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5" r:id="rId4"/>
    <p:sldId id="266" r:id="rId5"/>
    <p:sldId id="267" r:id="rId6"/>
    <p:sldId id="268" r:id="rId7"/>
    <p:sldId id="270" r:id="rId8"/>
    <p:sldId id="269" r:id="rId9"/>
    <p:sldId id="273" r:id="rId10"/>
    <p:sldId id="304" r:id="rId11"/>
    <p:sldId id="303" r:id="rId12"/>
    <p:sldId id="259" r:id="rId13"/>
    <p:sldId id="260" r:id="rId14"/>
    <p:sldId id="261" r:id="rId15"/>
    <p:sldId id="262" r:id="rId16"/>
    <p:sldId id="271" r:id="rId17"/>
    <p:sldId id="272" r:id="rId18"/>
    <p:sldId id="305" r:id="rId19"/>
    <p:sldId id="306" r:id="rId20"/>
    <p:sldId id="263" r:id="rId21"/>
    <p:sldId id="298" r:id="rId22"/>
    <p:sldId id="264" r:id="rId23"/>
    <p:sldId id="274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77" r:id="rId33"/>
    <p:sldId id="275" r:id="rId34"/>
    <p:sldId id="287" r:id="rId35"/>
    <p:sldId id="276" r:id="rId36"/>
    <p:sldId id="299" r:id="rId37"/>
    <p:sldId id="300" r:id="rId38"/>
    <p:sldId id="301" r:id="rId39"/>
    <p:sldId id="302" r:id="rId40"/>
    <p:sldId id="297" r:id="rId41"/>
    <p:sldId id="296" r:id="rId42"/>
    <p:sldId id="291" r:id="rId43"/>
    <p:sldId id="292" r:id="rId44"/>
    <p:sldId id="293" r:id="rId45"/>
    <p:sldId id="295" r:id="rId46"/>
    <p:sldId id="294" r:id="rId47"/>
    <p:sldId id="290" r:id="rId48"/>
    <p:sldId id="288" r:id="rId49"/>
    <p:sldId id="289" r:id="rId50"/>
    <p:sldId id="310" r:id="rId51"/>
    <p:sldId id="312" r:id="rId52"/>
    <p:sldId id="313" r:id="rId53"/>
    <p:sldId id="314" r:id="rId54"/>
    <p:sldId id="311" r:id="rId55"/>
    <p:sldId id="315" r:id="rId56"/>
    <p:sldId id="318" r:id="rId57"/>
    <p:sldId id="316" r:id="rId58"/>
    <p:sldId id="317" r:id="rId59"/>
    <p:sldId id="307" r:id="rId60"/>
    <p:sldId id="309" r:id="rId61"/>
  </p:sldIdLst>
  <p:sldSz cx="9144000" cy="5143500" type="screen16x9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C1C"/>
    <a:srgbClr val="FFD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108" y="-5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8F94C-0343-41D8-BCD5-BC173097BD0F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BC39B-3CB0-480C-A328-0F605361BB1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79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8F94C-0343-41D8-BCD5-BC173097BD0F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BC39B-3CB0-480C-A328-0F605361BB1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85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8F94C-0343-41D8-BCD5-BC173097BD0F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BC39B-3CB0-480C-A328-0F605361BB1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77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8F94C-0343-41D8-BCD5-BC173097BD0F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BC39B-3CB0-480C-A328-0F605361BB1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99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8F94C-0343-41D8-BCD5-BC173097BD0F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BC39B-3CB0-480C-A328-0F605361BB1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19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8F94C-0343-41D8-BCD5-BC173097BD0F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BC39B-3CB0-480C-A328-0F605361BB1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71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8F94C-0343-41D8-BCD5-BC173097BD0F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BC39B-3CB0-480C-A328-0F605361BB1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59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8F94C-0343-41D8-BCD5-BC173097BD0F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BC39B-3CB0-480C-A328-0F605361BB1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75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8F94C-0343-41D8-BCD5-BC173097BD0F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BC39B-3CB0-480C-A328-0F605361BB1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11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8F94C-0343-41D8-BCD5-BC173097BD0F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BC39B-3CB0-480C-A328-0F605361BB1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58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8F94C-0343-41D8-BCD5-BC173097BD0F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BC39B-3CB0-480C-A328-0F605361BB1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80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8F94C-0343-41D8-BCD5-BC173097BD0F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BC39B-3CB0-480C-A328-0F605361BB1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6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bg1"/>
            </a:gs>
            <a:gs pos="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Physically-Based </a:t>
            </a:r>
            <a:r>
              <a:rPr lang="en-US" dirty="0" err="1" smtClean="0"/>
              <a:t>Spatio</a:t>
            </a:r>
            <a:r>
              <a:rPr lang="en-US" dirty="0" smtClean="0"/>
              <a:t>-Temporal Sky Model</a:t>
            </a:r>
            <a:endParaRPr lang="en-U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43608" y="2914650"/>
            <a:ext cx="7200800" cy="593204"/>
          </a:xfrm>
        </p:spPr>
        <p:txBody>
          <a:bodyPr numCol="3">
            <a:normAutofit/>
          </a:bodyPr>
          <a:lstStyle/>
          <a:p>
            <a:r>
              <a:rPr lang="en-US" sz="2400" dirty="0" smtClean="0"/>
              <a:t>David </a:t>
            </a:r>
            <a:r>
              <a:rPr lang="en-US" sz="2400" dirty="0" err="1" smtClean="0"/>
              <a:t>Guimerá</a:t>
            </a:r>
            <a:endParaRPr lang="en-US" sz="2400" dirty="0" smtClean="0"/>
          </a:p>
          <a:p>
            <a:r>
              <a:rPr lang="en-US" sz="2400" dirty="0" smtClean="0"/>
              <a:t>Diego Gutierrez</a:t>
            </a:r>
          </a:p>
          <a:p>
            <a:r>
              <a:rPr lang="en-US" sz="2400" dirty="0" smtClean="0"/>
              <a:t>Adrian </a:t>
            </a:r>
            <a:r>
              <a:rPr lang="en-US" sz="2400" dirty="0" err="1" smtClean="0"/>
              <a:t>Jarabo</a:t>
            </a:r>
            <a:endParaRPr lang="en-US" sz="2400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1043608" y="3363652"/>
            <a:ext cx="7200800" cy="593204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Universidad de Zaragoza, I3A</a:t>
            </a:r>
            <a:endParaRPr lang="en-US" sz="2000" dirty="0"/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1043608" y="4282802"/>
            <a:ext cx="7200800" cy="593204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CEIG 2018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513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Adrian\Documents\Work\presentations\2018_Sky_CEIG\source\vlcsnap-2018-06-26-09h37m46s97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027874" y="4714180"/>
            <a:ext cx="5088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“Cornell in Perspective”, Don Greenberg et al. 1971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2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99542"/>
            <a:ext cx="7859216" cy="396044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Explicit Models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Full Light Transport:  </a:t>
            </a:r>
            <a:r>
              <a:rPr lang="en-US" sz="2000" dirty="0" err="1" smtClean="0"/>
              <a:t>Nishita</a:t>
            </a:r>
            <a:r>
              <a:rPr lang="en-US" sz="2000" dirty="0" smtClean="0"/>
              <a:t> [93,95], O’Neal [05], 	Haber [05], </a:t>
            </a:r>
            <a:r>
              <a:rPr lang="en-US" sz="2000" dirty="0" err="1" smtClean="0"/>
              <a:t>Kutz</a:t>
            </a:r>
            <a:r>
              <a:rPr lang="en-US" sz="2000" dirty="0" smtClean="0"/>
              <a:t> [13]</a:t>
            </a:r>
          </a:p>
          <a:p>
            <a:pPr marL="457200" lvl="1" indent="0">
              <a:buNone/>
            </a:pPr>
            <a:r>
              <a:rPr lang="en-US" dirty="0" smtClean="0"/>
              <a:t>	+ </a:t>
            </a:r>
            <a:r>
              <a:rPr lang="en-US" sz="2400" dirty="0" smtClean="0"/>
              <a:t>Night </a:t>
            </a:r>
            <a:r>
              <a:rPr lang="en-US" sz="2000" dirty="0" smtClean="0"/>
              <a:t>[Jensen 01]</a:t>
            </a:r>
            <a:r>
              <a:rPr lang="en-US" dirty="0" smtClean="0"/>
              <a:t>, </a:t>
            </a:r>
            <a:r>
              <a:rPr lang="en-US" sz="2400" dirty="0" smtClean="0"/>
              <a:t>Mirages </a:t>
            </a:r>
            <a:r>
              <a:rPr lang="en-US" sz="2000" dirty="0" smtClean="0"/>
              <a:t>[Gutierrez 05]</a:t>
            </a:r>
            <a:r>
              <a:rPr lang="en-US" dirty="0" smtClean="0"/>
              <a:t>…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Precomputation: </a:t>
            </a:r>
            <a:r>
              <a:rPr lang="en-US" sz="2400" dirty="0" err="1" smtClean="0"/>
              <a:t>Bruneton</a:t>
            </a:r>
            <a:r>
              <a:rPr lang="en-US" sz="2400" dirty="0" smtClean="0"/>
              <a:t> [08], </a:t>
            </a:r>
            <a:r>
              <a:rPr lang="en-US" sz="2400" dirty="0" err="1" smtClean="0"/>
              <a:t>Elek</a:t>
            </a:r>
            <a:r>
              <a:rPr lang="en-US" sz="2400" dirty="0" smtClean="0"/>
              <a:t> [10]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 smtClean="0"/>
              <a:t>Parametric Models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 </a:t>
            </a:r>
            <a:r>
              <a:rPr lang="en-US" sz="2000" dirty="0" smtClean="0"/>
              <a:t>Perez [93], </a:t>
            </a:r>
            <a:r>
              <a:rPr lang="en-US" sz="2000" dirty="0" err="1" smtClean="0"/>
              <a:t>Preetham</a:t>
            </a:r>
            <a:r>
              <a:rPr lang="en-US" sz="2000" dirty="0" smtClean="0"/>
              <a:t> [99], </a:t>
            </a:r>
            <a:r>
              <a:rPr lang="en-US" sz="2000" dirty="0" err="1" smtClean="0"/>
              <a:t>Hosek-Wilkie</a:t>
            </a:r>
            <a:r>
              <a:rPr lang="en-US" sz="2000" dirty="0" smtClean="0"/>
              <a:t> [12, 13]</a:t>
            </a:r>
            <a:endParaRPr lang="en-US" sz="2400" dirty="0"/>
          </a:p>
          <a:p>
            <a:pPr marL="457200" lvl="1" indent="0">
              <a:buNone/>
            </a:pPr>
            <a:r>
              <a:rPr lang="en-US" sz="2400" dirty="0" smtClean="0"/>
              <a:t>	+ Polarization:</a:t>
            </a:r>
            <a:r>
              <a:rPr lang="en-US" dirty="0" smtClean="0"/>
              <a:t> </a:t>
            </a:r>
            <a:r>
              <a:rPr lang="en-US" sz="2000" dirty="0" err="1" smtClean="0"/>
              <a:t>Wilkie</a:t>
            </a:r>
            <a:r>
              <a:rPr lang="en-US" sz="2000" dirty="0" smtClean="0"/>
              <a:t> [04]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67544" y="699542"/>
            <a:ext cx="8064896" cy="1368152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7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858516"/>
            <a:ext cx="8229600" cy="857250"/>
          </a:xfrm>
        </p:spPr>
        <p:txBody>
          <a:bodyPr>
            <a:noAutofit/>
          </a:bodyPr>
          <a:lstStyle/>
          <a:p>
            <a:r>
              <a:rPr lang="en-US" dirty="0" smtClean="0"/>
              <a:t>All assume a fixed atmosphere composition</a:t>
            </a:r>
            <a:endParaRPr lang="en-U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46856" y="300379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Is there any spatial dependence?</a:t>
            </a:r>
            <a:endParaRPr lang="en-US" sz="3200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46856" y="364502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And seasonal?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0665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âIt took several failed attempts to create one, as it take a bit of experience make it work,â Macdonald-Nethercott wrote in his blog . âYou need the sky to be perfectly clear or the images don't stitch together. âYou want it to be closest to midsummer's day so the sun stays high and the snow does not change color at midnight'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13" y="0"/>
            <a:ext cx="12340921" cy="545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0" y="4774168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 ESA/IPEV/PNRA-E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98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AutoShape 2" descr="https://static.wixstatic.com/media/e66b49_b7b8da3ff5ea426899f94525eced6e7c~mv2.jpg/v1/fill/w_945,h_473,al_c,q_85,usm_0.33_1.00_0.00/e66b49_b7b8da3ff5ea426899f94525eced6e7c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s://static.wixstatic.com/media/e66b49_b7b8da3ff5ea426899f94525eced6e7c~mv2.jpg/v1/fill/w_945,h_473,al_c,q_85,usm_0.33_1.00_0.00/e66b49_b7b8da3ff5ea426899f94525eced6e7c~mv2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https://static.wixstatic.com/media/e66b49_b7b8da3ff5ea426899f94525eced6e7c~mv2.jpg/v1/fill/w_945,h_473,al_c,q_85,usm_0.33_1.00_0.00/e66b49_b7b8da3ff5ea426899f94525eced6e7c~mv2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https://static.wixstatic.com/media/e66b49_b7b8da3ff5ea426899f94525eced6e7c~mv2.jpg/v1/fill/w_945,h_473,al_c,q_85,usm_0.33_1.00_0.00/e66b49_b7b8da3ff5ea426899f94525eced6e7c~mv2.webp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https://www.vozpopuli.com/2017/11/21/espana/madrid/respiras-boina-contaminacion-cubre-Madrid_1083502072_10546837_1024x5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2402"/>
            <a:ext cx="9687416" cy="515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12253" y="105469"/>
            <a:ext cx="1939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Fuente: </a:t>
            </a:r>
            <a:r>
              <a:rPr lang="en-US" dirty="0" err="1" smtClean="0"/>
              <a:t>VozPopuli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12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http://canariasnoticias.es/sites/default/files/2017/10/calima_2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40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48196" y="2139702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What’s the atmosphere?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998667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s://apod.nasa.gov/apod/image/1002/shuttleapproaching_nasa_bi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64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46341" y="477416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© NASA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8" name="57 Grupo"/>
          <p:cNvGrpSpPr/>
          <p:nvPr/>
        </p:nvGrpSpPr>
        <p:grpSpPr>
          <a:xfrm>
            <a:off x="2123728" y="565696"/>
            <a:ext cx="3302196" cy="2654125"/>
            <a:chOff x="2123728" y="565696"/>
            <a:chExt cx="3302196" cy="2654125"/>
          </a:xfrm>
        </p:grpSpPr>
        <p:sp>
          <p:nvSpPr>
            <p:cNvPr id="4" name="3 Elipse"/>
            <p:cNvSpPr/>
            <p:nvPr/>
          </p:nvSpPr>
          <p:spPr>
            <a:xfrm>
              <a:off x="2771799" y="565696"/>
              <a:ext cx="2654125" cy="265412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6 Conector recto"/>
            <p:cNvCxnSpPr/>
            <p:nvPr/>
          </p:nvCxnSpPr>
          <p:spPr>
            <a:xfrm flipV="1">
              <a:off x="2123728" y="715433"/>
              <a:ext cx="1343372" cy="560175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8 Conector recto"/>
            <p:cNvCxnSpPr/>
            <p:nvPr/>
          </p:nvCxnSpPr>
          <p:spPr>
            <a:xfrm>
              <a:off x="2123728" y="1275606"/>
              <a:ext cx="864096" cy="1368152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20 Grupo"/>
          <p:cNvGrpSpPr/>
          <p:nvPr/>
        </p:nvGrpSpPr>
        <p:grpSpPr>
          <a:xfrm>
            <a:off x="2915816" y="715433"/>
            <a:ext cx="2349005" cy="2432381"/>
            <a:chOff x="2915816" y="715433"/>
            <a:chExt cx="2349005" cy="2432381"/>
          </a:xfrm>
        </p:grpSpPr>
        <p:sp>
          <p:nvSpPr>
            <p:cNvPr id="20" name="19 Elipse"/>
            <p:cNvSpPr/>
            <p:nvPr/>
          </p:nvSpPr>
          <p:spPr>
            <a:xfrm>
              <a:off x="3846833" y="715433"/>
              <a:ext cx="504056" cy="504056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5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5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21 Elipse"/>
            <p:cNvSpPr/>
            <p:nvPr/>
          </p:nvSpPr>
          <p:spPr>
            <a:xfrm>
              <a:off x="4716016" y="1139342"/>
              <a:ext cx="504056" cy="504056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5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5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22 Elipse"/>
            <p:cNvSpPr/>
            <p:nvPr/>
          </p:nvSpPr>
          <p:spPr>
            <a:xfrm>
              <a:off x="4098861" y="1455626"/>
              <a:ext cx="504056" cy="504056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5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5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23 Elipse"/>
            <p:cNvSpPr/>
            <p:nvPr/>
          </p:nvSpPr>
          <p:spPr>
            <a:xfrm>
              <a:off x="3279197" y="893848"/>
              <a:ext cx="504056" cy="504056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5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5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24 Elipse"/>
            <p:cNvSpPr/>
            <p:nvPr/>
          </p:nvSpPr>
          <p:spPr>
            <a:xfrm>
              <a:off x="2915816" y="1731483"/>
              <a:ext cx="504056" cy="504056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5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5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25 Elipse"/>
            <p:cNvSpPr/>
            <p:nvPr/>
          </p:nvSpPr>
          <p:spPr>
            <a:xfrm>
              <a:off x="4760765" y="1892758"/>
              <a:ext cx="504056" cy="504056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5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5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26 Elipse"/>
            <p:cNvSpPr/>
            <p:nvPr/>
          </p:nvSpPr>
          <p:spPr>
            <a:xfrm>
              <a:off x="4262193" y="2391730"/>
              <a:ext cx="504056" cy="504056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5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5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27 Elipse"/>
            <p:cNvSpPr/>
            <p:nvPr/>
          </p:nvSpPr>
          <p:spPr>
            <a:xfrm>
              <a:off x="3681165" y="2010769"/>
              <a:ext cx="504056" cy="504056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5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5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28 Elipse"/>
            <p:cNvSpPr/>
            <p:nvPr/>
          </p:nvSpPr>
          <p:spPr>
            <a:xfrm>
              <a:off x="3681165" y="2643758"/>
              <a:ext cx="504056" cy="504056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5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5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30 Elipse"/>
          <p:cNvSpPr/>
          <p:nvPr/>
        </p:nvSpPr>
        <p:spPr>
          <a:xfrm>
            <a:off x="4467533" y="1123206"/>
            <a:ext cx="152400" cy="15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1 Elipse"/>
          <p:cNvSpPr/>
          <p:nvPr/>
        </p:nvSpPr>
        <p:spPr>
          <a:xfrm>
            <a:off x="4613849" y="891261"/>
            <a:ext cx="152400" cy="15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32 Elipse"/>
          <p:cNvSpPr/>
          <p:nvPr/>
        </p:nvSpPr>
        <p:spPr>
          <a:xfrm>
            <a:off x="4008802" y="1275608"/>
            <a:ext cx="152400" cy="15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33 Elipse"/>
          <p:cNvSpPr/>
          <p:nvPr/>
        </p:nvSpPr>
        <p:spPr>
          <a:xfrm>
            <a:off x="4690049" y="1707654"/>
            <a:ext cx="152400" cy="15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Elipse"/>
          <p:cNvSpPr/>
          <p:nvPr/>
        </p:nvSpPr>
        <p:spPr>
          <a:xfrm>
            <a:off x="3824634" y="1555254"/>
            <a:ext cx="152400" cy="15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35 Elipse"/>
          <p:cNvSpPr/>
          <p:nvPr/>
        </p:nvSpPr>
        <p:spPr>
          <a:xfrm>
            <a:off x="3528765" y="1428225"/>
            <a:ext cx="152400" cy="15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36 Elipse"/>
          <p:cNvSpPr/>
          <p:nvPr/>
        </p:nvSpPr>
        <p:spPr>
          <a:xfrm>
            <a:off x="3091644" y="1119861"/>
            <a:ext cx="152400" cy="15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37 Elipse"/>
          <p:cNvSpPr/>
          <p:nvPr/>
        </p:nvSpPr>
        <p:spPr>
          <a:xfrm>
            <a:off x="3151574" y="1321704"/>
            <a:ext cx="152400" cy="15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38 Elipse"/>
          <p:cNvSpPr/>
          <p:nvPr/>
        </p:nvSpPr>
        <p:spPr>
          <a:xfrm>
            <a:off x="3504746" y="1787837"/>
            <a:ext cx="152400" cy="15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39 Elipse"/>
          <p:cNvSpPr/>
          <p:nvPr/>
        </p:nvSpPr>
        <p:spPr>
          <a:xfrm>
            <a:off x="4390562" y="2144786"/>
            <a:ext cx="152400" cy="15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40 Elipse"/>
          <p:cNvSpPr/>
          <p:nvPr/>
        </p:nvSpPr>
        <p:spPr>
          <a:xfrm>
            <a:off x="3933193" y="1807282"/>
            <a:ext cx="152400" cy="15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41 Elipse"/>
          <p:cNvSpPr/>
          <p:nvPr/>
        </p:nvSpPr>
        <p:spPr>
          <a:xfrm>
            <a:off x="5143872" y="1707654"/>
            <a:ext cx="152400" cy="15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42 Elipse"/>
          <p:cNvSpPr/>
          <p:nvPr/>
        </p:nvSpPr>
        <p:spPr>
          <a:xfrm>
            <a:off x="3488476" y="2010769"/>
            <a:ext cx="152400" cy="15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43 Elipse"/>
          <p:cNvSpPr/>
          <p:nvPr/>
        </p:nvSpPr>
        <p:spPr>
          <a:xfrm>
            <a:off x="3648215" y="715433"/>
            <a:ext cx="152400" cy="15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44 Elipse"/>
          <p:cNvSpPr/>
          <p:nvPr/>
        </p:nvSpPr>
        <p:spPr>
          <a:xfrm>
            <a:off x="3278426" y="2297186"/>
            <a:ext cx="152400" cy="15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45 Elipse"/>
          <p:cNvSpPr/>
          <p:nvPr/>
        </p:nvSpPr>
        <p:spPr>
          <a:xfrm>
            <a:off x="3514955" y="2362425"/>
            <a:ext cx="152400" cy="15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46 Elipse"/>
          <p:cNvSpPr/>
          <p:nvPr/>
        </p:nvSpPr>
        <p:spPr>
          <a:xfrm>
            <a:off x="3117506" y="2515042"/>
            <a:ext cx="152400" cy="15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47 Elipse"/>
          <p:cNvSpPr/>
          <p:nvPr/>
        </p:nvSpPr>
        <p:spPr>
          <a:xfrm>
            <a:off x="3455025" y="2895365"/>
            <a:ext cx="152400" cy="15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48 Elipse"/>
          <p:cNvSpPr/>
          <p:nvPr/>
        </p:nvSpPr>
        <p:spPr>
          <a:xfrm>
            <a:off x="3528765" y="2595225"/>
            <a:ext cx="152400" cy="15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49 Elipse"/>
          <p:cNvSpPr/>
          <p:nvPr/>
        </p:nvSpPr>
        <p:spPr>
          <a:xfrm>
            <a:off x="3294105" y="2679391"/>
            <a:ext cx="152400" cy="15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50 Elipse"/>
          <p:cNvSpPr/>
          <p:nvPr/>
        </p:nvSpPr>
        <p:spPr>
          <a:xfrm>
            <a:off x="4274689" y="2971565"/>
            <a:ext cx="152400" cy="15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51 Elipse"/>
          <p:cNvSpPr/>
          <p:nvPr/>
        </p:nvSpPr>
        <p:spPr>
          <a:xfrm>
            <a:off x="4891844" y="2642759"/>
            <a:ext cx="152400" cy="15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52 Elipse"/>
          <p:cNvSpPr/>
          <p:nvPr/>
        </p:nvSpPr>
        <p:spPr>
          <a:xfrm>
            <a:off x="4791625" y="2438625"/>
            <a:ext cx="152400" cy="15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53 Elipse"/>
          <p:cNvSpPr/>
          <p:nvPr/>
        </p:nvSpPr>
        <p:spPr>
          <a:xfrm>
            <a:off x="4085002" y="2515042"/>
            <a:ext cx="152400" cy="15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54 Elipse"/>
          <p:cNvSpPr/>
          <p:nvPr/>
        </p:nvSpPr>
        <p:spPr>
          <a:xfrm>
            <a:off x="2979304" y="1512391"/>
            <a:ext cx="152400" cy="15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55 Elipse"/>
          <p:cNvSpPr/>
          <p:nvPr/>
        </p:nvSpPr>
        <p:spPr>
          <a:xfrm>
            <a:off x="4368799" y="715433"/>
            <a:ext cx="152400" cy="15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56 Elipse"/>
          <p:cNvSpPr/>
          <p:nvPr/>
        </p:nvSpPr>
        <p:spPr>
          <a:xfrm>
            <a:off x="2903104" y="2220986"/>
            <a:ext cx="152400" cy="15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58 CuadroTexto"/>
          <p:cNvSpPr txBox="1"/>
          <p:nvPr/>
        </p:nvSpPr>
        <p:spPr>
          <a:xfrm>
            <a:off x="5868144" y="987574"/>
            <a:ext cx="2605200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200" dirty="0" smtClean="0">
                <a:solidFill>
                  <a:schemeClr val="bg1"/>
                </a:solidFill>
              </a:rPr>
              <a:t>Molecules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N, O2…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Ozone (O3)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>
                <a:solidFill>
                  <a:schemeClr val="bg1"/>
                </a:solidFill>
              </a:rPr>
              <a:t>Aerosols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Water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Dust, Salt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Pollution</a:t>
            </a:r>
          </a:p>
        </p:txBody>
      </p:sp>
    </p:spTree>
    <p:extLst>
      <p:ext uri="{BB962C8B-B14F-4D97-AF65-F5344CB8AC3E}">
        <p14:creationId xmlns:p14="http://schemas.microsoft.com/office/powerpoint/2010/main" val="88354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 descr="https://apod.nasa.gov/apod/image/1002/shuttleapproaching_nasa_bi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64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46341" y="477416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© NASA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7 Conector recto"/>
          <p:cNvCxnSpPr/>
          <p:nvPr/>
        </p:nvCxnSpPr>
        <p:spPr>
          <a:xfrm>
            <a:off x="899592" y="0"/>
            <a:ext cx="3960440" cy="5328592"/>
          </a:xfrm>
          <a:prstGeom prst="line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59 Conector recto"/>
          <p:cNvCxnSpPr/>
          <p:nvPr/>
        </p:nvCxnSpPr>
        <p:spPr>
          <a:xfrm>
            <a:off x="1835696" y="-82372"/>
            <a:ext cx="3960440" cy="5328592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60 Conector recto"/>
          <p:cNvCxnSpPr/>
          <p:nvPr/>
        </p:nvCxnSpPr>
        <p:spPr>
          <a:xfrm>
            <a:off x="2627784" y="-15189"/>
            <a:ext cx="3960440" cy="5328592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 rot="3201315">
            <a:off x="2162194" y="2253945"/>
            <a:ext cx="227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cap="small" dirty="0" smtClean="0">
                <a:solidFill>
                  <a:schemeClr val="accent5">
                    <a:lumMod val="75000"/>
                  </a:schemeClr>
                </a:solidFill>
              </a:rPr>
              <a:t>Stratosphere (40 Km)</a:t>
            </a:r>
            <a:endParaRPr lang="en-US" cap="smal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2" name="61 CuadroTexto"/>
          <p:cNvSpPr txBox="1"/>
          <p:nvPr/>
        </p:nvSpPr>
        <p:spPr>
          <a:xfrm rot="3201315">
            <a:off x="1690947" y="2629748"/>
            <a:ext cx="215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cap="small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Troposphere (10 Km)</a:t>
            </a:r>
            <a:endParaRPr lang="en-US" cap="small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64" name="63 Conector recto"/>
          <p:cNvCxnSpPr/>
          <p:nvPr/>
        </p:nvCxnSpPr>
        <p:spPr>
          <a:xfrm>
            <a:off x="503040" y="35363"/>
            <a:ext cx="3960440" cy="5328592"/>
          </a:xfrm>
          <a:prstGeom prst="line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65 CuadroTexto"/>
          <p:cNvSpPr txBox="1"/>
          <p:nvPr/>
        </p:nvSpPr>
        <p:spPr>
          <a:xfrm rot="3201315">
            <a:off x="2815269" y="1928530"/>
            <a:ext cx="211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cap="small" dirty="0" smtClean="0">
                <a:solidFill>
                  <a:schemeClr val="accent5">
                    <a:lumMod val="75000"/>
                  </a:schemeClr>
                </a:solidFill>
              </a:rPr>
              <a:t>Mesosphere (30 Km)</a:t>
            </a:r>
            <a:endParaRPr lang="en-US" cap="smal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8" name="67 CuadroTexto"/>
          <p:cNvSpPr txBox="1"/>
          <p:nvPr/>
        </p:nvSpPr>
        <p:spPr>
          <a:xfrm rot="3201315">
            <a:off x="3789020" y="1643244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cap="small" dirty="0" smtClean="0">
                <a:solidFill>
                  <a:schemeClr val="accent5">
                    <a:lumMod val="50000"/>
                  </a:schemeClr>
                </a:solidFill>
              </a:rPr>
              <a:t>Exosphere</a:t>
            </a:r>
            <a:endParaRPr lang="en-US" cap="small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9" name="68 CuadroTexto"/>
          <p:cNvSpPr txBox="1"/>
          <p:nvPr/>
        </p:nvSpPr>
        <p:spPr>
          <a:xfrm rot="3201315">
            <a:off x="1598058" y="3156505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cap="small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Earth</a:t>
            </a:r>
            <a:endParaRPr lang="en-US" cap="small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46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 descr="https://apod.nasa.gov/apod/image/1002/shuttleapproaching_nasa_bi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64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46341" y="477416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© NASA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4" name="63 Conector recto"/>
          <p:cNvCxnSpPr/>
          <p:nvPr/>
        </p:nvCxnSpPr>
        <p:spPr>
          <a:xfrm>
            <a:off x="503040" y="35363"/>
            <a:ext cx="3960440" cy="5328592"/>
          </a:xfrm>
          <a:prstGeom prst="line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64 CuadroTexto"/>
          <p:cNvSpPr txBox="1"/>
          <p:nvPr/>
        </p:nvSpPr>
        <p:spPr>
          <a:xfrm rot="3201315">
            <a:off x="1598058" y="3156505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cap="small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Earth</a:t>
            </a:r>
            <a:endParaRPr lang="en-US" cap="small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3" name="2 Conector recto de flecha"/>
          <p:cNvCxnSpPr/>
          <p:nvPr/>
        </p:nvCxnSpPr>
        <p:spPr>
          <a:xfrm flipV="1">
            <a:off x="2341626" y="627534"/>
            <a:ext cx="2590414" cy="1872208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4 Conector recto de flecha"/>
          <p:cNvCxnSpPr/>
          <p:nvPr/>
        </p:nvCxnSpPr>
        <p:spPr>
          <a:xfrm>
            <a:off x="2341624" y="2519164"/>
            <a:ext cx="1510295" cy="2016224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 rot="19463454">
            <a:off x="3039153" y="1182224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19" name="18 CuadroTexto"/>
          <p:cNvSpPr txBox="1"/>
          <p:nvPr/>
        </p:nvSpPr>
        <p:spPr>
          <a:xfrm rot="3190036">
            <a:off x="2043868" y="3342609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Density (log)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3" name="12 Conector recto"/>
          <p:cNvCxnSpPr/>
          <p:nvPr/>
        </p:nvCxnSpPr>
        <p:spPr>
          <a:xfrm flipH="1">
            <a:off x="3707904" y="843558"/>
            <a:ext cx="1008112" cy="3456384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>
            <a:off x="3131840" y="2067694"/>
            <a:ext cx="504993" cy="2088232"/>
          </a:xfrm>
          <a:prstGeom prst="lin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31 CuadroTexto"/>
          <p:cNvSpPr txBox="1"/>
          <p:nvPr/>
        </p:nvSpPr>
        <p:spPr>
          <a:xfrm>
            <a:off x="4601258" y="1698362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Molecules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4674995" y="1945389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Aerosols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06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s://apod.nasa.gov/apod/image/1002/shuttleapproaching_nasa_bi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64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46341" y="477416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© NASA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0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448196" y="2139702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Light Propagation in the Atmosphere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311911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448196" y="2139702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Light Propagation in Media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4568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4587055" y="693761"/>
            <a:ext cx="2299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Scattering Coefficient</a:t>
            </a:r>
            <a:endParaRPr lang="en-US" dirty="0"/>
          </a:p>
        </p:txBody>
      </p:sp>
      <p:pic>
        <p:nvPicPr>
          <p:cNvPr id="5126" name="Picture 6" descr="https://latex.codecogs.com/gif.latex?%5Cdpi%7B300%7D%20%5C%5C%20%5Cbegin%7Balign*%7D%20%5Comega%5Ccdot%5Ctriangledown%20L%28%5Cmathbf%7Bx%7D%2C%5Comega%29%20%26%20%3D%20-%5Coverbrace%7B%5Cmu_t%28%5Cmathbf%7Bx%7D%29%7D%5E%7B%5Cmu_s&amp;plus;%5Cmu_a%7D%20L%28%5Cmathbf%7Bx%7D%2C%5Comega%29%20&amp;plus;%20S%28%5Cmathbf%7Bx%7D%2C%20%5Comega%29%20%5C%5C%20S%28%5Cmathbf%7Bx%7D%2C%20%5Comega%29%20%26%20%3D%20%5Cmu_s%28%5Cmathbf%7Bx%7D%29%5Cint_%5COmega%20f%28%5Cmathbf%7Bx%7D%2C%5Comega%2C%5Comega_i%29%20L%28%5Cmathbf%7Bx%7D%2C%5Comega_i%29%20%5Ctext%7Bd%7D%5Comega_i%20%5Cend%7Balign*%7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98" y="1707654"/>
            <a:ext cx="8064896" cy="208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4542973" y="1059582"/>
            <a:ext cx="238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Absorption Coefficient</a:t>
            </a:r>
            <a:endParaRPr lang="en-US" dirty="0"/>
          </a:p>
        </p:txBody>
      </p:sp>
      <p:cxnSp>
        <p:nvCxnSpPr>
          <p:cNvPr id="14" name="13 Conector angular"/>
          <p:cNvCxnSpPr>
            <a:endCxn id="6" idx="1"/>
          </p:cNvCxnSpPr>
          <p:nvPr/>
        </p:nvCxnSpPr>
        <p:spPr>
          <a:xfrm rot="5400000" flipH="1" flipV="1">
            <a:off x="3804874" y="925474"/>
            <a:ext cx="829227" cy="735135"/>
          </a:xfrm>
          <a:prstGeom prst="bentConnector2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angular"/>
          <p:cNvCxnSpPr>
            <a:endCxn id="13" idx="1"/>
          </p:cNvCxnSpPr>
          <p:nvPr/>
        </p:nvCxnSpPr>
        <p:spPr>
          <a:xfrm rot="5400000" flipH="1" flipV="1">
            <a:off x="4217772" y="1382454"/>
            <a:ext cx="463406" cy="186995"/>
          </a:xfrm>
          <a:prstGeom prst="bentConnector2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CuadroTexto"/>
          <p:cNvSpPr txBox="1"/>
          <p:nvPr/>
        </p:nvSpPr>
        <p:spPr>
          <a:xfrm>
            <a:off x="5888969" y="3939902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 Function</a:t>
            </a:r>
            <a:endParaRPr lang="en-US" dirty="0"/>
          </a:p>
        </p:txBody>
      </p:sp>
      <p:cxnSp>
        <p:nvCxnSpPr>
          <p:cNvPr id="22" name="21 Conector angular"/>
          <p:cNvCxnSpPr>
            <a:endCxn id="21" idx="1"/>
          </p:cNvCxnSpPr>
          <p:nvPr/>
        </p:nvCxnSpPr>
        <p:spPr>
          <a:xfrm rot="16200000" flipH="1">
            <a:off x="5523119" y="3758718"/>
            <a:ext cx="544706" cy="186994"/>
          </a:xfrm>
          <a:prstGeom prst="bentConnector2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24 CuadroTexto"/>
          <p:cNvSpPr txBox="1"/>
          <p:nvPr/>
        </p:nvSpPr>
        <p:spPr>
          <a:xfrm>
            <a:off x="4561072" y="906274"/>
            <a:ext cx="228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Extinction Coefficient</a:t>
            </a:r>
            <a:endParaRPr lang="en-US" dirty="0"/>
          </a:p>
        </p:txBody>
      </p:sp>
      <p:sp>
        <p:nvSpPr>
          <p:cNvPr id="24" name="23 Rectángulo"/>
          <p:cNvSpPr/>
          <p:nvPr/>
        </p:nvSpPr>
        <p:spPr>
          <a:xfrm>
            <a:off x="3563888" y="1651325"/>
            <a:ext cx="1224136" cy="560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25 Conector angular"/>
          <p:cNvCxnSpPr>
            <a:endCxn id="25" idx="1"/>
          </p:cNvCxnSpPr>
          <p:nvPr/>
        </p:nvCxnSpPr>
        <p:spPr>
          <a:xfrm rot="5400000" flipH="1" flipV="1">
            <a:off x="3790127" y="1440765"/>
            <a:ext cx="1120770" cy="421120"/>
          </a:xfrm>
          <a:prstGeom prst="bentConnector2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15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21" grpId="0"/>
      <p:bldP spid="25" grpId="0"/>
      <p:bldP spid="25" grpId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10" descr="https://latex.codecogs.com/gif.latex?%5Cdpi%7B300%7D%20%5Chuge%20%5Cbegin%7Balign*%7D%20%26%5Ctext%7BAbsorption%20Coeff.%20%7D%26%5Cmu_a%28%5Cmathbf%7Bx%7D%2Ct%29%20%26%5C%5C%20%5C%5C%20%26%5Ctext%7BScattering%20Coeff.%20%7D%26%5Cmu_s%28%5Cmathbf%7Bx%7D%2Ct%29%20%26%5C%5C%20%5C%5C%20%26%5Ctext%7BPhase%20Function%20%7D%26f%28%5Cmathbf%7Bx%7D%2C%5Comega%2C%5Comega_i%2C%20t%29%20%26%20%5Cend%7Balign*%7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43558"/>
            <a:ext cx="6487691" cy="316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187624" y="1241424"/>
            <a:ext cx="43140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Ozone &amp; </a:t>
            </a:r>
            <a:r>
              <a:rPr lang="en-US" sz="3200" strike="sngStrike" dirty="0" smtClean="0"/>
              <a:t>Aerosols (Mie)</a:t>
            </a:r>
            <a:endParaRPr lang="en-US" sz="1600" strike="sngStrike" dirty="0"/>
          </a:p>
        </p:txBody>
      </p:sp>
      <p:sp>
        <p:nvSpPr>
          <p:cNvPr id="9" name="8 CuadroTexto"/>
          <p:cNvSpPr txBox="1"/>
          <p:nvPr/>
        </p:nvSpPr>
        <p:spPr>
          <a:xfrm>
            <a:off x="1115616" y="2645499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Molecules (Rayleigh) &amp; Aerosols</a:t>
            </a:r>
            <a:r>
              <a:rPr lang="en-US" sz="3200" dirty="0"/>
              <a:t> </a:t>
            </a:r>
            <a:r>
              <a:rPr lang="en-US" sz="3200" dirty="0" smtClean="0"/>
              <a:t>(Mie)</a:t>
            </a:r>
            <a:endParaRPr lang="en-US" sz="16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115616" y="4013651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Molecules (Rayleigh) &amp; Aerosols</a:t>
            </a:r>
            <a:r>
              <a:rPr lang="en-US" sz="3200" dirty="0"/>
              <a:t> </a:t>
            </a:r>
            <a:r>
              <a:rPr lang="en-US" sz="3200" dirty="0" smtClean="0"/>
              <a:t>(Mie)</a:t>
            </a:r>
            <a:endParaRPr lang="en-US" sz="1600" dirty="0"/>
          </a:p>
        </p:txBody>
      </p:sp>
      <p:sp>
        <p:nvSpPr>
          <p:cNvPr id="6" name="5 Rectángulo"/>
          <p:cNvSpPr/>
          <p:nvPr/>
        </p:nvSpPr>
        <p:spPr>
          <a:xfrm>
            <a:off x="467544" y="1995686"/>
            <a:ext cx="8064896" cy="1296144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13 Rectángulo"/>
          <p:cNvSpPr/>
          <p:nvPr/>
        </p:nvSpPr>
        <p:spPr>
          <a:xfrm>
            <a:off x="1115616" y="2647950"/>
            <a:ext cx="3672408" cy="582324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14 Rectángulo"/>
          <p:cNvSpPr/>
          <p:nvPr/>
        </p:nvSpPr>
        <p:spPr>
          <a:xfrm>
            <a:off x="467544" y="555526"/>
            <a:ext cx="8064896" cy="1296144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2" grpId="0"/>
      <p:bldP spid="6" grpId="0" animBg="1"/>
      <p:bldP spid="14" grpId="0" animBg="1"/>
      <p:bldP spid="15" grpId="0" animBg="1"/>
      <p:bldP spid="1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0"/>
            <a:ext cx="9144000" cy="5380062"/>
          </a:xfrm>
          <a:prstGeom prst="rect">
            <a:avLst/>
          </a:prstGeom>
          <a:gradFill flip="none" rotWithShape="1">
            <a:gsLst>
              <a:gs pos="27000">
                <a:srgbClr val="5E9EFF"/>
              </a:gs>
              <a:gs pos="48000">
                <a:srgbClr val="85C2FF"/>
              </a:gs>
              <a:gs pos="0">
                <a:schemeClr val="tx1"/>
              </a:gs>
              <a:gs pos="67000">
                <a:srgbClr val="C4D6EB"/>
              </a:gs>
              <a:gs pos="100000">
                <a:srgbClr val="FFEBFA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7 Arco"/>
          <p:cNvSpPr/>
          <p:nvPr/>
        </p:nvSpPr>
        <p:spPr>
          <a:xfrm>
            <a:off x="-1548680" y="4299942"/>
            <a:ext cx="12457384" cy="1080120"/>
          </a:xfrm>
          <a:prstGeom prst="arc">
            <a:avLst>
              <a:gd name="adj1" fmla="val 10943257"/>
              <a:gd name="adj2" fmla="val 21479482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C:\Users\Adrian\Documents\Work\presentations\2018_Sky_CEIG\good_fell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995686"/>
            <a:ext cx="994611" cy="2664296"/>
          </a:xfrm>
          <a:prstGeom prst="rect">
            <a:avLst/>
          </a:prstGeom>
          <a:ln>
            <a:noFill/>
          </a:ln>
          <a:effectLst>
            <a:outerShdw blurRad="292100" dist="63500" dir="984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7 Flecha derecha"/>
          <p:cNvSpPr/>
          <p:nvPr/>
        </p:nvSpPr>
        <p:spPr>
          <a:xfrm rot="10800000">
            <a:off x="2623193" y="2109003"/>
            <a:ext cx="1656184" cy="432048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8 Rectángulo"/>
          <p:cNvSpPr/>
          <p:nvPr/>
        </p:nvSpPr>
        <p:spPr>
          <a:xfrm>
            <a:off x="-324544" y="4659982"/>
            <a:ext cx="10513168" cy="1008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14 Flecha derecha"/>
          <p:cNvSpPr/>
          <p:nvPr/>
        </p:nvSpPr>
        <p:spPr>
          <a:xfrm rot="5907874">
            <a:off x="3560810" y="1451554"/>
            <a:ext cx="1656184" cy="432048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15 Flecha derecha"/>
          <p:cNvSpPr/>
          <p:nvPr/>
        </p:nvSpPr>
        <p:spPr>
          <a:xfrm rot="5907874">
            <a:off x="3515275" y="1778846"/>
            <a:ext cx="2232248" cy="432048"/>
          </a:xfrm>
          <a:prstGeom prst="rightArrow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16 Flecha derecha"/>
          <p:cNvSpPr/>
          <p:nvPr/>
        </p:nvSpPr>
        <p:spPr>
          <a:xfrm rot="5907874">
            <a:off x="3711551" y="1892979"/>
            <a:ext cx="2373009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13 Flecha derecha"/>
          <p:cNvSpPr/>
          <p:nvPr/>
        </p:nvSpPr>
        <p:spPr>
          <a:xfrm rot="5907874">
            <a:off x="3861774" y="-111717"/>
            <a:ext cx="2016224" cy="1008112"/>
          </a:xfrm>
          <a:prstGeom prst="rightArrow">
            <a:avLst/>
          </a:prstGeom>
          <a:solidFill>
            <a:srgbClr val="FFDA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8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 animBg="1"/>
      <p:bldP spid="16" grpId="0" animBg="1"/>
      <p:bldP spid="17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144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0"/>
            <a:ext cx="9144000" cy="5380062"/>
          </a:xfrm>
          <a:prstGeom prst="rect">
            <a:avLst/>
          </a:prstGeom>
          <a:gradFill flip="none" rotWithShape="1">
            <a:gsLst>
              <a:gs pos="27000">
                <a:srgbClr val="5E9EFF"/>
              </a:gs>
              <a:gs pos="48000">
                <a:srgbClr val="85C2FF"/>
              </a:gs>
              <a:gs pos="0">
                <a:schemeClr val="tx1"/>
              </a:gs>
              <a:gs pos="67000">
                <a:srgbClr val="C4D6EB"/>
              </a:gs>
              <a:gs pos="100000">
                <a:srgbClr val="FFEBFA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7 Arco"/>
          <p:cNvSpPr/>
          <p:nvPr/>
        </p:nvSpPr>
        <p:spPr>
          <a:xfrm>
            <a:off x="-1548680" y="4299942"/>
            <a:ext cx="12457384" cy="1080120"/>
          </a:xfrm>
          <a:prstGeom prst="arc">
            <a:avLst>
              <a:gd name="adj1" fmla="val 10943257"/>
              <a:gd name="adj2" fmla="val 21479482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C:\Users\Adrian\Documents\Work\presentations\2018_Sky_CEIG\good_fell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995686"/>
            <a:ext cx="994611" cy="2664296"/>
          </a:xfrm>
          <a:prstGeom prst="rect">
            <a:avLst/>
          </a:prstGeom>
          <a:ln>
            <a:noFill/>
          </a:ln>
          <a:effectLst>
            <a:outerShdw blurRad="292100" dist="63500" dir="984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324544" y="4659982"/>
            <a:ext cx="10513168" cy="1008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24 Flecha derecha"/>
          <p:cNvSpPr/>
          <p:nvPr/>
        </p:nvSpPr>
        <p:spPr>
          <a:xfrm rot="14647547">
            <a:off x="5357283" y="1985100"/>
            <a:ext cx="1656184" cy="432048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20 Flecha derecha"/>
          <p:cNvSpPr/>
          <p:nvPr/>
        </p:nvSpPr>
        <p:spPr>
          <a:xfrm rot="10530313">
            <a:off x="6317322" y="2641705"/>
            <a:ext cx="1656184" cy="432048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21 Flecha derecha"/>
          <p:cNvSpPr/>
          <p:nvPr/>
        </p:nvSpPr>
        <p:spPr>
          <a:xfrm rot="10530313">
            <a:off x="5764717" y="2951424"/>
            <a:ext cx="2232248" cy="432048"/>
          </a:xfrm>
          <a:prstGeom prst="rightArrow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22 Flecha derecha"/>
          <p:cNvSpPr/>
          <p:nvPr/>
        </p:nvSpPr>
        <p:spPr>
          <a:xfrm rot="10530313">
            <a:off x="5642911" y="3236884"/>
            <a:ext cx="2373009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23 Flecha derecha"/>
          <p:cNvSpPr/>
          <p:nvPr/>
        </p:nvSpPr>
        <p:spPr>
          <a:xfrm rot="10530313">
            <a:off x="7487926" y="2536421"/>
            <a:ext cx="2016224" cy="1008112"/>
          </a:xfrm>
          <a:prstGeom prst="rightArrow">
            <a:avLst/>
          </a:prstGeom>
          <a:solidFill>
            <a:srgbClr val="FFDA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3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60" y="0"/>
            <a:ext cx="914364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47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10" descr="https://latex.codecogs.com/gif.latex?%5Cdpi%7B300%7D%20%5Chuge%20%5Cbegin%7Balign*%7D%20%26%5Ctext%7BAbsorption%20Coeff.%20%7D%26%5Cmu_a%28%5Cmathbf%7Bx%7D%2Ct%29%20%26%5C%5C%20%5C%5C%20%26%5Ctext%7BScattering%20Coeff.%20%7D%26%5Cmu_s%28%5Cmathbf%7Bx%7D%2Ct%29%20%26%5C%5C%20%5C%5C%20%26%5Ctext%7BPhase%20Function%20%7D%26f%28%5Cmathbf%7Bx%7D%2C%5Comega%2C%5Comega_i%2C%20t%29%20%26%20%5Cend%7Balign*%7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43558"/>
            <a:ext cx="6487691" cy="316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187624" y="1241424"/>
            <a:ext cx="43140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Ozone &amp; </a:t>
            </a:r>
            <a:r>
              <a:rPr lang="en-US" sz="3200" strike="sngStrike" dirty="0" smtClean="0"/>
              <a:t>Aerosols (Mie)</a:t>
            </a:r>
            <a:endParaRPr lang="en-US" sz="1600" strike="sngStrike" dirty="0"/>
          </a:p>
        </p:txBody>
      </p:sp>
      <p:sp>
        <p:nvSpPr>
          <p:cNvPr id="9" name="8 CuadroTexto"/>
          <p:cNvSpPr txBox="1"/>
          <p:nvPr/>
        </p:nvSpPr>
        <p:spPr>
          <a:xfrm>
            <a:off x="1115616" y="2645499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Molecules (Rayleigh) &amp; Aerosols</a:t>
            </a:r>
            <a:r>
              <a:rPr lang="en-US" sz="3200" dirty="0"/>
              <a:t> </a:t>
            </a:r>
            <a:r>
              <a:rPr lang="en-US" sz="3200" dirty="0" smtClean="0"/>
              <a:t>(Mie)</a:t>
            </a:r>
            <a:endParaRPr lang="en-US" sz="16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115616" y="4013651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Molecules (Rayleigh) &amp; Aerosols</a:t>
            </a:r>
            <a:r>
              <a:rPr lang="en-US" sz="3200" dirty="0"/>
              <a:t> </a:t>
            </a:r>
            <a:r>
              <a:rPr lang="en-US" sz="3200" dirty="0" smtClean="0"/>
              <a:t>(Mie)</a:t>
            </a:r>
            <a:endParaRPr lang="en-US" sz="1600" dirty="0"/>
          </a:p>
        </p:txBody>
      </p:sp>
      <p:sp>
        <p:nvSpPr>
          <p:cNvPr id="6" name="5 Rectángulo"/>
          <p:cNvSpPr/>
          <p:nvPr/>
        </p:nvSpPr>
        <p:spPr>
          <a:xfrm>
            <a:off x="467544" y="1995686"/>
            <a:ext cx="8064896" cy="1296144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13 Rectángulo"/>
          <p:cNvSpPr/>
          <p:nvPr/>
        </p:nvSpPr>
        <p:spPr>
          <a:xfrm>
            <a:off x="5148064" y="2647950"/>
            <a:ext cx="2736304" cy="582324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68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AutoShape 2" descr="https://static.wixstatic.com/media/e66b49_b7b8da3ff5ea426899f94525eced6e7c~mv2.jpg/v1/fill/w_945,h_473,al_c,q_85,usm_0.33_1.00_0.00/e66b49_b7b8da3ff5ea426899f94525eced6e7c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s://static.wixstatic.com/media/e66b49_b7b8da3ff5ea426899f94525eced6e7c~mv2.jpg/v1/fill/w_945,h_473,al_c,q_85,usm_0.33_1.00_0.00/e66b49_b7b8da3ff5ea426899f94525eced6e7c~mv2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https://static.wixstatic.com/media/e66b49_b7b8da3ff5ea426899f94525eced6e7c~mv2.jpg/v1/fill/w_945,h_473,al_c,q_85,usm_0.33_1.00_0.00/e66b49_b7b8da3ff5ea426899f94525eced6e7c~mv2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https://static.wixstatic.com/media/e66b49_b7b8da3ff5ea426899f94525eced6e7c~mv2.jpg/v1/fill/w_945,h_473,al_c,q_85,usm_0.33_1.00_0.00/e66b49_b7b8da3ff5ea426899f94525eced6e7c~mv2.webp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https://www.vozpopuli.com/2017/11/21/espana/madrid/respiras-boina-contaminacion-cubre-Madrid_1083502072_10546837_1024x5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2402"/>
            <a:ext cx="9687416" cy="515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12253" y="105469"/>
            <a:ext cx="1939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Fuente: </a:t>
            </a:r>
            <a:r>
              <a:rPr lang="en-US" dirty="0" err="1" smtClean="0"/>
              <a:t>VozPopuli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7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093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http://canariasnoticias.es/sites/default/files/2017/10/calima_2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92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10" descr="https://latex.codecogs.com/gif.latex?%5Cdpi%7B300%7D%20%5Chuge%20%5Cbegin%7Balign*%7D%20%26%5Ctext%7BAbsorption%20Coeff.%20%7D%26%5Cmu_a%28%5Cmathbf%7Bx%7D%2Ct%29%20%26%5C%5C%20%5C%5C%20%26%5Ctext%7BScattering%20Coeff.%20%7D%26%5Cmu_s%28%5Cmathbf%7Bx%7D%2Ct%29%20%26%5C%5C%20%5C%5C%20%26%5Ctext%7BPhase%20Function%20%7D%26f%28%5Cmathbf%7Bx%7D%2C%5Comega%2C%5Comega_i%2C%20t%29%20%26%20%5Cend%7Balign*%7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43558"/>
            <a:ext cx="6487691" cy="316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187624" y="1241424"/>
            <a:ext cx="43140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Ozone &amp; </a:t>
            </a:r>
            <a:r>
              <a:rPr lang="en-US" sz="3200" strike="sngStrike" dirty="0" smtClean="0"/>
              <a:t>Aerosols (Mie)</a:t>
            </a:r>
            <a:endParaRPr lang="en-US" sz="1600" strike="sngStrike" dirty="0"/>
          </a:p>
        </p:txBody>
      </p:sp>
      <p:sp>
        <p:nvSpPr>
          <p:cNvPr id="9" name="8 CuadroTexto"/>
          <p:cNvSpPr txBox="1"/>
          <p:nvPr/>
        </p:nvSpPr>
        <p:spPr>
          <a:xfrm>
            <a:off x="1115616" y="2645499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Molecules (Rayleigh) &amp; Aerosols</a:t>
            </a:r>
            <a:r>
              <a:rPr lang="en-US" sz="3200" dirty="0"/>
              <a:t> </a:t>
            </a:r>
            <a:r>
              <a:rPr lang="en-US" sz="3200" dirty="0" smtClean="0"/>
              <a:t>(Mie)</a:t>
            </a:r>
            <a:endParaRPr lang="en-US" sz="16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115616" y="4013651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Molecules (Rayleigh) &amp; Aerosols</a:t>
            </a:r>
            <a:r>
              <a:rPr lang="en-US" sz="3200" dirty="0"/>
              <a:t> </a:t>
            </a:r>
            <a:r>
              <a:rPr lang="en-US" sz="3200" dirty="0" smtClean="0"/>
              <a:t>(Mie)</a:t>
            </a:r>
            <a:endParaRPr lang="en-US" sz="1600" dirty="0"/>
          </a:p>
        </p:txBody>
      </p:sp>
      <p:sp>
        <p:nvSpPr>
          <p:cNvPr id="6" name="5 Rectángulo"/>
          <p:cNvSpPr/>
          <p:nvPr/>
        </p:nvSpPr>
        <p:spPr>
          <a:xfrm>
            <a:off x="467544" y="3435846"/>
            <a:ext cx="8064896" cy="1296144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hyperphysics.phy-astr.gsu.edu/hbase/atmos/imgatm/mi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07" y="1491630"/>
            <a:ext cx="8454983" cy="233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786670" y="906855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Molecules                          Aerosols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6801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146548"/>
            <a:ext cx="8229600" cy="857250"/>
          </a:xfrm>
        </p:spPr>
        <p:txBody>
          <a:bodyPr/>
          <a:lstStyle/>
          <a:p>
            <a:r>
              <a:rPr lang="en-US" dirty="0" smtClean="0"/>
              <a:t>Our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4495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Physically-Based </a:t>
            </a:r>
            <a:r>
              <a:rPr lang="en-US" dirty="0" err="1" smtClean="0"/>
              <a:t>Spatio</a:t>
            </a:r>
            <a:r>
              <a:rPr lang="en-US" dirty="0" smtClean="0"/>
              <a:t>-Temporal Sky Model</a:t>
            </a:r>
            <a:endParaRPr lang="en-U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43608" y="2914650"/>
            <a:ext cx="7200800" cy="593204"/>
          </a:xfrm>
        </p:spPr>
        <p:txBody>
          <a:bodyPr numCol="3">
            <a:normAutofit/>
          </a:bodyPr>
          <a:lstStyle/>
          <a:p>
            <a:r>
              <a:rPr lang="en-US" sz="2400" dirty="0" smtClean="0"/>
              <a:t>David </a:t>
            </a:r>
            <a:r>
              <a:rPr lang="en-US" sz="2400" dirty="0" err="1" smtClean="0"/>
              <a:t>Guimerá</a:t>
            </a:r>
            <a:endParaRPr lang="en-US" sz="2400" dirty="0" smtClean="0"/>
          </a:p>
          <a:p>
            <a:r>
              <a:rPr lang="en-US" sz="2400" dirty="0" smtClean="0"/>
              <a:t>Diego Gutierrez</a:t>
            </a:r>
          </a:p>
          <a:p>
            <a:r>
              <a:rPr lang="en-US" sz="2400" dirty="0" smtClean="0"/>
              <a:t>Adrian </a:t>
            </a:r>
            <a:r>
              <a:rPr lang="en-US" sz="2400" dirty="0" err="1" smtClean="0"/>
              <a:t>Jarabo</a:t>
            </a:r>
            <a:endParaRPr lang="en-US" sz="2400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1043608" y="3363652"/>
            <a:ext cx="7200800" cy="593204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Universidad de Zaragoza, I3A</a:t>
            </a:r>
            <a:endParaRPr lang="en-US" sz="2000" dirty="0"/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1043608" y="4282802"/>
            <a:ext cx="7200800" cy="593204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CEIG 2018</a:t>
            </a:r>
            <a:endParaRPr lang="en-US" sz="2400" dirty="0"/>
          </a:p>
        </p:txBody>
      </p:sp>
      <p:sp>
        <p:nvSpPr>
          <p:cNvPr id="7" name="6 Rectángulo"/>
          <p:cNvSpPr/>
          <p:nvPr/>
        </p:nvSpPr>
        <p:spPr>
          <a:xfrm>
            <a:off x="4788024" y="1491630"/>
            <a:ext cx="3744416" cy="792088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0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9622"/>
            <a:ext cx="8229600" cy="3240360"/>
          </a:xfrm>
        </p:spPr>
        <p:txBody>
          <a:bodyPr/>
          <a:lstStyle/>
          <a:p>
            <a:r>
              <a:rPr lang="en-US" dirty="0" smtClean="0"/>
              <a:t>Spatial dependence</a:t>
            </a:r>
          </a:p>
          <a:p>
            <a:endParaRPr lang="en-US" dirty="0"/>
          </a:p>
          <a:p>
            <a:r>
              <a:rPr lang="en-US" dirty="0" smtClean="0"/>
              <a:t>Temporal dependence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Thorough review on Atmospheric Sciences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2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9582"/>
            <a:ext cx="7859216" cy="3600400"/>
          </a:xfrm>
        </p:spPr>
        <p:txBody>
          <a:bodyPr/>
          <a:lstStyle/>
          <a:p>
            <a:r>
              <a:rPr lang="en-US" dirty="0" smtClean="0"/>
              <a:t>Spatial dependence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χ"/>
            </a:pPr>
            <a:r>
              <a:rPr lang="en-US" dirty="0" smtClean="0"/>
              <a:t>Exponential decay of density in height </a:t>
            </a:r>
          </a:p>
          <a:p>
            <a:pPr lvl="2"/>
            <a:r>
              <a:rPr lang="en-US" dirty="0" smtClean="0"/>
              <a:t>Well known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χ"/>
            </a:pPr>
            <a:r>
              <a:rPr lang="en-US" dirty="0" smtClean="0"/>
              <a:t>Molecules are steady* along the globe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Aerosols show strong dependence on the spatial location!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 smtClean="0"/>
              <a:t>Mainly close to the ground.</a:t>
            </a:r>
          </a:p>
        </p:txBody>
      </p:sp>
    </p:spTree>
    <p:extLst>
      <p:ext uri="{BB962C8B-B14F-4D97-AF65-F5344CB8AC3E}">
        <p14:creationId xmlns:p14="http://schemas.microsoft.com/office/powerpoint/2010/main" val="127389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83518"/>
            <a:ext cx="7859216" cy="4320480"/>
          </a:xfrm>
        </p:spPr>
        <p:txBody>
          <a:bodyPr>
            <a:normAutofit/>
          </a:bodyPr>
          <a:lstStyle/>
          <a:p>
            <a:r>
              <a:rPr lang="en-US" dirty="0" smtClean="0"/>
              <a:t>Aerosols depend on the type of surface</a:t>
            </a:r>
          </a:p>
          <a:p>
            <a:pPr lvl="1"/>
            <a:r>
              <a:rPr lang="en-US" dirty="0" smtClean="0"/>
              <a:t>6 main types [Zimmerman89]: </a:t>
            </a:r>
          </a:p>
          <a:p>
            <a:pPr marL="914400" lvl="2" indent="0">
              <a:buNone/>
            </a:pPr>
            <a:r>
              <a:rPr lang="en-US" dirty="0" smtClean="0"/>
              <a:t>Polar, Background, Maritime, Continental, Desert, Rural, and Urban.</a:t>
            </a:r>
          </a:p>
          <a:p>
            <a:pPr lvl="1"/>
            <a:r>
              <a:rPr lang="en-US" dirty="0" smtClean="0"/>
              <a:t>Each composed by different aerosol components [Jaenicke93]: </a:t>
            </a:r>
          </a:p>
          <a:p>
            <a:pPr marL="914400" lvl="2" indent="0">
              <a:buNone/>
            </a:pPr>
            <a:r>
              <a:rPr lang="en-US" dirty="0" smtClean="0"/>
              <a:t>Each component has different optical properties:</a:t>
            </a:r>
          </a:p>
          <a:p>
            <a:pPr lvl="2"/>
            <a:r>
              <a:rPr lang="en-US" dirty="0" smtClean="0"/>
              <a:t>Size distribution</a:t>
            </a:r>
          </a:p>
          <a:p>
            <a:pPr lvl="2"/>
            <a:r>
              <a:rPr lang="en-US" dirty="0" smtClean="0"/>
              <a:t>(Complex) index of refraction</a:t>
            </a:r>
          </a:p>
          <a:p>
            <a:pPr marL="914400" lvl="2" indent="0">
              <a:buNone/>
            </a:pPr>
            <a:endParaRPr lang="en-US" dirty="0" smtClean="0"/>
          </a:p>
        </p:txBody>
      </p:sp>
      <p:sp>
        <p:nvSpPr>
          <p:cNvPr id="2" name="1 Cerrar llave"/>
          <p:cNvSpPr/>
          <p:nvPr/>
        </p:nvSpPr>
        <p:spPr>
          <a:xfrm>
            <a:off x="5652120" y="3795886"/>
            <a:ext cx="216024" cy="792088"/>
          </a:xfrm>
          <a:prstGeom prst="rightBrace">
            <a:avLst>
              <a:gd name="adj1" fmla="val 63203"/>
              <a:gd name="adj2" fmla="val 50000"/>
            </a:avLst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3 CuadroTexto"/>
          <p:cNvSpPr txBox="1"/>
          <p:nvPr/>
        </p:nvSpPr>
        <p:spPr>
          <a:xfrm>
            <a:off x="6012160" y="3991875"/>
            <a:ext cx="2129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Mie Theory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3726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9582"/>
            <a:ext cx="7859216" cy="3600400"/>
          </a:xfrm>
        </p:spPr>
        <p:txBody>
          <a:bodyPr>
            <a:normAutofit/>
          </a:bodyPr>
          <a:lstStyle/>
          <a:p>
            <a:r>
              <a:rPr lang="en-US" dirty="0" smtClean="0"/>
              <a:t>Temporal dependence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χ"/>
            </a:pPr>
            <a:r>
              <a:rPr lang="en-US" dirty="0" smtClean="0"/>
              <a:t>Aerosols vary </a:t>
            </a:r>
            <a:r>
              <a:rPr lang="en-US" dirty="0" err="1" smtClean="0"/>
              <a:t>fastly</a:t>
            </a:r>
            <a:r>
              <a:rPr lang="en-US" dirty="0" smtClean="0"/>
              <a:t> </a:t>
            </a:r>
            <a:r>
              <a:rPr lang="en-US" dirty="0" smtClean="0"/>
              <a:t>– No measurements…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χ"/>
            </a:pPr>
            <a:r>
              <a:rPr lang="en-US" dirty="0" smtClean="0"/>
              <a:t>Most molecules are very stable along seasons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Ozone varies a lot </a:t>
            </a:r>
            <a:r>
              <a:rPr lang="en-US" dirty="0" err="1" smtClean="0"/>
              <a:t>wrt</a:t>
            </a:r>
            <a:r>
              <a:rPr lang="en-US" dirty="0" smtClean="0"/>
              <a:t> </a:t>
            </a:r>
            <a:r>
              <a:rPr lang="en-US" dirty="0" smtClean="0"/>
              <a:t>season</a:t>
            </a:r>
            <a:endParaRPr lang="en-US" dirty="0" smtClean="0"/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 smtClean="0"/>
              <a:t>Specially in the ozone layer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 smtClean="0"/>
              <a:t>We use measurements from </a:t>
            </a:r>
            <a:r>
              <a:rPr lang="en-US" dirty="0" err="1" smtClean="0"/>
              <a:t>Dütch</a:t>
            </a:r>
            <a:r>
              <a:rPr lang="en-US" dirty="0" smtClean="0"/>
              <a:t> [1974].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dirty="0" smtClean="0"/>
              <a:t>Measured average concentration of ozone.</a:t>
            </a:r>
          </a:p>
        </p:txBody>
      </p:sp>
    </p:spTree>
    <p:extLst>
      <p:ext uri="{BB962C8B-B14F-4D97-AF65-F5344CB8AC3E}">
        <p14:creationId xmlns:p14="http://schemas.microsoft.com/office/powerpoint/2010/main" val="349660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03598"/>
            <a:ext cx="8229600" cy="345638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Spatial dependence</a:t>
            </a:r>
          </a:p>
          <a:p>
            <a:endParaRPr lang="en-US" dirty="0"/>
          </a:p>
          <a:p>
            <a:r>
              <a:rPr lang="en-US" dirty="0" smtClean="0"/>
              <a:t>Temporal dependence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For the base atmosphere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2800" dirty="0" smtClean="0"/>
              <a:t>Measurements of molecules [Bucholtz95]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7903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60" y="0"/>
            <a:ext cx="914364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879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146548"/>
            <a:ext cx="8229600" cy="857250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083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146548"/>
            <a:ext cx="8229600" cy="857250"/>
          </a:xfrm>
        </p:spPr>
        <p:txBody>
          <a:bodyPr/>
          <a:lstStyle/>
          <a:p>
            <a:r>
              <a:rPr lang="en-US" dirty="0" smtClean="0"/>
              <a:t>Spatial Variability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4043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Rectángulo"/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C:\Users\Adrian\Documents\Work\papers\2018_Sky\egPublStyle-CEIG2018\gfx\spati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8032"/>
            <a:ext cx="28372675" cy="451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555534" y="123478"/>
            <a:ext cx="2032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0 </a:t>
            </a:r>
            <a:r>
              <a:rPr lang="en-US" sz="2400" dirty="0" smtClean="0">
                <a:solidFill>
                  <a:schemeClr val="bg1"/>
                </a:solidFill>
              </a:rPr>
              <a:t>Elevation: oº</a:t>
            </a:r>
            <a:endParaRPr lang="en-US" sz="2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1687762" y="4515966"/>
            <a:ext cx="1143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cap="small" dirty="0" smtClean="0">
                <a:solidFill>
                  <a:schemeClr val="bg1"/>
                </a:solidFill>
              </a:rPr>
              <a:t>Urban</a:t>
            </a:r>
            <a:endParaRPr lang="en-US" sz="2800" cap="small" dirty="0">
              <a:solidFill>
                <a:schemeClr val="bg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402160" y="4515966"/>
            <a:ext cx="1090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cap="small" dirty="0" smtClean="0">
                <a:solidFill>
                  <a:schemeClr val="bg1"/>
                </a:solidFill>
              </a:rPr>
              <a:t>Rural</a:t>
            </a:r>
            <a:endParaRPr lang="en-US" sz="2800" cap="sm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870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Rectángulo"/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C:\Users\Adrian\Documents\Work\papers\2018_Sky\egPublStyle-CEIG2018\gfx\spati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43091" y="288032"/>
            <a:ext cx="28372675" cy="451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565954" y="123478"/>
            <a:ext cx="2012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0 </a:t>
            </a:r>
            <a:r>
              <a:rPr lang="en-US" sz="2400" dirty="0" smtClean="0">
                <a:solidFill>
                  <a:schemeClr val="bg1"/>
                </a:solidFill>
              </a:rPr>
              <a:t>Elevation: 5º</a:t>
            </a:r>
            <a:endParaRPr lang="en-US" sz="2400" dirty="0"/>
          </a:p>
        </p:txBody>
      </p:sp>
      <p:sp>
        <p:nvSpPr>
          <p:cNvPr id="7" name="6 CuadroTexto"/>
          <p:cNvSpPr txBox="1"/>
          <p:nvPr/>
        </p:nvSpPr>
        <p:spPr>
          <a:xfrm>
            <a:off x="1668526" y="4515966"/>
            <a:ext cx="1181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cap="small" dirty="0" smtClean="0">
                <a:solidFill>
                  <a:schemeClr val="bg1"/>
                </a:solidFill>
              </a:rPr>
              <a:t>Desert</a:t>
            </a:r>
            <a:endParaRPr lang="en-US" sz="2800" cap="small" dirty="0">
              <a:solidFill>
                <a:schemeClr val="bg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708061" y="4515966"/>
            <a:ext cx="2478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cap="small" dirty="0" smtClean="0">
                <a:solidFill>
                  <a:schemeClr val="bg1"/>
                </a:solidFill>
              </a:rPr>
              <a:t>Clean Maritime</a:t>
            </a:r>
            <a:endParaRPr lang="en-US" sz="2800" cap="sm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541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Rectángulo"/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C:\Users\Adrian\Documents\Work\papers\2018_Sky\egPublStyle-CEIG2018\gfx\spati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92163" y="360040"/>
            <a:ext cx="28372675" cy="451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3494621" y="123478"/>
            <a:ext cx="2154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0 </a:t>
            </a:r>
            <a:r>
              <a:rPr lang="en-US" sz="2400" dirty="0" smtClean="0">
                <a:solidFill>
                  <a:schemeClr val="bg1"/>
                </a:solidFill>
              </a:rPr>
              <a:t>Elevation: 25º</a:t>
            </a:r>
            <a:endParaRPr lang="en-US" sz="2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1687762" y="4515966"/>
            <a:ext cx="1143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cap="small" dirty="0" smtClean="0">
                <a:solidFill>
                  <a:schemeClr val="bg1"/>
                </a:solidFill>
              </a:rPr>
              <a:t>Urban</a:t>
            </a:r>
            <a:endParaRPr lang="en-US" sz="2800" cap="small" dirty="0">
              <a:solidFill>
                <a:schemeClr val="bg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981372" y="4515966"/>
            <a:ext cx="1931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cap="small" dirty="0" smtClean="0">
                <a:solidFill>
                  <a:schemeClr val="bg1"/>
                </a:solidFill>
              </a:rPr>
              <a:t>Polar Artic</a:t>
            </a:r>
            <a:endParaRPr lang="en-US" sz="2800" cap="sm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127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146548"/>
            <a:ext cx="8229600" cy="857250"/>
          </a:xfrm>
        </p:spPr>
        <p:txBody>
          <a:bodyPr/>
          <a:lstStyle/>
          <a:p>
            <a:r>
              <a:rPr lang="en-US" dirty="0" smtClean="0"/>
              <a:t>Seasonal Variability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0770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4644008" y="0"/>
            <a:ext cx="4536504" cy="5164038"/>
          </a:xfrm>
          <a:prstGeom prst="rect">
            <a:avLst/>
          </a:prstGeom>
          <a:solidFill>
            <a:srgbClr val="1C1C1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Rectángulo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C:\Users\Adrian\Documents\Work\papers\2018_Sky\egPublStyle-CEIG2018\gfx\temporal_variabil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604"/>
            <a:ext cx="9144000" cy="449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557887" y="4515966"/>
            <a:ext cx="1403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cap="small" dirty="0" smtClean="0">
                <a:solidFill>
                  <a:schemeClr val="bg1"/>
                </a:solidFill>
              </a:rPr>
              <a:t>January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112019" y="4515966"/>
            <a:ext cx="1670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cap="small" dirty="0" smtClean="0">
                <a:solidFill>
                  <a:schemeClr val="bg1"/>
                </a:solidFill>
              </a:rPr>
              <a:t>November</a:t>
            </a:r>
            <a:endParaRPr lang="en-US" sz="2800" cap="small" dirty="0">
              <a:solidFill>
                <a:schemeClr val="bg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497027" y="123478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cap="small" dirty="0" smtClean="0">
                <a:solidFill>
                  <a:schemeClr val="bg1"/>
                </a:solidFill>
              </a:rPr>
              <a:t>Clean Maritime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6561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146548"/>
            <a:ext cx="8229600" cy="857250"/>
          </a:xfrm>
        </p:spPr>
        <p:txBody>
          <a:bodyPr/>
          <a:lstStyle/>
          <a:p>
            <a:r>
              <a:rPr lang="en-US" dirty="0" smtClean="0"/>
              <a:t>Comparison w\ </a:t>
            </a:r>
            <a:r>
              <a:rPr lang="en-US" dirty="0" err="1" smtClean="0"/>
              <a:t>Kider</a:t>
            </a:r>
            <a:r>
              <a:rPr lang="en-US" dirty="0" smtClean="0"/>
              <a:t> et al. [2014]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601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Adrian\Documents\Work\papers\2018_Sky\egPublStyle-CEIG2018\gfx\sky\vs_kider_low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0" y="195486"/>
            <a:ext cx="9144000" cy="463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069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Adrian\Documents\Work\papers\2018_Sky\egPublStyle-CEIG2018\gfx\sky\vs_kider_low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81" b="-961"/>
          <a:stretch/>
        </p:blipFill>
        <p:spPr bwMode="auto">
          <a:xfrm>
            <a:off x="-36512" y="196974"/>
            <a:ext cx="9144000" cy="467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020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60" y="0"/>
            <a:ext cx="914364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029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2146548"/>
            <a:ext cx="8229600" cy="857250"/>
          </a:xfrm>
        </p:spPr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3" name="2 Subtítulo"/>
          <p:cNvSpPr txBox="1">
            <a:spLocks/>
          </p:cNvSpPr>
          <p:nvPr/>
        </p:nvSpPr>
        <p:spPr>
          <a:xfrm>
            <a:off x="1043608" y="2914650"/>
            <a:ext cx="7200800" cy="593204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/>
              <a:t>AKA Opportunities for Future Work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6106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03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94340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514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70658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6563" t="18751" r="27343" b="8333"/>
          <a:stretch>
            <a:fillRect/>
          </a:stretch>
        </p:blipFill>
        <p:spPr bwMode="auto">
          <a:xfrm rot="20411731">
            <a:off x="375041" y="327478"/>
            <a:ext cx="8429684" cy="7301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4198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1" t="24952" r="17472" b="463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7524328" y="123478"/>
            <a:ext cx="149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[Ament 2014]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385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-868" y="0"/>
            <a:ext cx="9144000" cy="525658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5 Elipse"/>
          <p:cNvSpPr/>
          <p:nvPr/>
        </p:nvSpPr>
        <p:spPr>
          <a:xfrm>
            <a:off x="2483768" y="548361"/>
            <a:ext cx="10134046" cy="10134046"/>
          </a:xfrm>
          <a:prstGeom prst="ellipse">
            <a:avLst/>
          </a:prstGeom>
          <a:gradFill flip="none" rotWithShape="1">
            <a:gsLst>
              <a:gs pos="71000">
                <a:schemeClr val="tx1">
                  <a:lumMod val="0"/>
                </a:schemeClr>
              </a:gs>
              <a:gs pos="65000">
                <a:schemeClr val="tx2">
                  <a:lumMod val="60000"/>
                  <a:lumOff val="40000"/>
                </a:schemeClr>
              </a:gs>
              <a:gs pos="47000">
                <a:srgbClr val="C4D6EB"/>
              </a:gs>
              <a:gs pos="38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La Tierra, Global, Camiseta, La Tierra Png, Pint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862" y="1413069"/>
            <a:ext cx="7003858" cy="840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rian\Documents\Work\presentations\2018_Sky_CEIG\good_fello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59020" y="1347614"/>
            <a:ext cx="383543" cy="1027410"/>
          </a:xfrm>
          <a:prstGeom prst="rect">
            <a:avLst/>
          </a:prstGeom>
          <a:ln>
            <a:noFill/>
          </a:ln>
          <a:effectLst>
            <a:outerShdw blurRad="292100" dist="63500" dir="984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8 Conector recto"/>
          <p:cNvCxnSpPr>
            <a:stCxn id="7" idx="2"/>
          </p:cNvCxnSpPr>
          <p:nvPr/>
        </p:nvCxnSpPr>
        <p:spPr>
          <a:xfrm flipH="1">
            <a:off x="0" y="2375024"/>
            <a:ext cx="7550791" cy="0"/>
          </a:xfrm>
          <a:prstGeom prst="line">
            <a:avLst/>
          </a:prstGeom>
          <a:ln w="571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4193957" y="241844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Horizon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395536" y="1376382"/>
            <a:ext cx="594067" cy="594067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53000">
                <a:srgbClr val="FFB400"/>
              </a:gs>
              <a:gs pos="65000">
                <a:srgbClr val="FF7A00"/>
              </a:gs>
              <a:gs pos="8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12 Conector recto de flecha"/>
          <p:cNvCxnSpPr>
            <a:stCxn id="11" idx="6"/>
          </p:cNvCxnSpPr>
          <p:nvPr/>
        </p:nvCxnSpPr>
        <p:spPr>
          <a:xfrm flipV="1">
            <a:off x="989603" y="1673415"/>
            <a:ext cx="6174685" cy="1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Elipse"/>
          <p:cNvSpPr/>
          <p:nvPr/>
        </p:nvSpPr>
        <p:spPr>
          <a:xfrm>
            <a:off x="424519" y="2913787"/>
            <a:ext cx="594067" cy="594067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53000">
                <a:srgbClr val="FFB400"/>
              </a:gs>
              <a:gs pos="65000">
                <a:srgbClr val="FF7A00"/>
              </a:gs>
              <a:gs pos="8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16 Forma libre"/>
          <p:cNvSpPr/>
          <p:nvPr/>
        </p:nvSpPr>
        <p:spPr>
          <a:xfrm>
            <a:off x="1055588" y="1708093"/>
            <a:ext cx="6108700" cy="1425705"/>
          </a:xfrm>
          <a:custGeom>
            <a:avLst/>
            <a:gdLst>
              <a:gd name="connsiteX0" fmla="*/ 0 w 6108700"/>
              <a:gd name="connsiteY0" fmla="*/ 1425705 h 1425705"/>
              <a:gd name="connsiteX1" fmla="*/ 4241800 w 6108700"/>
              <a:gd name="connsiteY1" fmla="*/ 282705 h 1425705"/>
              <a:gd name="connsiteX2" fmla="*/ 5524500 w 6108700"/>
              <a:gd name="connsiteY2" fmla="*/ 16005 h 1425705"/>
              <a:gd name="connsiteX3" fmla="*/ 6108700 w 6108700"/>
              <a:gd name="connsiteY3" fmla="*/ 28705 h 1425705"/>
              <a:gd name="connsiteX4" fmla="*/ 6108700 w 6108700"/>
              <a:gd name="connsiteY4" fmla="*/ 28705 h 1425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8700" h="1425705">
                <a:moveTo>
                  <a:pt x="0" y="1425705"/>
                </a:moveTo>
                <a:lnTo>
                  <a:pt x="4241800" y="282705"/>
                </a:lnTo>
                <a:cubicBezTo>
                  <a:pt x="5162550" y="47755"/>
                  <a:pt x="5213350" y="58338"/>
                  <a:pt x="5524500" y="16005"/>
                </a:cubicBezTo>
                <a:cubicBezTo>
                  <a:pt x="5835650" y="-26328"/>
                  <a:pt x="6108700" y="28705"/>
                  <a:pt x="6108700" y="28705"/>
                </a:cubicBezTo>
                <a:lnTo>
                  <a:pt x="6108700" y="28705"/>
                </a:lnTo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21 CuadroTexto"/>
          <p:cNvSpPr txBox="1"/>
          <p:nvPr/>
        </p:nvSpPr>
        <p:spPr>
          <a:xfrm>
            <a:off x="297259" y="3514328"/>
            <a:ext cx="973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True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Position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88255" y="701283"/>
            <a:ext cx="1191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Perceived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Position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523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22" grpId="0"/>
      <p:bldP spid="2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s://c.pxhere.com/photos/2e/32/landscape_mountains_mist_fog_turbid-853471.jpg!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73" y="-740618"/>
            <a:ext cx="918101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715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s://latex.codecogs.com/gif.latex?%5Cdpi%7B300%7D%20%5C%5C%20%5Cbegin%7Balign*%7D%20%5Comega%5Ccdot%5Ctriangledown%20L%28%5Cmathbf%7Bx%7D%2C%5Comega%29%20%26%20%3D%20-%5Coverbrace%7B%5Cmu_t%28%5Cmathbf%7Bx%7D%29%7D%5E%7B%5Cmu_s&amp;plus;%5Cmu_a%7D%20L%28%5Cmathbf%7Bx%7D%2C%5Comega%29%20&amp;plus;%20S%28%5Cmathbf%7Bx%7D%2C%20%5Comega%29%20%5C%5C%20S%28%5Cmathbf%7Bx%7D%2C%20%5Comega%29%20%26%20%3D%20%5Cmu_s%28%5Cmathbf%7Bx%7D%29%5Cint_%5COmega%20f%28%5Cmathbf%7Bx%7D%2C%5Comega%2C%5Comega_i%29%20L%28%5Cmathbf%7Bx%7D%2C%5Comega_i%29%20%5Ctext%7Bd%7D%5Comega_i%20%5Cend%7Balign*%7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98" y="1707654"/>
            <a:ext cx="8064896" cy="208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250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latex.codecogs.com/gif.latex?%5Cdpi%7B300%7D%20%5Chuge%20%5Cbegin%7Balign*%7D%20%5Cfrac%7B%5Ctext%7Bd%7D%7D%7B%5Ctext%7Bd%7Ds%7D%20L%28%5Cmathbf%7Bx%7D%2C%5Comega%2Cs%29%20%26%20&amp;plus;%20%5Comega%20%5Ccdot%20%5Ctriangledown%20L%28%5Cmathbf%7Bx%7D%2C%5Comega%2Cs%29%20%3D%20%5C%5C%20%26-%5CSigma_S%28%5Cmathbf%7Bx%7D%2Cs%29%20L_S%28%5Cmathbf%7Bx%7D%2C%5Comega%2Cs%29%20-%20%5CSigma_Q%28%5Cmathbf%7Bx%7D%2Cs%29%20L_Q%28%5Cmathbf%7Bx%7D%2C%5Comega%2Cs%29%20%5C%5C%20L_S%28%5Cmathbf%7Bx%7D%2C%5Comega%2C0%29%20%26%20%3D%20%5Cint_0%5E%5Cinfty%5Cint_%5COmega%5CBig%28%5Ctext%7BB%7D_%7BS%7D%28%5Cmathbf%7Bx%7D%2C%5Comega%2C%5Comega_i%2Ct%29%5C%2CL_S%28%5Cmathbf%7Bx%7D%2C%5Comega_i%2Ct%29%20%5C%5C%20%26&amp;plus;%20%5Csum_j%20%5Ctext%7BB%7D_%7BQ_j%7D%28%5Cmathbf%7Bx%7D%2C%5Comega%2C%5Comega_i%2Ct%29%5C%2CL_%7BQ_j%7D%28%5Cmathbf%7Bx%7D%2C%5Comega_i%2Ct%29%5CBig%29%20%5C%2C%5Ctext%7Bd%7D%7B%5Comega_i%7D%5C%2C%5Ctext%7Bd%7D%7Bt%7D%2C%20%5C%5C%20L_%7BQ_j%7D%28%5Cmathbf%7Bx%7D%2C%5Comega%2C0%29%20%26%20%3D%20Q_j%28%5Cmathbf%7Bx%7D%2C%5Comega%29%2C%20%5Cend%7Balign*%7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15565"/>
            <a:ext cx="8062897" cy="353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 rot="20836881">
            <a:off x="1820927" y="2240184"/>
            <a:ext cx="5479385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dirty="0" smtClean="0"/>
              <a:t>More this evening…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12131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2146548"/>
            <a:ext cx="8229600" cy="857250"/>
          </a:xfrm>
        </p:spPr>
        <p:txBody>
          <a:bodyPr/>
          <a:lstStyle/>
          <a:p>
            <a:r>
              <a:rPr lang="en-US" dirty="0" smtClean="0"/>
              <a:t>Wrapping 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07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-72000"/>
            <a:ext cx="9144000" cy="5215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138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83518"/>
            <a:ext cx="7859216" cy="432048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 smtClean="0"/>
              <a:t>Physically-based optical model of the atmosphere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Based on data from Atmospheric Sciences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Includes dependence on the: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Location -&gt; Aerosols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Season -&gt; Ozone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9491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8518" r="16875" b="8148"/>
          <a:stretch/>
        </p:blipFill>
        <p:spPr bwMode="auto">
          <a:xfrm>
            <a:off x="0" y="0"/>
            <a:ext cx="9243624" cy="552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46341" y="4774168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© Dan Bush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2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hape 115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36512" y="360"/>
            <a:ext cx="9180512" cy="51431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566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4" t="13329" r="11191" b="44148"/>
          <a:stretch/>
        </p:blipFill>
        <p:spPr bwMode="auto">
          <a:xfrm>
            <a:off x="-33784" y="1910"/>
            <a:ext cx="9740900" cy="29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2" t="36203" r="11222" b="34723"/>
          <a:stretch/>
        </p:blipFill>
        <p:spPr bwMode="auto">
          <a:xfrm>
            <a:off x="-33784" y="2859782"/>
            <a:ext cx="97409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7668344" y="-668610"/>
            <a:ext cx="2520280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5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orma de ond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459</Words>
  <Application>Microsoft Office PowerPoint</Application>
  <PresentationFormat>Presentación en pantalla (16:9)</PresentationFormat>
  <Paragraphs>129</Paragraphs>
  <Slides>60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60</vt:i4>
      </vt:variant>
    </vt:vector>
  </HeadingPairs>
  <TitlesOfParts>
    <vt:vector size="61" baseType="lpstr">
      <vt:lpstr>Tema de Office</vt:lpstr>
      <vt:lpstr>A Physically-Based Spatio-Temporal Sky Model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All assume a fixed atmosphere composition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Our model</vt:lpstr>
      <vt:lpstr>A Physically-Based Spatio-Temporal Sky Model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Results</vt:lpstr>
      <vt:lpstr>Spatial Variability</vt:lpstr>
      <vt:lpstr>Presentación de PowerPoint</vt:lpstr>
      <vt:lpstr>Presentación de PowerPoint</vt:lpstr>
      <vt:lpstr>Presentación de PowerPoint</vt:lpstr>
      <vt:lpstr>Seasonal Variability</vt:lpstr>
      <vt:lpstr>Presentación de PowerPoint</vt:lpstr>
      <vt:lpstr>Comparison w\ Kider et al. [2014]</vt:lpstr>
      <vt:lpstr>Presentación de PowerPoint</vt:lpstr>
      <vt:lpstr>Presentación de PowerPoint</vt:lpstr>
      <vt:lpstr>Limitations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Wrapping Up</vt:lpstr>
      <vt:lpstr>Presentación de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Physically-Based Spatio-Temporal Sky Model</dc:title>
  <dc:creator>Adrian</dc:creator>
  <cp:lastModifiedBy>Adrian</cp:lastModifiedBy>
  <cp:revision>38</cp:revision>
  <dcterms:created xsi:type="dcterms:W3CDTF">2018-06-25T13:46:48Z</dcterms:created>
  <dcterms:modified xsi:type="dcterms:W3CDTF">2018-06-26T11:22:25Z</dcterms:modified>
</cp:coreProperties>
</file>