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6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Default Extension="wmv" ContentType="video/x-ms-wmv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0"/>
  </p:notesMasterIdLst>
  <p:sldIdLst>
    <p:sldId id="256" r:id="rId2"/>
    <p:sldId id="257" r:id="rId3"/>
    <p:sldId id="258" r:id="rId4"/>
    <p:sldId id="261" r:id="rId5"/>
    <p:sldId id="260" r:id="rId6"/>
    <p:sldId id="340" r:id="rId7"/>
    <p:sldId id="283" r:id="rId8"/>
    <p:sldId id="345" r:id="rId9"/>
    <p:sldId id="339" r:id="rId10"/>
    <p:sldId id="263" r:id="rId11"/>
    <p:sldId id="338" r:id="rId12"/>
    <p:sldId id="264" r:id="rId13"/>
    <p:sldId id="265" r:id="rId14"/>
    <p:sldId id="266" r:id="rId15"/>
    <p:sldId id="336" r:id="rId16"/>
    <p:sldId id="267" r:id="rId17"/>
    <p:sldId id="337" r:id="rId18"/>
    <p:sldId id="289" r:id="rId19"/>
    <p:sldId id="284" r:id="rId20"/>
    <p:sldId id="347" r:id="rId21"/>
    <p:sldId id="346" r:id="rId22"/>
    <p:sldId id="290" r:id="rId23"/>
    <p:sldId id="352" r:id="rId24"/>
    <p:sldId id="287" r:id="rId25"/>
    <p:sldId id="279" r:id="rId26"/>
    <p:sldId id="277" r:id="rId27"/>
    <p:sldId id="282" r:id="rId28"/>
    <p:sldId id="292" r:id="rId29"/>
    <p:sldId id="281" r:id="rId30"/>
    <p:sldId id="334" r:id="rId31"/>
    <p:sldId id="295" r:id="rId32"/>
    <p:sldId id="296" r:id="rId33"/>
    <p:sldId id="297" r:id="rId34"/>
    <p:sldId id="300" r:id="rId35"/>
    <p:sldId id="304" r:id="rId36"/>
    <p:sldId id="355" r:id="rId37"/>
    <p:sldId id="356" r:id="rId38"/>
    <p:sldId id="305" r:id="rId39"/>
    <p:sldId id="306" r:id="rId40"/>
    <p:sldId id="307" r:id="rId41"/>
    <p:sldId id="308" r:id="rId42"/>
    <p:sldId id="309" r:id="rId43"/>
    <p:sldId id="312" r:id="rId44"/>
    <p:sldId id="310" r:id="rId45"/>
    <p:sldId id="311" r:id="rId46"/>
    <p:sldId id="313" r:id="rId47"/>
    <p:sldId id="344" r:id="rId48"/>
    <p:sldId id="343" r:id="rId49"/>
    <p:sldId id="317" r:id="rId50"/>
    <p:sldId id="323" r:id="rId51"/>
    <p:sldId id="325" r:id="rId52"/>
    <p:sldId id="351" r:id="rId53"/>
    <p:sldId id="348" r:id="rId54"/>
    <p:sldId id="327" r:id="rId55"/>
    <p:sldId id="316" r:id="rId56"/>
    <p:sldId id="326" r:id="rId57"/>
    <p:sldId id="349" r:id="rId58"/>
    <p:sldId id="341" r:id="rId59"/>
    <p:sldId id="330" r:id="rId60"/>
    <p:sldId id="333" r:id="rId61"/>
    <p:sldId id="331" r:id="rId62"/>
    <p:sldId id="358" r:id="rId63"/>
    <p:sldId id="332" r:id="rId64"/>
    <p:sldId id="357" r:id="rId65"/>
    <p:sldId id="318" r:id="rId66"/>
    <p:sldId id="320" r:id="rId67"/>
    <p:sldId id="322" r:id="rId68"/>
    <p:sldId id="324" r:id="rId69"/>
  </p:sldIdLst>
  <p:sldSz cx="9144000" cy="5143500" type="screen16x9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5C2C0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201" autoAdjust="0"/>
  </p:normalViewPr>
  <p:slideViewPr>
    <p:cSldViewPr>
      <p:cViewPr>
        <p:scale>
          <a:sx n="84" d="100"/>
          <a:sy n="84" d="100"/>
        </p:scale>
        <p:origin x="-324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EAE2E-2BD1-4350-B119-8E3CAE7AF2F1}" type="datetimeFigureOut">
              <a:rPr lang="es-ES" smtClean="0"/>
              <a:pPr/>
              <a:t>04/12/2014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F3B7F0-1FE4-4160-8D37-5F27F3E81F1A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379168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Thanks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Introduction</a:t>
            </a:r>
            <a:r>
              <a:rPr lang="es-ES" dirty="0" smtClean="0"/>
              <a:t>…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1</a:t>
            </a:fld>
            <a:endParaRPr lang="es-E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last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year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presented</a:t>
            </a:r>
            <a:r>
              <a:rPr lang="es-ES" baseline="0" dirty="0" smtClean="0"/>
              <a:t> at </a:t>
            </a:r>
            <a:r>
              <a:rPr lang="es-ES" baseline="0" dirty="0" err="1" smtClean="0"/>
              <a:t>Siggraph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system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capable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capture light </a:t>
            </a:r>
            <a:r>
              <a:rPr lang="es-ES" baseline="0" dirty="0" err="1" smtClean="0"/>
              <a:t>propagating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through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scene</a:t>
            </a:r>
            <a:r>
              <a:rPr lang="es-ES" baseline="0" dirty="0" smtClean="0"/>
              <a:t> at </a:t>
            </a:r>
            <a:r>
              <a:rPr lang="es-ES" baseline="0" dirty="0" err="1" smtClean="0"/>
              <a:t>picosecond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resolution</a:t>
            </a:r>
            <a:r>
              <a:rPr lang="es-ES" baseline="0" dirty="0" smtClean="0"/>
              <a:t>, as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see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scene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bottle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filled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milk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diluted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water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10</a:t>
            </a:fld>
            <a:endParaRPr lang="es-E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This</a:t>
            </a:r>
            <a:r>
              <a:rPr lang="es-ES" dirty="0" smtClean="0"/>
              <a:t> </a:t>
            </a:r>
            <a:r>
              <a:rPr lang="es-ES" dirty="0" err="1" smtClean="0"/>
              <a:t>allows</a:t>
            </a:r>
            <a:r>
              <a:rPr lang="es-ES" dirty="0" smtClean="0"/>
              <a:t> </a:t>
            </a:r>
            <a:r>
              <a:rPr lang="es-ES" dirty="0" err="1" smtClean="0"/>
              <a:t>us</a:t>
            </a:r>
            <a:r>
              <a:rPr lang="es-ES" dirty="0" smtClean="0"/>
              <a:t> </a:t>
            </a:r>
            <a:r>
              <a:rPr lang="es-ES" dirty="0" err="1" smtClean="0"/>
              <a:t>capturing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how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propagates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throught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scene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interacts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matter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creating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stunning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animations</a:t>
            </a:r>
            <a:r>
              <a:rPr lang="es-ES" baseline="0" dirty="0" smtClean="0"/>
              <a:t> of light in </a:t>
            </a:r>
            <a:r>
              <a:rPr lang="es-ES" baseline="0" dirty="0" err="1" smtClean="0"/>
              <a:t>motion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11</a:t>
            </a:fld>
            <a:endParaRPr lang="es-E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Since</a:t>
            </a:r>
            <a:r>
              <a:rPr lang="es-ES" dirty="0" smtClean="0"/>
              <a:t> </a:t>
            </a:r>
            <a:r>
              <a:rPr lang="es-ES" dirty="0" err="1" smtClean="0"/>
              <a:t>then</a:t>
            </a:r>
            <a:r>
              <a:rPr lang="es-ES" dirty="0" smtClean="0"/>
              <a:t>, </a:t>
            </a:r>
            <a:r>
              <a:rPr lang="es-ES" dirty="0" err="1" smtClean="0"/>
              <a:t>transient</a:t>
            </a:r>
            <a:r>
              <a:rPr lang="es-ES" dirty="0" smtClean="0"/>
              <a:t> </a:t>
            </a:r>
            <a:r>
              <a:rPr lang="es-ES" dirty="0" err="1" smtClean="0"/>
              <a:t>imaging</a:t>
            </a:r>
            <a:r>
              <a:rPr lang="es-ES" dirty="0" smtClean="0"/>
              <a:t> has </a:t>
            </a:r>
            <a:r>
              <a:rPr lang="es-ES" dirty="0" err="1" smtClean="0"/>
              <a:t>gained</a:t>
            </a:r>
            <a:r>
              <a:rPr lang="es-ES" dirty="0" smtClean="0"/>
              <a:t> </a:t>
            </a:r>
            <a:r>
              <a:rPr lang="es-ES" dirty="0" err="1" smtClean="0"/>
              <a:t>lots</a:t>
            </a:r>
            <a:r>
              <a:rPr lang="es-ES" dirty="0" smtClean="0"/>
              <a:t> of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attention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including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development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techniques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scene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understanding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capable</a:t>
            </a:r>
            <a:r>
              <a:rPr lang="es-ES" baseline="0" dirty="0" smtClean="0"/>
              <a:t> of capture visible, </a:t>
            </a:r>
            <a:r>
              <a:rPr lang="es-ES" baseline="0" dirty="0" err="1" smtClean="0"/>
              <a:t>hidden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transparent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geometry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reflectance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even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separating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GI </a:t>
            </a:r>
            <a:r>
              <a:rPr lang="es-ES" baseline="0" dirty="0" err="1" smtClean="0"/>
              <a:t>components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12</a:t>
            </a:fld>
            <a:endParaRPr lang="es-E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However</a:t>
            </a:r>
            <a:r>
              <a:rPr lang="es-ES" dirty="0" smtClean="0"/>
              <a:t>,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rapid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attention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towards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transient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matched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simulation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rendering</a:t>
            </a:r>
            <a:r>
              <a:rPr lang="es-ES" baseline="0" dirty="0" smtClean="0"/>
              <a:t>, of </a:t>
            </a:r>
            <a:r>
              <a:rPr lang="es-ES" baseline="0" dirty="0" err="1" smtClean="0"/>
              <a:t>transient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propagation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very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useful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development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technologies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since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it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provide</a:t>
            </a:r>
            <a:r>
              <a:rPr lang="es-ES" baseline="0" dirty="0" smtClean="0"/>
              <a:t> forward </a:t>
            </a:r>
            <a:r>
              <a:rPr lang="es-ES" baseline="0" dirty="0" err="1" smtClean="0"/>
              <a:t>models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inverse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problems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allows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testing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systems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setups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before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building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them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tweak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physics</a:t>
            </a:r>
            <a:r>
              <a:rPr lang="es-ES" baseline="0" dirty="0" smtClean="0"/>
              <a:t>, in </a:t>
            </a:r>
            <a:r>
              <a:rPr lang="es-ES" baseline="0" dirty="0" err="1" smtClean="0"/>
              <a:t>example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separating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indirect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direct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illumination</a:t>
            </a:r>
            <a:r>
              <a:rPr lang="es-ES" baseline="0" dirty="0" smtClean="0"/>
              <a:t>.</a:t>
            </a:r>
          </a:p>
          <a:p>
            <a:endParaRPr lang="es-E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dirty="0" err="1" smtClean="0"/>
              <a:t>Unfortunately</a:t>
            </a:r>
            <a:r>
              <a:rPr lang="es-ES" dirty="0" smtClean="0"/>
              <a:t>,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transient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rendering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cannot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</a:t>
            </a:r>
            <a:r>
              <a:rPr lang="es-ES" baseline="0" dirty="0" smtClean="0"/>
              <a:t> done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just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rendering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animation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frame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frame</a:t>
            </a:r>
            <a:r>
              <a:rPr lang="es-ES" baseline="0" dirty="0" smtClean="0"/>
              <a:t>, as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will</a:t>
            </a:r>
            <a:r>
              <a:rPr lang="es-ES" baseline="0" dirty="0" smtClean="0"/>
              <a:t> show </a:t>
            </a:r>
            <a:r>
              <a:rPr lang="es-ES" baseline="0" dirty="0" err="1" smtClean="0"/>
              <a:t>later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since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would</a:t>
            </a:r>
            <a:r>
              <a:rPr lang="es-ES" baseline="0" dirty="0" smtClean="0"/>
              <a:t> lead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inpractical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computation</a:t>
            </a:r>
            <a:r>
              <a:rPr lang="es-ES" baseline="0" dirty="0" smtClean="0"/>
              <a:t> times.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15</a:t>
            </a:fld>
            <a:endParaRPr lang="es-E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Let’s</a:t>
            </a:r>
            <a:r>
              <a:rPr lang="es-ES" dirty="0" smtClean="0"/>
              <a:t> </a:t>
            </a:r>
            <a:r>
              <a:rPr lang="es-ES" dirty="0" err="1" smtClean="0"/>
              <a:t>explain</a:t>
            </a:r>
            <a:r>
              <a:rPr lang="es-ES" dirty="0" smtClean="0"/>
              <a:t> </a:t>
            </a:r>
            <a:r>
              <a:rPr lang="es-ES" dirty="0" err="1" smtClean="0"/>
              <a:t>this</a:t>
            </a:r>
            <a:r>
              <a:rPr lang="es-ES" dirty="0" smtClean="0"/>
              <a:t> </a:t>
            </a:r>
            <a:r>
              <a:rPr lang="es-ES" dirty="0" err="1" smtClean="0"/>
              <a:t>problem</a:t>
            </a:r>
            <a:r>
              <a:rPr lang="es-ES" dirty="0" smtClean="0"/>
              <a:t> a bit </a:t>
            </a:r>
            <a:r>
              <a:rPr lang="es-ES" dirty="0" err="1" smtClean="0"/>
              <a:t>further</a:t>
            </a:r>
            <a:r>
              <a:rPr lang="es-ES" dirty="0" smtClean="0"/>
              <a:t>. </a:t>
            </a:r>
            <a:r>
              <a:rPr lang="es-ES" dirty="0" err="1" smtClean="0"/>
              <a:t>Consider</a:t>
            </a:r>
            <a:r>
              <a:rPr lang="es-ES" dirty="0" smtClean="0"/>
              <a:t> </a:t>
            </a:r>
            <a:r>
              <a:rPr lang="es-ES" dirty="0" err="1" smtClean="0"/>
              <a:t>this</a:t>
            </a:r>
            <a:r>
              <a:rPr lang="es-ES" dirty="0" smtClean="0"/>
              <a:t> </a:t>
            </a:r>
            <a:r>
              <a:rPr lang="es-ES" dirty="0" err="1" smtClean="0"/>
              <a:t>scene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a </a:t>
            </a:r>
            <a:r>
              <a:rPr lang="es-ES" dirty="0" err="1" smtClean="0"/>
              <a:t>participating</a:t>
            </a:r>
            <a:r>
              <a:rPr lang="es-ES" dirty="0" smtClean="0"/>
              <a:t> media </a:t>
            </a:r>
            <a:r>
              <a:rPr lang="es-ES" dirty="0" err="1" smtClean="0"/>
              <a:t>rendered</a:t>
            </a:r>
            <a:r>
              <a:rPr lang="es-ES" dirty="0" smtClean="0"/>
              <a:t> in </a:t>
            </a:r>
            <a:r>
              <a:rPr lang="es-ES" dirty="0" err="1" smtClean="0"/>
              <a:t>steady-state</a:t>
            </a:r>
            <a:r>
              <a:rPr lang="es-ES" dirty="0" smtClean="0"/>
              <a:t>, and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let’s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focus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steady-state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radiance</a:t>
            </a:r>
            <a:r>
              <a:rPr lang="es-ES" baseline="0" dirty="0" smtClean="0"/>
              <a:t> at </a:t>
            </a:r>
            <a:r>
              <a:rPr lang="es-ES" baseline="0" dirty="0" err="1" smtClean="0"/>
              <a:t>point</a:t>
            </a:r>
            <a:r>
              <a:rPr lang="es-ES" baseline="0" dirty="0" smtClean="0"/>
              <a:t> x, L.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16</a:t>
            </a:fld>
            <a:endParaRPr lang="es-E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If</a:t>
            </a:r>
            <a:r>
              <a:rPr lang="es-ES" dirty="0" smtClean="0"/>
              <a:t>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plot</a:t>
            </a:r>
            <a:r>
              <a:rPr lang="es-ES" dirty="0" smtClean="0"/>
              <a:t> </a:t>
            </a:r>
            <a:r>
              <a:rPr lang="es-ES" dirty="0" err="1" smtClean="0"/>
              <a:t>this</a:t>
            </a:r>
            <a:r>
              <a:rPr lang="es-ES" dirty="0" smtClean="0"/>
              <a:t> </a:t>
            </a:r>
            <a:r>
              <a:rPr lang="es-ES" dirty="0" err="1" smtClean="0"/>
              <a:t>radiance</a:t>
            </a:r>
            <a:r>
              <a:rPr lang="es-ES" dirty="0" smtClean="0"/>
              <a:t> </a:t>
            </a:r>
            <a:r>
              <a:rPr lang="es-ES" dirty="0" err="1" smtClean="0"/>
              <a:t>on</a:t>
            </a:r>
            <a:r>
              <a:rPr lang="es-ES" dirty="0" smtClean="0"/>
              <a:t> a </a:t>
            </a:r>
            <a:r>
              <a:rPr lang="es-ES" dirty="0" err="1" smtClean="0"/>
              <a:t>one</a:t>
            </a:r>
            <a:r>
              <a:rPr lang="es-ES" dirty="0" smtClean="0"/>
              <a:t>-dimensional </a:t>
            </a:r>
            <a:r>
              <a:rPr lang="es-ES" dirty="0" err="1" smtClean="0"/>
              <a:t>plot</a:t>
            </a:r>
            <a:r>
              <a:rPr lang="es-ES" dirty="0" smtClean="0"/>
              <a:t>, </a:t>
            </a:r>
            <a:r>
              <a:rPr lang="es-ES" dirty="0" err="1" smtClean="0"/>
              <a:t>with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y-axis </a:t>
            </a:r>
            <a:r>
              <a:rPr lang="es-ES" dirty="0" err="1" smtClean="0"/>
              <a:t>meaning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radiance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get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point</a:t>
            </a:r>
            <a:r>
              <a:rPr lang="es-ES" baseline="0" dirty="0" smtClean="0"/>
              <a:t>. &lt;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&gt;</a:t>
            </a:r>
          </a:p>
          <a:p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radiance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steady-state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be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modeled</a:t>
            </a:r>
            <a:r>
              <a:rPr lang="es-ES" baseline="0" dirty="0" smtClean="0"/>
              <a:t> as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integration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transient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radiance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L_t</a:t>
            </a:r>
            <a:r>
              <a:rPr lang="es-ES" baseline="0" dirty="0" smtClean="0"/>
              <a:t>, in a time </a:t>
            </a:r>
            <a:r>
              <a:rPr lang="es-ES" baseline="0" dirty="0" err="1" smtClean="0"/>
              <a:t>interval</a:t>
            </a:r>
            <a:r>
              <a:rPr lang="es-ES" baseline="0" dirty="0" smtClean="0"/>
              <a:t>. &lt;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&gt;</a:t>
            </a:r>
          </a:p>
          <a:p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transient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state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however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want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desintegrated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radiance</a:t>
            </a:r>
            <a:r>
              <a:rPr lang="es-ES" baseline="0" dirty="0" smtClean="0"/>
              <a:t> in time &lt;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&gt;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17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This</a:t>
            </a:r>
            <a:r>
              <a:rPr lang="es-ES" dirty="0" smtClean="0"/>
              <a:t>, </a:t>
            </a:r>
            <a:r>
              <a:rPr lang="es-ES" dirty="0" err="1" smtClean="0"/>
              <a:t>the</a:t>
            </a:r>
            <a:r>
              <a:rPr lang="es-ES" dirty="0" smtClean="0"/>
              <a:t> 0D</a:t>
            </a:r>
            <a:r>
              <a:rPr lang="es-ES" baseline="0" dirty="0" smtClean="0"/>
              <a:t> </a:t>
            </a:r>
            <a:r>
              <a:rPr lang="es-ES" dirty="0" err="1" smtClean="0"/>
              <a:t>steady-state</a:t>
            </a:r>
            <a:r>
              <a:rPr lang="es-ES" dirty="0" smtClean="0"/>
              <a:t> </a:t>
            </a:r>
            <a:r>
              <a:rPr lang="es-ES" dirty="0" err="1" smtClean="0"/>
              <a:t>radiance</a:t>
            </a:r>
            <a:r>
              <a:rPr lang="es-ES" dirty="0" smtClean="0"/>
              <a:t> </a:t>
            </a:r>
            <a:r>
              <a:rPr lang="es-ES" dirty="0" err="1" smtClean="0"/>
              <a:t>becomes</a:t>
            </a:r>
            <a:r>
              <a:rPr lang="es-ES" dirty="0" smtClean="0"/>
              <a:t> a</a:t>
            </a:r>
            <a:r>
              <a:rPr lang="es-ES" baseline="0" dirty="0" smtClean="0"/>
              <a:t> 1D </a:t>
            </a:r>
            <a:r>
              <a:rPr lang="es-ES" baseline="0" dirty="0" err="1" smtClean="0"/>
              <a:t>function</a:t>
            </a:r>
            <a:r>
              <a:rPr lang="es-ES" baseline="0" dirty="0" smtClean="0"/>
              <a:t> of time </a:t>
            </a:r>
            <a:r>
              <a:rPr lang="es-ES" baseline="0" dirty="0" err="1" smtClean="0"/>
              <a:t>over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interval</a:t>
            </a:r>
            <a:r>
              <a:rPr lang="es-ES" baseline="0" dirty="0" smtClean="0"/>
              <a:t> T. Note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asume </a:t>
            </a:r>
            <a:r>
              <a:rPr lang="es-ES" baseline="0" dirty="0" err="1" smtClean="0"/>
              <a:t>steady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state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common</a:t>
            </a:r>
            <a:r>
              <a:rPr lang="es-ES" baseline="0" dirty="0" smtClean="0"/>
              <a:t> real-</a:t>
            </a:r>
            <a:r>
              <a:rPr lang="es-ES" baseline="0" dirty="0" err="1" smtClean="0"/>
              <a:t>world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scenes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need</a:t>
            </a:r>
            <a:r>
              <a:rPr lang="es-ES" baseline="0" dirty="0" smtClean="0"/>
              <a:t> time </a:t>
            </a:r>
            <a:r>
              <a:rPr lang="es-ES" baseline="0" dirty="0" err="1" smtClean="0"/>
              <a:t>resolution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order</a:t>
            </a:r>
            <a:r>
              <a:rPr lang="es-ES" baseline="0" dirty="0" smtClean="0"/>
              <a:t> of nano-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even</a:t>
            </a:r>
            <a:r>
              <a:rPr lang="es-ES" baseline="0" dirty="0" smtClean="0"/>
              <a:t> pico-</a:t>
            </a:r>
            <a:r>
              <a:rPr lang="es-ES" baseline="0" dirty="0" err="1" smtClean="0"/>
              <a:t>seconds</a:t>
            </a:r>
            <a:r>
              <a:rPr lang="es-ES" baseline="0" dirty="0" smtClean="0"/>
              <a:t>. 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18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Then</a:t>
            </a:r>
            <a:r>
              <a:rPr lang="es-ES" dirty="0" smtClean="0"/>
              <a:t>,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when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computing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radiance</a:t>
            </a:r>
            <a:r>
              <a:rPr lang="es-ES" baseline="0" dirty="0" smtClean="0"/>
              <a:t> at </a:t>
            </a:r>
            <a:r>
              <a:rPr lang="es-ES" baseline="0" dirty="0" err="1" smtClean="0"/>
              <a:t>point</a:t>
            </a:r>
            <a:r>
              <a:rPr lang="es-ES" baseline="0" dirty="0" smtClean="0"/>
              <a:t> x &lt;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&gt;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19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In </a:t>
            </a:r>
            <a:r>
              <a:rPr lang="es-ES" dirty="0" err="1" smtClean="0"/>
              <a:t>our</a:t>
            </a:r>
            <a:r>
              <a:rPr lang="es-ES" dirty="0" smtClean="0"/>
              <a:t> </a:t>
            </a:r>
            <a:r>
              <a:rPr lang="es-ES" dirty="0" err="1" smtClean="0"/>
              <a:t>scene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a camera, a light </a:t>
            </a:r>
            <a:r>
              <a:rPr lang="es-ES" dirty="0" err="1" smtClean="0"/>
              <a:t>source</a:t>
            </a:r>
            <a:r>
              <a:rPr lang="es-ES" dirty="0" smtClean="0"/>
              <a:t>, and a </a:t>
            </a:r>
            <a:r>
              <a:rPr lang="es-ES" dirty="0" err="1" smtClean="0"/>
              <a:t>participating</a:t>
            </a:r>
            <a:r>
              <a:rPr lang="es-ES" baseline="0" dirty="0" smtClean="0"/>
              <a:t> media &lt;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&gt;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20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sample</a:t>
            </a:r>
            <a:r>
              <a:rPr lang="es-ES" dirty="0" smtClean="0"/>
              <a:t> </a:t>
            </a:r>
            <a:r>
              <a:rPr lang="es-ES" dirty="0" err="1" smtClean="0"/>
              <a:t>our</a:t>
            </a:r>
            <a:r>
              <a:rPr lang="es-ES" dirty="0" smtClean="0"/>
              <a:t> </a:t>
            </a:r>
            <a:r>
              <a:rPr lang="es-ES" dirty="0" err="1" smtClean="0"/>
              <a:t>scene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order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maximize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importance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sample</a:t>
            </a:r>
            <a:r>
              <a:rPr lang="es-ES" baseline="0" dirty="0" smtClean="0"/>
              <a:t>&lt;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&gt;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21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So, </a:t>
            </a:r>
            <a:r>
              <a:rPr lang="es-ES" dirty="0" err="1" smtClean="0"/>
              <a:t>one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common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assumptions</a:t>
            </a:r>
            <a:r>
              <a:rPr lang="es-ES" baseline="0" dirty="0" smtClean="0"/>
              <a:t> in CG and CV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speed</a:t>
            </a:r>
            <a:r>
              <a:rPr lang="es-ES" baseline="0" dirty="0" smtClean="0"/>
              <a:t> of light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infinite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therefore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propagation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occurs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immediately</a:t>
            </a:r>
            <a:r>
              <a:rPr lang="es-ES" baseline="0" dirty="0" smtClean="0"/>
              <a:t> and can </a:t>
            </a:r>
            <a:r>
              <a:rPr lang="es-ES" baseline="0" dirty="0" err="1" smtClean="0"/>
              <a:t>be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considered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always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steady-state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2</a:t>
            </a:fld>
            <a:endParaRPr lang="es-E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contribute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integral </a:t>
            </a:r>
            <a:r>
              <a:rPr lang="es-ES" dirty="0" smtClean="0"/>
              <a:t>&lt;</a:t>
            </a:r>
            <a:r>
              <a:rPr lang="es-ES" dirty="0" err="1" smtClean="0"/>
              <a:t>click</a:t>
            </a:r>
            <a:r>
              <a:rPr lang="es-ES" dirty="0" smtClean="0"/>
              <a:t>&gt;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dirty="0" err="1" smtClean="0"/>
              <a:t>Which</a:t>
            </a:r>
            <a:r>
              <a:rPr lang="es-ES" dirty="0" smtClean="0"/>
              <a:t> in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ends</a:t>
            </a:r>
            <a:r>
              <a:rPr lang="es-ES" dirty="0" smtClean="0"/>
              <a:t> </a:t>
            </a:r>
            <a:r>
              <a:rPr lang="es-ES" dirty="0" err="1" smtClean="0"/>
              <a:t>gives</a:t>
            </a:r>
            <a:r>
              <a:rPr lang="es-ES" dirty="0" smtClean="0"/>
              <a:t> </a:t>
            </a:r>
            <a:r>
              <a:rPr lang="es-ES" dirty="0" err="1" smtClean="0"/>
              <a:t>us</a:t>
            </a:r>
            <a:r>
              <a:rPr lang="es-ES" dirty="0" smtClean="0"/>
              <a:t> a </a:t>
            </a:r>
            <a:r>
              <a:rPr lang="es-ES" dirty="0" err="1" smtClean="0"/>
              <a:t>sampled</a:t>
            </a:r>
            <a:r>
              <a:rPr lang="es-ES" dirty="0" smtClean="0"/>
              <a:t> </a:t>
            </a:r>
            <a:r>
              <a:rPr lang="es-ES" dirty="0" err="1" smtClean="0"/>
              <a:t>radiance</a:t>
            </a:r>
            <a:r>
              <a:rPr lang="es-ES" dirty="0" smtClean="0"/>
              <a:t> </a:t>
            </a:r>
            <a:r>
              <a:rPr lang="es-ES" dirty="0" err="1" smtClean="0"/>
              <a:t>value</a:t>
            </a:r>
            <a:r>
              <a:rPr lang="es-ES" dirty="0" smtClean="0"/>
              <a:t>, and </a:t>
            </a:r>
            <a:r>
              <a:rPr lang="es-ES" dirty="0" err="1" smtClean="0"/>
              <a:t>since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propagation</a:t>
            </a:r>
            <a:r>
              <a:rPr lang="es-ES" baseline="0" dirty="0" smtClean="0"/>
              <a:t> time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function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distance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mayority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cases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dominant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delay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give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long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takes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travel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sampled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path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22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contribute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integral </a:t>
            </a:r>
            <a:r>
              <a:rPr lang="es-ES" dirty="0" smtClean="0"/>
              <a:t>&lt;</a:t>
            </a:r>
            <a:r>
              <a:rPr lang="es-ES" dirty="0" err="1" smtClean="0"/>
              <a:t>click</a:t>
            </a:r>
            <a:r>
              <a:rPr lang="es-ES" dirty="0" smtClean="0"/>
              <a:t>&gt;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dirty="0" err="1" smtClean="0"/>
              <a:t>Which</a:t>
            </a:r>
            <a:r>
              <a:rPr lang="es-ES" dirty="0" smtClean="0"/>
              <a:t> in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ends</a:t>
            </a:r>
            <a:r>
              <a:rPr lang="es-ES" dirty="0" smtClean="0"/>
              <a:t> </a:t>
            </a:r>
            <a:r>
              <a:rPr lang="es-ES" dirty="0" err="1" smtClean="0"/>
              <a:t>gives</a:t>
            </a:r>
            <a:r>
              <a:rPr lang="es-ES" dirty="0" smtClean="0"/>
              <a:t> </a:t>
            </a:r>
            <a:r>
              <a:rPr lang="es-ES" dirty="0" err="1" smtClean="0"/>
              <a:t>us</a:t>
            </a:r>
            <a:r>
              <a:rPr lang="es-ES" dirty="0" smtClean="0"/>
              <a:t> a </a:t>
            </a:r>
            <a:r>
              <a:rPr lang="es-ES" dirty="0" err="1" smtClean="0"/>
              <a:t>sampled</a:t>
            </a:r>
            <a:r>
              <a:rPr lang="es-ES" dirty="0" smtClean="0"/>
              <a:t> </a:t>
            </a:r>
            <a:r>
              <a:rPr lang="es-ES" dirty="0" err="1" smtClean="0"/>
              <a:t>radiance</a:t>
            </a:r>
            <a:r>
              <a:rPr lang="es-ES" dirty="0" smtClean="0"/>
              <a:t> </a:t>
            </a:r>
            <a:r>
              <a:rPr lang="es-ES" dirty="0" err="1" smtClean="0"/>
              <a:t>value</a:t>
            </a:r>
            <a:r>
              <a:rPr lang="es-ES" dirty="0" smtClean="0"/>
              <a:t>, and </a:t>
            </a:r>
            <a:r>
              <a:rPr lang="es-ES" dirty="0" err="1" smtClean="0"/>
              <a:t>since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propagation</a:t>
            </a:r>
            <a:r>
              <a:rPr lang="es-ES" baseline="0" dirty="0" smtClean="0"/>
              <a:t> time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function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distance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mayority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cases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dominant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delay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give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long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takes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travel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sampled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path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23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This</a:t>
            </a:r>
            <a:r>
              <a:rPr lang="es-ES" dirty="0" smtClean="0"/>
              <a:t> </a:t>
            </a:r>
            <a:r>
              <a:rPr lang="es-ES" dirty="0" err="1" smtClean="0"/>
              <a:t>allows</a:t>
            </a:r>
            <a:r>
              <a:rPr lang="es-ES" dirty="0" smtClean="0"/>
              <a:t> </a:t>
            </a:r>
            <a:r>
              <a:rPr lang="es-ES" dirty="0" err="1" smtClean="0"/>
              <a:t>us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put</a:t>
            </a:r>
            <a:r>
              <a:rPr lang="es-ES" dirty="0" smtClean="0"/>
              <a:t> </a:t>
            </a:r>
            <a:r>
              <a:rPr lang="es-ES" dirty="0" err="1" smtClean="0"/>
              <a:t>our</a:t>
            </a:r>
            <a:r>
              <a:rPr lang="es-ES" dirty="0" smtClean="0"/>
              <a:t> </a:t>
            </a:r>
            <a:r>
              <a:rPr lang="es-ES" dirty="0" err="1" smtClean="0"/>
              <a:t>sampled</a:t>
            </a:r>
            <a:r>
              <a:rPr lang="es-ES" dirty="0" smtClean="0"/>
              <a:t> </a:t>
            </a:r>
            <a:r>
              <a:rPr lang="es-ES" dirty="0" err="1" smtClean="0"/>
              <a:t>value</a:t>
            </a:r>
            <a:r>
              <a:rPr lang="es-ES" dirty="0" smtClean="0"/>
              <a:t> in </a:t>
            </a:r>
            <a:r>
              <a:rPr lang="es-ES" dirty="0" err="1" smtClean="0"/>
              <a:t>our</a:t>
            </a:r>
            <a:r>
              <a:rPr lang="es-ES" dirty="0" smtClean="0"/>
              <a:t> temporal </a:t>
            </a:r>
            <a:r>
              <a:rPr lang="es-ES" dirty="0" err="1" smtClean="0"/>
              <a:t>profile</a:t>
            </a:r>
            <a:r>
              <a:rPr lang="es-ES" dirty="0" smtClean="0"/>
              <a:t>. 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24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So, in </a:t>
            </a:r>
            <a:r>
              <a:rPr lang="es-ES" dirty="0" err="1" smtClean="0"/>
              <a:t>steady-state</a:t>
            </a:r>
            <a:r>
              <a:rPr lang="es-ES" dirty="0" smtClean="0"/>
              <a:t> </a:t>
            </a:r>
            <a:r>
              <a:rPr lang="es-ES" dirty="0" err="1" smtClean="0"/>
              <a:t>we</a:t>
            </a:r>
            <a:r>
              <a:rPr lang="es-ES" baseline="0" dirty="0" smtClean="0"/>
              <a:t> compute </a:t>
            </a:r>
            <a:r>
              <a:rPr lang="es-ES" baseline="0" dirty="0" err="1" smtClean="0"/>
              <a:t>several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samples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integrate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all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them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since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fall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integration</a:t>
            </a:r>
            <a:r>
              <a:rPr lang="es-ES" baseline="0" dirty="0" smtClean="0"/>
              <a:t> time T. 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25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Unfortunately</a:t>
            </a:r>
            <a:r>
              <a:rPr lang="es-ES" dirty="0" smtClean="0"/>
              <a:t>, 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transient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interval</a:t>
            </a:r>
            <a:r>
              <a:rPr lang="es-ES" baseline="0" dirty="0" smtClean="0"/>
              <a:t> &lt;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&gt; </a:t>
            </a:r>
            <a:r>
              <a:rPr lang="es-ES" baseline="0" dirty="0" err="1" smtClean="0"/>
              <a:t>but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specific</a:t>
            </a:r>
            <a:r>
              <a:rPr lang="es-ES" baseline="0" dirty="0" smtClean="0"/>
              <a:t> time </a:t>
            </a:r>
            <a:r>
              <a:rPr lang="es-ES" baseline="0" dirty="0" err="1" smtClean="0"/>
              <a:t>instant</a:t>
            </a:r>
            <a:r>
              <a:rPr lang="es-ES" baseline="0" dirty="0" smtClean="0"/>
              <a:t> t_&lt;</a:t>
            </a:r>
            <a:r>
              <a:rPr lang="es-ES" baseline="0" dirty="0" err="1" smtClean="0"/>
              <a:t>ai</a:t>
            </a:r>
            <a:r>
              <a:rPr lang="es-ES" baseline="0" dirty="0" smtClean="0"/>
              <a:t>&gt;. 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26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Sampling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differential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instant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means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probability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finding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sample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falls</a:t>
            </a:r>
            <a:r>
              <a:rPr lang="es-ES" baseline="0" dirty="0" smtClean="0"/>
              <a:t> at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specific</a:t>
            </a:r>
            <a:r>
              <a:rPr lang="es-ES" baseline="0" dirty="0" smtClean="0"/>
              <a:t> time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almost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zero</a:t>
            </a:r>
            <a:r>
              <a:rPr lang="es-ES" baseline="0" dirty="0" smtClean="0"/>
              <a:t>, similar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happens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when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rendering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caustics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27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Additionally</a:t>
            </a:r>
            <a:r>
              <a:rPr lang="es-ES" dirty="0" smtClean="0"/>
              <a:t>,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traditional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techniques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steady-state</a:t>
            </a:r>
            <a:r>
              <a:rPr lang="es-ES" baseline="0" dirty="0" smtClean="0"/>
              <a:t> try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put</a:t>
            </a:r>
            <a:r>
              <a:rPr lang="es-ES" baseline="0" dirty="0" smtClean="0"/>
              <a:t> more </a:t>
            </a:r>
            <a:r>
              <a:rPr lang="es-ES" baseline="0" dirty="0" err="1" smtClean="0"/>
              <a:t>samples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important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values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intergral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these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higher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radiance</a:t>
            </a:r>
            <a:r>
              <a:rPr lang="es-ES" baseline="0" dirty="0" smtClean="0"/>
              <a:t>. </a:t>
            </a:r>
          </a:p>
          <a:p>
            <a:r>
              <a:rPr lang="es-ES" baseline="0" dirty="0" err="1" smtClean="0"/>
              <a:t>While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very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good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steady-state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rendering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just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want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total </a:t>
            </a:r>
            <a:r>
              <a:rPr lang="es-ES" baseline="0" dirty="0" err="1" smtClean="0"/>
              <a:t>integrated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value</a:t>
            </a:r>
            <a:r>
              <a:rPr lang="es-ES" baseline="0" dirty="0" smtClean="0"/>
              <a:t> &lt;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&gt;</a:t>
            </a:r>
          </a:p>
          <a:p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steady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means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there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areas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time </a:t>
            </a:r>
            <a:r>
              <a:rPr lang="es-ES" baseline="0" dirty="0" err="1" smtClean="0"/>
              <a:t>domain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densely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sampled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areas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lower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radiance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very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important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transient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rendering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very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coverage</a:t>
            </a:r>
            <a:r>
              <a:rPr lang="es-ES" baseline="0" dirty="0" smtClean="0"/>
              <a:t>. 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28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In </a:t>
            </a:r>
            <a:r>
              <a:rPr lang="es-ES" dirty="0" err="1" smtClean="0"/>
              <a:t>summary</a:t>
            </a:r>
            <a:r>
              <a:rPr lang="es-ES" dirty="0" smtClean="0"/>
              <a:t>, </a:t>
            </a:r>
            <a:r>
              <a:rPr lang="es-ES" dirty="0" err="1" smtClean="0"/>
              <a:t>there</a:t>
            </a:r>
            <a:r>
              <a:rPr lang="es-ES" dirty="0" smtClean="0"/>
              <a:t> are </a:t>
            </a:r>
            <a:r>
              <a:rPr lang="es-ES" dirty="0" err="1" smtClean="0"/>
              <a:t>two</a:t>
            </a:r>
            <a:r>
              <a:rPr lang="es-ES" dirty="0" smtClean="0"/>
              <a:t> </a:t>
            </a:r>
            <a:r>
              <a:rPr lang="es-ES" dirty="0" err="1" smtClean="0"/>
              <a:t>main</a:t>
            </a:r>
            <a:r>
              <a:rPr lang="es-ES" dirty="0" smtClean="0"/>
              <a:t> </a:t>
            </a:r>
            <a:r>
              <a:rPr lang="es-ES" dirty="0" err="1" smtClean="0"/>
              <a:t>challenges</a:t>
            </a:r>
            <a:r>
              <a:rPr lang="es-ES" baseline="0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transient</a:t>
            </a:r>
            <a:r>
              <a:rPr lang="es-ES" dirty="0" smtClean="0"/>
              <a:t> </a:t>
            </a:r>
            <a:r>
              <a:rPr lang="es-ES" dirty="0" err="1" smtClean="0"/>
              <a:t>rendering</a:t>
            </a:r>
            <a:r>
              <a:rPr lang="es-ES" dirty="0" smtClean="0"/>
              <a:t>:</a:t>
            </a:r>
          </a:p>
          <a:p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first</a:t>
            </a:r>
            <a:r>
              <a:rPr lang="es-ES" dirty="0" smtClean="0"/>
              <a:t> </a:t>
            </a:r>
            <a:r>
              <a:rPr lang="es-ES" dirty="0" err="1" smtClean="0"/>
              <a:t>one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how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reconstruct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temporal </a:t>
            </a:r>
            <a:r>
              <a:rPr lang="es-ES" dirty="0" err="1" smtClean="0"/>
              <a:t>profile</a:t>
            </a:r>
            <a:r>
              <a:rPr lang="es-ES" dirty="0" smtClean="0"/>
              <a:t>, </a:t>
            </a:r>
            <a:r>
              <a:rPr lang="es-ES" dirty="0" err="1" smtClean="0"/>
              <a:t>given</a:t>
            </a:r>
            <a:r>
              <a:rPr lang="es-ES" dirty="0" smtClean="0"/>
              <a:t> </a:t>
            </a:r>
            <a:r>
              <a:rPr lang="es-ES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probablily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sampling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specific</a:t>
            </a:r>
            <a:r>
              <a:rPr lang="es-ES" baseline="0" dirty="0" smtClean="0"/>
              <a:t> time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almost</a:t>
            </a:r>
            <a:r>
              <a:rPr lang="es-ES" baseline="0" dirty="0" smtClean="0"/>
              <a:t> 0.</a:t>
            </a:r>
          </a:p>
          <a:p>
            <a:r>
              <a:rPr lang="es-ES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second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improve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distribution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samples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along</a:t>
            </a:r>
            <a:r>
              <a:rPr lang="es-ES" baseline="0" dirty="0" smtClean="0"/>
              <a:t> time, </a:t>
            </a:r>
            <a:r>
              <a:rPr lang="es-ES" baseline="0" dirty="0" err="1" smtClean="0"/>
              <a:t>since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key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are no </a:t>
            </a:r>
            <a:r>
              <a:rPr lang="es-ES" baseline="0" dirty="0" err="1" smtClean="0"/>
              <a:t>longer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totaly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interested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sample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radiance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but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want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good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sampling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temporal </a:t>
            </a:r>
            <a:r>
              <a:rPr lang="es-ES" baseline="0" dirty="0" err="1" smtClean="0"/>
              <a:t>domain</a:t>
            </a:r>
            <a:r>
              <a:rPr lang="es-ES" baseline="0" dirty="0" smtClean="0"/>
              <a:t>.</a:t>
            </a:r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29</a:t>
            </a:fld>
            <a:endParaRPr lang="es-E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following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will</a:t>
            </a:r>
            <a:r>
              <a:rPr lang="es-ES" baseline="0" dirty="0" smtClean="0"/>
              <a:t> show </a:t>
            </a:r>
            <a:r>
              <a:rPr lang="es-ES" baseline="0" dirty="0" err="1" smtClean="0"/>
              <a:t>how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solve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two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issues</a:t>
            </a:r>
            <a:r>
              <a:rPr lang="es-ES" baseline="0" dirty="0" smtClean="0"/>
              <a:t>: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30</a:t>
            </a:fld>
            <a:endParaRPr lang="es-E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First</a:t>
            </a:r>
            <a:r>
              <a:rPr lang="es-ES" dirty="0" smtClean="0"/>
              <a:t>,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will</a:t>
            </a:r>
            <a:r>
              <a:rPr lang="es-ES" baseline="0" dirty="0" smtClean="0"/>
              <a:t> show </a:t>
            </a:r>
            <a:r>
              <a:rPr lang="es-ES" baseline="0" dirty="0" err="1" smtClean="0"/>
              <a:t>how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effectively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reconstruct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time-resolved </a:t>
            </a:r>
            <a:r>
              <a:rPr lang="es-ES" baseline="0" dirty="0" err="1" smtClean="0"/>
              <a:t>radiance</a:t>
            </a:r>
            <a:r>
              <a:rPr lang="es-ES" baseline="0" dirty="0" smtClean="0"/>
              <a:t>…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31</a:t>
            </a:fld>
            <a:endParaRPr lang="es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Thus</a:t>
            </a:r>
            <a:r>
              <a:rPr lang="es-ES" dirty="0" smtClean="0"/>
              <a:t>,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following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assumption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you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turn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a light </a:t>
            </a:r>
            <a:r>
              <a:rPr lang="es-ES" baseline="0" dirty="0" err="1" smtClean="0"/>
              <a:t>source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scene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you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something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: </a:t>
            </a:r>
            <a:r>
              <a:rPr lang="es-ES" baseline="0" dirty="0" err="1" smtClean="0"/>
              <a:t>where</a:t>
            </a:r>
            <a:r>
              <a:rPr lang="es-ES" baseline="0" dirty="0" smtClean="0"/>
              <a:t> light has </a:t>
            </a:r>
            <a:r>
              <a:rPr lang="es-ES" baseline="0" dirty="0" err="1" smtClean="0"/>
              <a:t>instantaneously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propagated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including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multiple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interreflections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ocurring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scene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3</a:t>
            </a:fld>
            <a:endParaRPr lang="es-E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As </a:t>
            </a:r>
            <a:r>
              <a:rPr lang="es-ES" dirty="0" err="1" smtClean="0"/>
              <a:t>we</a:t>
            </a:r>
            <a:r>
              <a:rPr lang="es-ES" dirty="0" smtClean="0"/>
              <a:t> can </a:t>
            </a:r>
            <a:r>
              <a:rPr lang="es-ES" dirty="0" err="1" smtClean="0"/>
              <a:t>recall</a:t>
            </a:r>
            <a:r>
              <a:rPr lang="es-ES" dirty="0" smtClean="0"/>
              <a:t>,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main</a:t>
            </a:r>
            <a:r>
              <a:rPr lang="es-ES" dirty="0" smtClean="0"/>
              <a:t> </a:t>
            </a:r>
            <a:r>
              <a:rPr lang="es-ES" dirty="0" err="1" smtClean="0"/>
              <a:t>problem</a:t>
            </a:r>
            <a:r>
              <a:rPr lang="es-ES" dirty="0" smtClean="0"/>
              <a:t> </a:t>
            </a:r>
            <a:r>
              <a:rPr lang="es-ES" dirty="0" err="1" smtClean="0"/>
              <a:t>here</a:t>
            </a:r>
            <a:r>
              <a:rPr lang="es-ES" dirty="0" smtClean="0"/>
              <a:t> </a:t>
            </a:r>
            <a:r>
              <a:rPr lang="es-ES" dirty="0" err="1" smtClean="0"/>
              <a:t>was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probability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finding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sample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a time </a:t>
            </a:r>
            <a:r>
              <a:rPr lang="es-ES" baseline="0" dirty="0" err="1" smtClean="0"/>
              <a:t>instant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almost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zero</a:t>
            </a:r>
            <a:r>
              <a:rPr lang="es-ES" baseline="0" dirty="0" smtClean="0"/>
              <a:t>. 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32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obvious</a:t>
            </a:r>
            <a:r>
              <a:rPr lang="es-ES" baseline="0" dirty="0" smtClean="0"/>
              <a:t> (</a:t>
            </a:r>
            <a:r>
              <a:rPr lang="es-ES" baseline="0" dirty="0" err="1" smtClean="0"/>
              <a:t>working</a:t>
            </a:r>
            <a:r>
              <a:rPr lang="es-ES" baseline="0" dirty="0" smtClean="0"/>
              <a:t>) </a:t>
            </a:r>
            <a:r>
              <a:rPr lang="es-ES" baseline="0" dirty="0" err="1" smtClean="0"/>
              <a:t>choice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solve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issue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reuse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paths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frames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binning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samples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temporal </a:t>
            </a:r>
            <a:r>
              <a:rPr lang="es-ES" baseline="0" dirty="0" err="1" smtClean="0"/>
              <a:t>domain</a:t>
            </a:r>
            <a:r>
              <a:rPr lang="es-ES" baseline="0" dirty="0" smtClean="0"/>
              <a:t>. &lt;</a:t>
            </a:r>
            <a:r>
              <a:rPr lang="es-ES" baseline="0" dirty="0" err="1" smtClean="0"/>
              <a:t>clicl</a:t>
            </a:r>
            <a:r>
              <a:rPr lang="es-ES" baseline="0" dirty="0" smtClean="0"/>
              <a:t>&gt;</a:t>
            </a:r>
          </a:p>
          <a:p>
            <a:r>
              <a:rPr lang="es-ES" baseline="0" dirty="0" err="1" smtClean="0"/>
              <a:t>While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method</a:t>
            </a:r>
            <a:r>
              <a:rPr lang="es-ES" baseline="0" dirty="0" smtClean="0"/>
              <a:t> has </a:t>
            </a:r>
            <a:r>
              <a:rPr lang="es-ES" baseline="0" dirty="0" err="1" smtClean="0"/>
              <a:t>been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used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previous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work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transient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rendering</a:t>
            </a:r>
            <a:r>
              <a:rPr lang="es-ES" baseline="0" dirty="0" smtClean="0"/>
              <a:t>&lt;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&gt;, </a:t>
            </a:r>
            <a:r>
              <a:rPr lang="es-ES" baseline="0" dirty="0" err="1" smtClean="0"/>
              <a:t>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unfortunately</a:t>
            </a:r>
            <a:r>
              <a:rPr lang="es-ES" baseline="0" dirty="0" smtClean="0"/>
              <a:t> converges </a:t>
            </a:r>
            <a:r>
              <a:rPr lang="es-ES" baseline="0" dirty="0" err="1" smtClean="0"/>
              <a:t>very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slowly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several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even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signal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certain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areas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temporal </a:t>
            </a:r>
            <a:r>
              <a:rPr lang="es-ES" baseline="0" dirty="0" err="1" smtClean="0"/>
              <a:t>domain</a:t>
            </a:r>
            <a:r>
              <a:rPr lang="es-ES" baseline="0" dirty="0" smtClean="0"/>
              <a:t>. 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33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Instead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propose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using</a:t>
            </a:r>
            <a:r>
              <a:rPr lang="es-ES" baseline="0" dirty="0" smtClean="0"/>
              <a:t> a more </a:t>
            </a:r>
            <a:r>
              <a:rPr lang="es-ES" baseline="0" dirty="0" err="1" smtClean="0"/>
              <a:t>advanced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density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estimation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binning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using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kernels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reconstruct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signal</a:t>
            </a:r>
            <a:r>
              <a:rPr lang="es-ES" baseline="0" dirty="0" smtClean="0"/>
              <a:t>. &lt;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&gt;</a:t>
            </a:r>
          </a:p>
          <a:p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technique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works</a:t>
            </a:r>
            <a:r>
              <a:rPr lang="es-ES" baseline="0" dirty="0" smtClean="0"/>
              <a:t> as </a:t>
            </a:r>
            <a:r>
              <a:rPr lang="es-ES" baseline="0" dirty="0" err="1" smtClean="0"/>
              <a:t>follows</a:t>
            </a:r>
            <a:r>
              <a:rPr lang="es-ES" baseline="0" dirty="0" smtClean="0"/>
              <a:t>: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time </a:t>
            </a:r>
            <a:r>
              <a:rPr lang="es-ES" baseline="0" dirty="0" err="1" smtClean="0"/>
              <a:t>instant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want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reconstruct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use a </a:t>
            </a:r>
            <a:r>
              <a:rPr lang="es-ES" baseline="0" dirty="0" err="1" smtClean="0"/>
              <a:t>kernel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nearest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radiance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samples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temporal </a:t>
            </a:r>
            <a:r>
              <a:rPr lang="es-ES" baseline="0" dirty="0" err="1" smtClean="0"/>
              <a:t>domain</a:t>
            </a:r>
            <a:r>
              <a:rPr lang="es-ES" baseline="0" dirty="0" smtClean="0"/>
              <a:t> &lt;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&gt;, </a:t>
            </a:r>
            <a:r>
              <a:rPr lang="es-ES" baseline="0" dirty="0" err="1" smtClean="0"/>
              <a:t>reconstruct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signal</a:t>
            </a:r>
            <a:r>
              <a:rPr lang="es-ES" baseline="0" dirty="0" smtClean="0"/>
              <a:t>. &lt;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&gt;</a:t>
            </a:r>
          </a:p>
          <a:p>
            <a:r>
              <a:rPr lang="es-ES" baseline="0" dirty="0" err="1" smtClean="0"/>
              <a:t>While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allows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much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better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reconstruction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histogram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avoiding</a:t>
            </a:r>
            <a:r>
              <a:rPr lang="es-ES" baseline="0" dirty="0" smtClean="0"/>
              <a:t> gaps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signal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being</a:t>
            </a:r>
            <a:r>
              <a:rPr lang="es-ES" baseline="0" dirty="0" smtClean="0"/>
              <a:t> more </a:t>
            </a:r>
            <a:r>
              <a:rPr lang="es-ES" baseline="0" dirty="0" err="1" smtClean="0"/>
              <a:t>robust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noise</a:t>
            </a:r>
            <a:r>
              <a:rPr lang="es-ES" baseline="0" dirty="0" smtClean="0"/>
              <a:t>&lt;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&gt;, </a:t>
            </a:r>
            <a:r>
              <a:rPr lang="es-ES" baseline="0" dirty="0" err="1" smtClean="0"/>
              <a:t>it</a:t>
            </a:r>
            <a:r>
              <a:rPr lang="es-ES" baseline="0" dirty="0" smtClean="0"/>
              <a:t> introduces a </a:t>
            </a:r>
            <a:r>
              <a:rPr lang="es-ES" baseline="0" dirty="0" err="1" smtClean="0"/>
              <a:t>bias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result</a:t>
            </a:r>
            <a:r>
              <a:rPr lang="es-ES" baseline="0" dirty="0" smtClean="0"/>
              <a:t>.</a:t>
            </a:r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34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In </a:t>
            </a:r>
            <a:r>
              <a:rPr lang="es-ES" dirty="0" err="1" smtClean="0"/>
              <a:t>order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solve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formulate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density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estimation</a:t>
            </a:r>
            <a:r>
              <a:rPr lang="es-ES" baseline="0" dirty="0" smtClean="0"/>
              <a:t> as a </a:t>
            </a:r>
            <a:r>
              <a:rPr lang="es-ES" baseline="0" dirty="0" err="1" smtClean="0"/>
              <a:t>progressive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multi-pass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algorithm</a:t>
            </a:r>
            <a:r>
              <a:rPr lang="es-ES" baseline="0" dirty="0" smtClean="0"/>
              <a:t>: &lt;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&gt;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iteration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algorithm</a:t>
            </a:r>
            <a:r>
              <a:rPr lang="es-ES" baseline="0" dirty="0" smtClean="0"/>
              <a:t>, a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set of </a:t>
            </a:r>
            <a:r>
              <a:rPr lang="es-ES" baseline="0" dirty="0" err="1" smtClean="0"/>
              <a:t>samples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computed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35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In </a:t>
            </a:r>
            <a:r>
              <a:rPr lang="es-ES" dirty="0" err="1" smtClean="0"/>
              <a:t>order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solve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formulate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density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estimation</a:t>
            </a:r>
            <a:r>
              <a:rPr lang="es-ES" baseline="0" dirty="0" smtClean="0"/>
              <a:t> as a </a:t>
            </a:r>
            <a:r>
              <a:rPr lang="es-ES" baseline="0" dirty="0" err="1" smtClean="0"/>
              <a:t>progressive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multi-pass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algorithm</a:t>
            </a:r>
            <a:r>
              <a:rPr lang="es-ES" baseline="0" dirty="0" smtClean="0"/>
              <a:t>: &lt;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&gt;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iteration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algorithm</a:t>
            </a:r>
            <a:r>
              <a:rPr lang="es-ES" baseline="0" dirty="0" smtClean="0"/>
              <a:t>, a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set of </a:t>
            </a:r>
            <a:r>
              <a:rPr lang="es-ES" baseline="0" dirty="0" err="1" smtClean="0"/>
              <a:t>samples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computed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36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In </a:t>
            </a:r>
            <a:r>
              <a:rPr lang="es-ES" dirty="0" err="1" smtClean="0"/>
              <a:t>order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solve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formulate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density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estimation</a:t>
            </a:r>
            <a:r>
              <a:rPr lang="es-ES" baseline="0" dirty="0" smtClean="0"/>
              <a:t> as a </a:t>
            </a:r>
            <a:r>
              <a:rPr lang="es-ES" baseline="0" dirty="0" err="1" smtClean="0"/>
              <a:t>progressive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multi-pass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algorithm</a:t>
            </a:r>
            <a:r>
              <a:rPr lang="es-ES" baseline="0" dirty="0" smtClean="0"/>
              <a:t>: &lt;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&gt;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iteration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algorithm</a:t>
            </a:r>
            <a:r>
              <a:rPr lang="es-ES" baseline="0" dirty="0" smtClean="0"/>
              <a:t>, a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set of </a:t>
            </a:r>
            <a:r>
              <a:rPr lang="es-ES" baseline="0" dirty="0" err="1" smtClean="0"/>
              <a:t>samples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computed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37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With</a:t>
            </a:r>
            <a:r>
              <a:rPr lang="es-ES" dirty="0" smtClean="0"/>
              <a:t> a </a:t>
            </a:r>
            <a:r>
              <a:rPr lang="es-ES" dirty="0" err="1" smtClean="0"/>
              <a:t>much</a:t>
            </a:r>
            <a:r>
              <a:rPr lang="es-ES" dirty="0" smtClean="0"/>
              <a:t> </a:t>
            </a:r>
            <a:r>
              <a:rPr lang="es-ES" dirty="0" err="1" smtClean="0"/>
              <a:t>better</a:t>
            </a:r>
            <a:r>
              <a:rPr lang="es-ES" dirty="0" smtClean="0"/>
              <a:t> </a:t>
            </a:r>
            <a:r>
              <a:rPr lang="es-ES" dirty="0" err="1" smtClean="0"/>
              <a:t>convergence</a:t>
            </a:r>
            <a:r>
              <a:rPr lang="es-ES" dirty="0" smtClean="0"/>
              <a:t> </a:t>
            </a:r>
            <a:r>
              <a:rPr lang="es-ES" dirty="0" err="1" smtClean="0"/>
              <a:t>rate</a:t>
            </a:r>
            <a:r>
              <a:rPr lang="es-ES" dirty="0" smtClean="0"/>
              <a:t> </a:t>
            </a:r>
            <a:r>
              <a:rPr lang="es-ES" dirty="0" err="1" smtClean="0"/>
              <a:t>than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binning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38</a:t>
            </a:fld>
            <a:endParaRPr lang="es-E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better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convergence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theorethical</a:t>
            </a:r>
            <a:r>
              <a:rPr lang="es-ES" baseline="0" dirty="0" smtClean="0"/>
              <a:t>: as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see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scene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left</a:t>
            </a:r>
            <a:r>
              <a:rPr lang="es-ES" baseline="0" dirty="0" smtClean="0"/>
              <a:t> &lt;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&gt;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reconstructed</a:t>
            </a:r>
            <a:r>
              <a:rPr lang="es-ES" baseline="0" dirty="0" smtClean="0"/>
              <a:t> time-resolved </a:t>
            </a:r>
            <a:r>
              <a:rPr lang="es-ES" baseline="0" dirty="0" err="1" smtClean="0"/>
              <a:t>signal</a:t>
            </a:r>
            <a:r>
              <a:rPr lang="es-ES" baseline="0" dirty="0" smtClean="0"/>
              <a:t> at </a:t>
            </a:r>
            <a:r>
              <a:rPr lang="es-ES" baseline="0" dirty="0" err="1" smtClean="0"/>
              <a:t>point</a:t>
            </a:r>
            <a:r>
              <a:rPr lang="es-ES" baseline="0" dirty="0" smtClean="0"/>
              <a:t> (a) </a:t>
            </a:r>
            <a:r>
              <a:rPr lang="es-ES" baseline="0" dirty="0" err="1" smtClean="0"/>
              <a:t>using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method</a:t>
            </a:r>
            <a:r>
              <a:rPr lang="es-ES" baseline="0" dirty="0" smtClean="0"/>
              <a:t> (in red) </a:t>
            </a:r>
            <a:r>
              <a:rPr lang="es-ES" baseline="0" dirty="0" err="1" smtClean="0"/>
              <a:t>matches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much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closely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ground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truth</a:t>
            </a:r>
            <a:r>
              <a:rPr lang="es-ES" baseline="0" dirty="0" smtClean="0"/>
              <a:t> (in </a:t>
            </a:r>
            <a:r>
              <a:rPr lang="es-ES" baseline="0" dirty="0" err="1" smtClean="0"/>
              <a:t>white</a:t>
            </a:r>
            <a:r>
              <a:rPr lang="es-ES" baseline="0" dirty="0" smtClean="0"/>
              <a:t>) </a:t>
            </a:r>
            <a:r>
              <a:rPr lang="es-ES" baseline="0" dirty="0" err="1" smtClean="0"/>
              <a:t>than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binning</a:t>
            </a:r>
            <a:r>
              <a:rPr lang="es-ES" baseline="0" dirty="0" smtClean="0"/>
              <a:t> (</a:t>
            </a:r>
            <a:r>
              <a:rPr lang="es-ES" baseline="0" dirty="0" err="1" smtClean="0"/>
              <a:t>blue</a:t>
            </a:r>
            <a:r>
              <a:rPr lang="es-ES" baseline="0" dirty="0" smtClean="0"/>
              <a:t>),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full temporal </a:t>
            </a:r>
            <a:r>
              <a:rPr lang="es-ES" baseline="0" dirty="0" err="1" smtClean="0"/>
              <a:t>range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simulation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number</a:t>
            </a:r>
            <a:r>
              <a:rPr lang="es-ES" baseline="0" dirty="0" smtClean="0"/>
              <a:t> of total </a:t>
            </a:r>
            <a:r>
              <a:rPr lang="es-ES" baseline="0" dirty="0" err="1" smtClean="0"/>
              <a:t>samples</a:t>
            </a:r>
            <a:r>
              <a:rPr lang="es-ES" baseline="0" dirty="0" smtClean="0"/>
              <a:t>. 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39</a:t>
            </a:fld>
            <a:endParaRPr lang="es-E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&lt;</a:t>
            </a:r>
            <a:r>
              <a:rPr lang="es-ES" dirty="0" err="1" smtClean="0"/>
              <a:t>Drink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water</a:t>
            </a:r>
            <a:r>
              <a:rPr lang="es-ES" baseline="0" dirty="0" smtClean="0"/>
              <a:t>&gt;</a:t>
            </a:r>
          </a:p>
          <a:p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effectively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reconstruct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time-resolved </a:t>
            </a:r>
            <a:r>
              <a:rPr lang="es-ES" baseline="0" dirty="0" err="1" smtClean="0"/>
              <a:t>radiance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profile</a:t>
            </a:r>
            <a:r>
              <a:rPr lang="es-ES" baseline="0" dirty="0" smtClean="0"/>
              <a:t>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40</a:t>
            </a:fld>
            <a:endParaRPr lang="es-E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Now</a:t>
            </a:r>
            <a:r>
              <a:rPr lang="es-ES" dirty="0" smtClean="0"/>
              <a:t> </a:t>
            </a:r>
            <a:r>
              <a:rPr lang="es-ES" dirty="0" err="1" smtClean="0"/>
              <a:t>let’s</a:t>
            </a:r>
            <a:r>
              <a:rPr lang="es-ES" dirty="0" smtClean="0"/>
              <a:t> </a:t>
            </a:r>
            <a:r>
              <a:rPr lang="es-ES" dirty="0" err="1" smtClean="0"/>
              <a:t>focus</a:t>
            </a:r>
            <a:r>
              <a:rPr lang="es-ES" dirty="0" smtClean="0"/>
              <a:t> </a:t>
            </a:r>
            <a:r>
              <a:rPr lang="es-ES" dirty="0" err="1" smtClean="0"/>
              <a:t>on</a:t>
            </a:r>
            <a:r>
              <a:rPr lang="es-ES" dirty="0" smtClean="0"/>
              <a:t> </a:t>
            </a:r>
            <a:r>
              <a:rPr lang="es-ES" dirty="0" err="1" smtClean="0"/>
              <a:t>how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solve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second</a:t>
            </a:r>
            <a:r>
              <a:rPr lang="es-ES" dirty="0" smtClean="0"/>
              <a:t> </a:t>
            </a:r>
            <a:r>
              <a:rPr lang="es-ES" dirty="0" err="1" smtClean="0"/>
              <a:t>main</a:t>
            </a:r>
            <a:r>
              <a:rPr lang="es-ES" dirty="0" smtClean="0"/>
              <a:t> </a:t>
            </a:r>
            <a:r>
              <a:rPr lang="es-ES" dirty="0" err="1" smtClean="0"/>
              <a:t>issue</a:t>
            </a:r>
            <a:r>
              <a:rPr lang="es-ES" dirty="0" smtClean="0"/>
              <a:t>: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distribution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samples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along</a:t>
            </a:r>
            <a:r>
              <a:rPr lang="es-ES" baseline="0" dirty="0" smtClean="0"/>
              <a:t> time.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41</a:t>
            </a:fld>
            <a:endParaRPr lang="es-E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However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know</a:t>
            </a:r>
            <a:r>
              <a:rPr lang="es-ES" dirty="0" smtClean="0"/>
              <a:t> </a:t>
            </a:r>
            <a:r>
              <a:rPr lang="es-ES" dirty="0" err="1" smtClean="0"/>
              <a:t>that</a:t>
            </a:r>
            <a:r>
              <a:rPr lang="es-ES" dirty="0" smtClean="0"/>
              <a:t> light </a:t>
            </a:r>
            <a:r>
              <a:rPr lang="es-ES" dirty="0" err="1" smtClean="0"/>
              <a:t>speed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infinite</a:t>
            </a:r>
            <a:r>
              <a:rPr lang="es-ES" baseline="0" dirty="0" smtClean="0"/>
              <a:t>…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4</a:t>
            </a:fld>
            <a:endParaRPr lang="es-E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As </a:t>
            </a:r>
            <a:r>
              <a:rPr lang="es-ES" dirty="0" err="1" smtClean="0"/>
              <a:t>we</a:t>
            </a:r>
            <a:r>
              <a:rPr lang="es-ES" dirty="0" smtClean="0"/>
              <a:t> can </a:t>
            </a:r>
            <a:r>
              <a:rPr lang="es-ES" dirty="0" err="1" smtClean="0"/>
              <a:t>remember</a:t>
            </a:r>
            <a:r>
              <a:rPr lang="es-ES" dirty="0" smtClean="0"/>
              <a:t>, </a:t>
            </a:r>
            <a:r>
              <a:rPr lang="es-ES" dirty="0" err="1" smtClean="0"/>
              <a:t>traditional</a:t>
            </a:r>
            <a:r>
              <a:rPr lang="es-ES" dirty="0" smtClean="0"/>
              <a:t> </a:t>
            </a:r>
            <a:r>
              <a:rPr lang="es-ES" dirty="0" err="1" smtClean="0"/>
              <a:t>steady-state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techniques</a:t>
            </a:r>
            <a:r>
              <a:rPr lang="es-ES" baseline="0" dirty="0" smtClean="0"/>
              <a:t> try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allocate</a:t>
            </a:r>
            <a:r>
              <a:rPr lang="es-ES" baseline="0" dirty="0" smtClean="0"/>
              <a:t> more </a:t>
            </a:r>
            <a:r>
              <a:rPr lang="es-ES" baseline="0" dirty="0" err="1" smtClean="0"/>
              <a:t>samples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areas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higher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radiance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leads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a non-</a:t>
            </a:r>
            <a:r>
              <a:rPr lang="es-ES" baseline="0" dirty="0" err="1" smtClean="0"/>
              <a:t>uniform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distribution</a:t>
            </a:r>
            <a:r>
              <a:rPr lang="es-ES" baseline="0" dirty="0" smtClean="0"/>
              <a:t> in time.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42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This</a:t>
            </a:r>
            <a:r>
              <a:rPr lang="es-ES" dirty="0" smtClean="0"/>
              <a:t> causes </a:t>
            </a:r>
            <a:r>
              <a:rPr lang="es-ES" dirty="0" err="1" smtClean="0"/>
              <a:t>that</a:t>
            </a:r>
            <a:r>
              <a:rPr lang="es-ES" dirty="0" smtClean="0"/>
              <a:t>,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even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when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kernel-based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density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estimation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times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very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small</a:t>
            </a:r>
            <a:r>
              <a:rPr lang="es-ES" baseline="0" dirty="0" smtClean="0"/>
              <a:t> (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none</a:t>
            </a:r>
            <a:r>
              <a:rPr lang="es-ES" baseline="0" dirty="0" smtClean="0"/>
              <a:t>) error, </a:t>
            </a:r>
            <a:r>
              <a:rPr lang="es-ES" baseline="0" dirty="0" err="1" smtClean="0"/>
              <a:t>while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other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large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amount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bias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variance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43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Thus</a:t>
            </a:r>
            <a:r>
              <a:rPr lang="es-ES" dirty="0" smtClean="0"/>
              <a:t>, </a:t>
            </a:r>
            <a:r>
              <a:rPr lang="es-ES" dirty="0" err="1" smtClean="0"/>
              <a:t>what</a:t>
            </a:r>
            <a:r>
              <a:rPr lang="es-ES" dirty="0" smtClean="0"/>
              <a:t>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ideally</a:t>
            </a:r>
            <a:r>
              <a:rPr lang="es-ES" dirty="0" smtClean="0"/>
              <a:t> </a:t>
            </a:r>
            <a:r>
              <a:rPr lang="es-ES" dirty="0" err="1" smtClean="0"/>
              <a:t>would</a:t>
            </a:r>
            <a:r>
              <a:rPr lang="es-ES" dirty="0" smtClean="0"/>
              <a:t> </a:t>
            </a:r>
            <a:r>
              <a:rPr lang="es-ES" dirty="0" err="1" smtClean="0"/>
              <a:t>like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uniformly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distributed</a:t>
            </a:r>
            <a:r>
              <a:rPr lang="es-ES" baseline="0" dirty="0" smtClean="0"/>
              <a:t> in time&lt;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&gt;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44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&lt;</a:t>
            </a:r>
            <a:r>
              <a:rPr lang="es-ES" dirty="0" err="1" smtClean="0"/>
              <a:t>click</a:t>
            </a:r>
            <a:r>
              <a:rPr lang="es-ES" dirty="0" smtClean="0"/>
              <a:t>&gt;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45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baseline="0" dirty="0" smtClean="0"/>
              <a:t>o a </a:t>
            </a:r>
            <a:r>
              <a:rPr lang="es-ES" baseline="0" dirty="0" err="1" smtClean="0"/>
              <a:t>good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reconstruction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achieved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full temporal </a:t>
            </a:r>
            <a:r>
              <a:rPr lang="es-ES" baseline="0" dirty="0" err="1" smtClean="0"/>
              <a:t>domain</a:t>
            </a:r>
            <a:r>
              <a:rPr lang="es-ES" baseline="0" dirty="0" smtClean="0"/>
              <a:t>. </a:t>
            </a:r>
          </a:p>
          <a:p>
            <a:r>
              <a:rPr lang="es-ES" baseline="0" dirty="0" smtClean="0"/>
              <a:t>And </a:t>
            </a:r>
            <a:r>
              <a:rPr lang="es-ES" baseline="0" dirty="0" err="1" smtClean="0"/>
              <a:t>again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key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since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time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are no </a:t>
            </a:r>
            <a:r>
              <a:rPr lang="es-ES" baseline="0" dirty="0" err="1" smtClean="0"/>
              <a:t>longer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mainly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interested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radiance</a:t>
            </a:r>
            <a:r>
              <a:rPr lang="es-ES" baseline="0" dirty="0" smtClean="0"/>
              <a:t> as in </a:t>
            </a:r>
            <a:r>
              <a:rPr lang="es-ES" baseline="0" dirty="0" err="1" smtClean="0"/>
              <a:t>steady-state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since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because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add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additional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dimension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problem</a:t>
            </a:r>
            <a:r>
              <a:rPr lang="es-ES" baseline="0" dirty="0" smtClean="0"/>
              <a:t>, time, </a:t>
            </a:r>
            <a:r>
              <a:rPr lang="es-ES" baseline="0" dirty="0" err="1" smtClean="0"/>
              <a:t>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becomes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important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domain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properly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46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Unfortunately</a:t>
            </a:r>
            <a:r>
              <a:rPr lang="es-ES" dirty="0" smtClean="0"/>
              <a:t>, </a:t>
            </a:r>
            <a:r>
              <a:rPr lang="es-ES" baseline="0" dirty="0" err="1" smtClean="0"/>
              <a:t>sampling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uniformly</a:t>
            </a:r>
            <a:r>
              <a:rPr lang="es-ES" baseline="0" dirty="0" smtClean="0"/>
              <a:t> in time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hard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surfaces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since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propagation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delay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spatial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distribution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samples</a:t>
            </a:r>
            <a:r>
              <a:rPr lang="es-ES" baseline="0" dirty="0" smtClean="0"/>
              <a:t> &lt;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&gt;, and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cannot</a:t>
            </a:r>
            <a:r>
              <a:rPr lang="es-ES" baseline="0" dirty="0" smtClean="0"/>
              <a:t> control </a:t>
            </a:r>
            <a:r>
              <a:rPr lang="es-ES" baseline="0" dirty="0" err="1" smtClean="0"/>
              <a:t>where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fall</a:t>
            </a:r>
            <a:r>
              <a:rPr lang="es-ES" baseline="0" dirty="0" smtClean="0"/>
              <a:t>…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47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However</a:t>
            </a:r>
            <a:r>
              <a:rPr lang="es-ES" dirty="0" smtClean="0"/>
              <a:t>, </a:t>
            </a:r>
            <a:r>
              <a:rPr lang="es-ES" dirty="0" err="1" smtClean="0"/>
              <a:t>if</a:t>
            </a:r>
            <a:r>
              <a:rPr lang="es-ES" dirty="0" smtClean="0"/>
              <a:t>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a </a:t>
            </a:r>
            <a:r>
              <a:rPr lang="es-ES" dirty="0" err="1" smtClean="0"/>
              <a:t>participating</a:t>
            </a:r>
            <a:r>
              <a:rPr lang="es-ES" dirty="0" smtClean="0"/>
              <a:t> media,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are no </a:t>
            </a:r>
            <a:r>
              <a:rPr lang="es-ES" baseline="0" dirty="0" err="1" smtClean="0"/>
              <a:t>longer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restricted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interacting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surfaces</a:t>
            </a:r>
            <a:r>
              <a:rPr lang="es-ES" baseline="0" dirty="0" smtClean="0"/>
              <a:t>, &lt;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&gt; </a:t>
            </a:r>
            <a:r>
              <a:rPr lang="es-ES" baseline="0" dirty="0" err="1" smtClean="0"/>
              <a:t>but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interacts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all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differential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points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media.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gives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additional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degree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freedom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exploit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better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distribution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samples</a:t>
            </a:r>
            <a:r>
              <a:rPr lang="es-ES" baseline="0" dirty="0" smtClean="0"/>
              <a:t> in time.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48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Therefore</a:t>
            </a:r>
            <a:r>
              <a:rPr lang="es-ES" dirty="0" smtClean="0"/>
              <a:t>,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developed</a:t>
            </a:r>
            <a:r>
              <a:rPr lang="es-ES" baseline="0" dirty="0" smtClean="0"/>
              <a:t> a set of </a:t>
            </a:r>
            <a:r>
              <a:rPr lang="es-ES" baseline="0" dirty="0" err="1" smtClean="0"/>
              <a:t>sampling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techniques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distributes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uniformly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along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temporal </a:t>
            </a:r>
            <a:r>
              <a:rPr lang="es-ES" baseline="0" dirty="0" err="1" smtClean="0"/>
              <a:t>domain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including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next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path-tracing</a:t>
            </a:r>
            <a:r>
              <a:rPr lang="es-ES" baseline="0" dirty="0" smtClean="0"/>
              <a:t>, a </a:t>
            </a:r>
            <a:r>
              <a:rPr lang="es-ES" baseline="0" dirty="0" err="1" smtClean="0"/>
              <a:t>technique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uniformly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shadow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connections</a:t>
            </a:r>
            <a:r>
              <a:rPr lang="es-ES" baseline="0" dirty="0" smtClean="0"/>
              <a:t>, and a </a:t>
            </a:r>
            <a:r>
              <a:rPr lang="es-ES" baseline="0" dirty="0" err="1" smtClean="0"/>
              <a:t>technique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angular </a:t>
            </a:r>
            <a:r>
              <a:rPr lang="es-ES" baseline="0" dirty="0" err="1" smtClean="0"/>
              <a:t>domain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considering</a:t>
            </a:r>
            <a:r>
              <a:rPr lang="es-ES" baseline="0" dirty="0" smtClean="0"/>
              <a:t> time </a:t>
            </a:r>
            <a:r>
              <a:rPr lang="es-ES" baseline="0" dirty="0" err="1" smtClean="0"/>
              <a:t>instead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phase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function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refer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paper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detailed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description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derivation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three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techniques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49</a:t>
            </a:fld>
            <a:endParaRPr lang="es-E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… and </a:t>
            </a:r>
            <a:r>
              <a:rPr lang="es-ES" dirty="0" err="1" smtClean="0"/>
              <a:t>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directly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showcase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their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benefits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compared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traditional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sampling</a:t>
            </a:r>
            <a:r>
              <a:rPr lang="es-ES" baseline="0" dirty="0" smtClean="0"/>
              <a:t>. So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already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known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scene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participating</a:t>
            </a:r>
            <a:r>
              <a:rPr lang="es-ES" baseline="0" dirty="0" smtClean="0"/>
              <a:t> media, and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will</a:t>
            </a:r>
            <a:r>
              <a:rPr lang="es-ES" baseline="0" dirty="0" smtClean="0"/>
              <a:t> show time </a:t>
            </a:r>
            <a:r>
              <a:rPr lang="es-ES" baseline="0" dirty="0" err="1" smtClean="0"/>
              <a:t>profiles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radiance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point</a:t>
            </a:r>
            <a:r>
              <a:rPr lang="es-ES" baseline="0" dirty="0" smtClean="0"/>
              <a:t> a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50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As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be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seen</a:t>
            </a:r>
            <a:r>
              <a:rPr lang="es-ES" baseline="0" dirty="0" smtClean="0"/>
              <a:t>, in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average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isotropic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scattering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medium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technique</a:t>
            </a:r>
            <a:r>
              <a:rPr lang="es-ES" baseline="0" dirty="0" smtClean="0"/>
              <a:t> (in red) </a:t>
            </a:r>
            <a:r>
              <a:rPr lang="es-ES" baseline="0" dirty="0" err="1" smtClean="0"/>
              <a:t>gives</a:t>
            </a:r>
            <a:r>
              <a:rPr lang="es-ES" baseline="0" dirty="0" smtClean="0"/>
              <a:t> comparable </a:t>
            </a:r>
            <a:r>
              <a:rPr lang="es-ES" baseline="0" dirty="0" err="1" smtClean="0"/>
              <a:t>results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standard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two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orders</a:t>
            </a:r>
            <a:r>
              <a:rPr lang="es-ES" baseline="0" dirty="0" smtClean="0"/>
              <a:t> of magnitud more </a:t>
            </a:r>
            <a:r>
              <a:rPr lang="es-ES" baseline="0" dirty="0" err="1" smtClean="0"/>
              <a:t>samples</a:t>
            </a:r>
            <a:r>
              <a:rPr lang="es-ES" baseline="0" dirty="0" smtClean="0"/>
              <a:t> per pixel (in </a:t>
            </a:r>
            <a:r>
              <a:rPr lang="es-ES" baseline="0" dirty="0" err="1" smtClean="0"/>
              <a:t>green</a:t>
            </a:r>
            <a:r>
              <a:rPr lang="es-ES" baseline="0" dirty="0" smtClean="0"/>
              <a:t>), </a:t>
            </a:r>
            <a:r>
              <a:rPr lang="es-ES" baseline="0" dirty="0" err="1" smtClean="0"/>
              <a:t>while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number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samples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traditional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techniques</a:t>
            </a:r>
            <a:r>
              <a:rPr lang="es-ES" baseline="0" dirty="0" smtClean="0"/>
              <a:t> (in </a:t>
            </a:r>
            <a:r>
              <a:rPr lang="es-ES" baseline="0" dirty="0" err="1" smtClean="0"/>
              <a:t>blue</a:t>
            </a:r>
            <a:r>
              <a:rPr lang="es-ES" baseline="0" dirty="0" smtClean="0"/>
              <a:t>) </a:t>
            </a:r>
            <a:r>
              <a:rPr lang="es-ES" baseline="0" dirty="0" err="1" smtClean="0"/>
              <a:t>performed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significantly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worse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specially</a:t>
            </a:r>
            <a:r>
              <a:rPr lang="es-ES" baseline="0" dirty="0" smtClean="0"/>
              <a:t> at </a:t>
            </a:r>
            <a:r>
              <a:rPr lang="es-ES" baseline="0" dirty="0" err="1" smtClean="0"/>
              <a:t>longer</a:t>
            </a:r>
            <a:r>
              <a:rPr lang="es-ES" baseline="0" dirty="0" smtClean="0"/>
              <a:t> times.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51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… </a:t>
            </a:r>
            <a:r>
              <a:rPr lang="es-ES" dirty="0" err="1" smtClean="0"/>
              <a:t>but</a:t>
            </a:r>
            <a:r>
              <a:rPr lang="es-ES" dirty="0" smtClean="0"/>
              <a:t> </a:t>
            </a:r>
            <a:r>
              <a:rPr lang="es-ES" dirty="0" err="1" smtClean="0"/>
              <a:t>extremely</a:t>
            </a:r>
            <a:r>
              <a:rPr lang="es-ES" dirty="0" smtClean="0"/>
              <a:t> </a:t>
            </a:r>
            <a:r>
              <a:rPr lang="es-ES" dirty="0" err="1" smtClean="0"/>
              <a:t>fast</a:t>
            </a:r>
            <a:r>
              <a:rPr lang="es-ES" dirty="0" smtClean="0"/>
              <a:t>; in </a:t>
            </a:r>
            <a:r>
              <a:rPr lang="es-ES" dirty="0" err="1" smtClean="0"/>
              <a:t>fact</a:t>
            </a:r>
            <a:r>
              <a:rPr lang="es-ES" dirty="0" smtClean="0"/>
              <a:t>,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fastest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speed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nature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5</a:t>
            </a:fld>
            <a:endParaRPr lang="es-E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These</a:t>
            </a:r>
            <a:r>
              <a:rPr lang="es-ES" dirty="0" smtClean="0"/>
              <a:t> </a:t>
            </a:r>
            <a:r>
              <a:rPr lang="es-ES" dirty="0" err="1" smtClean="0"/>
              <a:t>benefits</a:t>
            </a:r>
            <a:r>
              <a:rPr lang="es-ES" dirty="0" smtClean="0"/>
              <a:t> are </a:t>
            </a:r>
            <a:r>
              <a:rPr lang="es-ES" dirty="0" err="1" smtClean="0"/>
              <a:t>even</a:t>
            </a:r>
            <a:r>
              <a:rPr lang="es-ES" dirty="0" smtClean="0"/>
              <a:t> more </a:t>
            </a:r>
            <a:r>
              <a:rPr lang="es-ES" dirty="0" err="1" smtClean="0"/>
              <a:t>obvious</a:t>
            </a:r>
            <a:r>
              <a:rPr lang="es-ES" dirty="0" smtClean="0"/>
              <a:t> as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medium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gets</a:t>
            </a:r>
            <a:r>
              <a:rPr lang="es-ES" baseline="0" dirty="0" smtClean="0"/>
              <a:t> more </a:t>
            </a:r>
            <a:r>
              <a:rPr lang="es-ES" baseline="0" dirty="0" err="1" smtClean="0"/>
              <a:t>turbid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more </a:t>
            </a:r>
            <a:r>
              <a:rPr lang="es-ES" baseline="0" dirty="0" err="1" smtClean="0"/>
              <a:t>results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refer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paper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supplementary</a:t>
            </a:r>
            <a:r>
              <a:rPr lang="es-ES" baseline="0" dirty="0" smtClean="0"/>
              <a:t> material.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52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Finally</a:t>
            </a:r>
            <a:r>
              <a:rPr lang="es-ES" dirty="0" smtClean="0"/>
              <a:t>, </a:t>
            </a:r>
            <a:r>
              <a:rPr lang="es-ES" dirty="0" err="1" smtClean="0"/>
              <a:t>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show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benefit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combining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kernel-based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density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estimation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time-</a:t>
            </a:r>
            <a:r>
              <a:rPr lang="es-ES" baseline="0" dirty="0" err="1" smtClean="0"/>
              <a:t>sampling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compared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standard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sampling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previously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histogram</a:t>
            </a:r>
            <a:r>
              <a:rPr lang="es-ES" baseline="0" dirty="0" smtClean="0"/>
              <a:t>.</a:t>
            </a:r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53</a:t>
            </a:fld>
            <a:endParaRPr lang="es-E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On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right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techniques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left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histogram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steady-state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sampling</a:t>
            </a:r>
            <a:r>
              <a:rPr lang="es-ES" baseline="0" dirty="0" smtClean="0"/>
              <a:t>. </a:t>
            </a:r>
            <a:r>
              <a:rPr lang="es-ES" dirty="0" err="1" smtClean="0"/>
              <a:t>We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see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even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initial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instants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radiance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tends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higher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therefore</a:t>
            </a:r>
            <a:r>
              <a:rPr lang="es-ES" baseline="0" dirty="0" smtClean="0"/>
              <a:t> more </a:t>
            </a:r>
            <a:r>
              <a:rPr lang="es-ES" baseline="0" dirty="0" err="1" smtClean="0"/>
              <a:t>densely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steady-state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sampling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techniques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perform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much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better</a:t>
            </a:r>
            <a:r>
              <a:rPr lang="es-ES" baseline="0" dirty="0" smtClean="0"/>
              <a:t>;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even</a:t>
            </a:r>
            <a:r>
              <a:rPr lang="es-ES" baseline="0" dirty="0" smtClean="0"/>
              <a:t> more </a:t>
            </a:r>
            <a:r>
              <a:rPr lang="es-ES" baseline="0" dirty="0" err="1" smtClean="0"/>
              <a:t>obvious</a:t>
            </a:r>
            <a:r>
              <a:rPr lang="es-ES" baseline="0" dirty="0" smtClean="0"/>
              <a:t> at </a:t>
            </a:r>
            <a:r>
              <a:rPr lang="es-ES" baseline="0" dirty="0" err="1" smtClean="0"/>
              <a:t>longer</a:t>
            </a:r>
            <a:r>
              <a:rPr lang="es-ES" baseline="0" dirty="0" smtClean="0"/>
              <a:t> times, </a:t>
            </a:r>
            <a:r>
              <a:rPr lang="es-ES" baseline="0" dirty="0" err="1" smtClean="0"/>
              <a:t>where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render</a:t>
            </a:r>
            <a:r>
              <a:rPr lang="es-ES" baseline="0" dirty="0" smtClean="0"/>
              <a:t> shows </a:t>
            </a:r>
            <a:r>
              <a:rPr lang="es-ES" baseline="0" dirty="0" err="1" smtClean="0"/>
              <a:t>better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reconstructed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signal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significantly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lower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noise</a:t>
            </a:r>
            <a:r>
              <a:rPr lang="es-ES" baseline="0" dirty="0" smtClean="0"/>
              <a:t>.</a:t>
            </a:r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54</a:t>
            </a:fld>
            <a:endParaRPr lang="es-E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So,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until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now</a:t>
            </a:r>
            <a:r>
              <a:rPr lang="es-ES" baseline="0" dirty="0" smtClean="0"/>
              <a:t>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</a:t>
            </a:r>
            <a:r>
              <a:rPr lang="es-ES" dirty="0" err="1" smtClean="0"/>
              <a:t>shown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techniques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better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reconstruction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sampling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time-resolved </a:t>
            </a:r>
            <a:r>
              <a:rPr lang="es-ES" baseline="0" dirty="0" err="1" smtClean="0"/>
              <a:t>radiance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work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55</a:t>
            </a:fld>
            <a:endParaRPr lang="es-E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In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following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show </a:t>
            </a:r>
            <a:r>
              <a:rPr lang="es-ES" dirty="0" err="1" smtClean="0"/>
              <a:t>some</a:t>
            </a:r>
            <a:r>
              <a:rPr lang="es-ES" dirty="0" smtClean="0"/>
              <a:t> time-</a:t>
            </a:r>
            <a:r>
              <a:rPr lang="es-ES" dirty="0" err="1" smtClean="0"/>
              <a:t>dependent</a:t>
            </a:r>
            <a:r>
              <a:rPr lang="es-ES" dirty="0" smtClean="0"/>
              <a:t> </a:t>
            </a:r>
            <a:r>
              <a:rPr lang="es-ES" dirty="0" err="1" smtClean="0"/>
              <a:t>effects</a:t>
            </a:r>
            <a:r>
              <a:rPr lang="es-ES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56</a:t>
            </a:fld>
            <a:endParaRPr lang="es-E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First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show </a:t>
            </a:r>
            <a:r>
              <a:rPr lang="es-ES" dirty="0" err="1" smtClean="0"/>
              <a:t>caustics</a:t>
            </a:r>
            <a:r>
              <a:rPr lang="es-ES" dirty="0" smtClean="0"/>
              <a:t>…</a:t>
            </a:r>
          </a:p>
          <a:p>
            <a:endParaRPr lang="es-ES" dirty="0" smtClean="0"/>
          </a:p>
          <a:p>
            <a:r>
              <a:rPr lang="es-ES" dirty="0" err="1" smtClean="0"/>
              <a:t>Then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show </a:t>
            </a:r>
            <a:r>
              <a:rPr lang="es-ES" dirty="0" err="1" smtClean="0"/>
              <a:t>an</a:t>
            </a:r>
            <a:r>
              <a:rPr lang="es-ES" dirty="0" smtClean="0"/>
              <a:t> </a:t>
            </a:r>
            <a:r>
              <a:rPr lang="es-ES" dirty="0" err="1" smtClean="0"/>
              <a:t>example</a:t>
            </a:r>
            <a:r>
              <a:rPr lang="es-ES" dirty="0" smtClean="0"/>
              <a:t> of </a:t>
            </a:r>
            <a:r>
              <a:rPr lang="es-ES" dirty="0" err="1" smtClean="0"/>
              <a:t>delay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due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scattering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fluoresecense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green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direcly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reflected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fluorescent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bunny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while</a:t>
            </a:r>
            <a:r>
              <a:rPr lang="es-ES" baseline="0" dirty="0" smtClean="0"/>
              <a:t> light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rest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spectrum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absorbed. </a:t>
            </a:r>
            <a:r>
              <a:rPr lang="es-ES" baseline="0" dirty="0" err="1" smtClean="0"/>
              <a:t>Then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after</a:t>
            </a:r>
            <a:r>
              <a:rPr lang="es-ES" baseline="0" dirty="0" smtClean="0"/>
              <a:t> 10 </a:t>
            </a:r>
            <a:r>
              <a:rPr lang="es-ES" baseline="0" dirty="0" err="1" smtClean="0"/>
              <a:t>nanoseconds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absorved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blue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reemited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change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frequency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towards</a:t>
            </a:r>
            <a:r>
              <a:rPr lang="es-ES" baseline="0" dirty="0" smtClean="0"/>
              <a:t> red. Note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since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render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doesn’t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participating</a:t>
            </a:r>
            <a:r>
              <a:rPr lang="es-ES" baseline="0" dirty="0" smtClean="0"/>
              <a:t> media, </a:t>
            </a:r>
            <a:r>
              <a:rPr lang="es-ES" baseline="0" dirty="0" err="1" smtClean="0"/>
              <a:t>only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density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estimation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here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57</a:t>
            </a:fld>
            <a:endParaRPr lang="es-E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refer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supplementary</a:t>
            </a:r>
            <a:r>
              <a:rPr lang="es-ES" baseline="0" dirty="0" smtClean="0"/>
              <a:t> video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more </a:t>
            </a:r>
            <a:r>
              <a:rPr lang="es-ES" baseline="0" dirty="0" err="1" smtClean="0"/>
              <a:t>examples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interesting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pheonomena</a:t>
            </a:r>
            <a:r>
              <a:rPr lang="es-ES" baseline="0" dirty="0" smtClean="0"/>
              <a:t> visible in </a:t>
            </a:r>
            <a:r>
              <a:rPr lang="es-ES" baseline="0" dirty="0" err="1" smtClean="0"/>
              <a:t>transient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state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58</a:t>
            </a:fld>
            <a:endParaRPr lang="es-E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So, </a:t>
            </a:r>
            <a:r>
              <a:rPr lang="es-ES" dirty="0" err="1" smtClean="0"/>
              <a:t>although</a:t>
            </a:r>
            <a:r>
              <a:rPr lang="es-ES" dirty="0" smtClean="0"/>
              <a:t>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</a:t>
            </a:r>
            <a:r>
              <a:rPr lang="es-ES" dirty="0" err="1" smtClean="0"/>
              <a:t>demonstrated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effectively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render</a:t>
            </a:r>
            <a:r>
              <a:rPr lang="es-ES" baseline="0" dirty="0" smtClean="0"/>
              <a:t> time-resolved light </a:t>
            </a:r>
            <a:r>
              <a:rPr lang="es-ES" baseline="0" dirty="0" err="1" smtClean="0"/>
              <a:t>transport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work</a:t>
            </a:r>
            <a:r>
              <a:rPr lang="es-ES" baseline="0" dirty="0" smtClean="0"/>
              <a:t> has of </a:t>
            </a:r>
            <a:r>
              <a:rPr lang="es-ES" baseline="0" dirty="0" err="1" smtClean="0"/>
              <a:t>course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limitations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interesting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future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work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bias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introduced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Density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Estimation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therefore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convergence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rate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be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improved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measured</a:t>
            </a:r>
            <a:r>
              <a:rPr lang="es-ES" baseline="0" dirty="0" smtClean="0"/>
              <a:t> more </a:t>
            </a:r>
            <a:r>
              <a:rPr lang="es-ES" baseline="0" dirty="0" err="1" smtClean="0"/>
              <a:t>precisely</a:t>
            </a:r>
            <a:r>
              <a:rPr lang="es-ES" baseline="0" dirty="0" smtClean="0"/>
              <a:t>.</a:t>
            </a:r>
          </a:p>
          <a:p>
            <a:r>
              <a:rPr lang="es-ES" baseline="0" dirty="0" err="1" smtClean="0"/>
              <a:t>Second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techniques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work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only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participating</a:t>
            </a:r>
            <a:r>
              <a:rPr lang="es-ES" baseline="0" dirty="0" smtClean="0"/>
              <a:t> media, so </a:t>
            </a:r>
            <a:r>
              <a:rPr lang="es-ES" baseline="0" dirty="0" err="1" smtClean="0"/>
              <a:t>extending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surface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transport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interesting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avenue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future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work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59</a:t>
            </a:fld>
            <a:endParaRPr lang="es-E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We</a:t>
            </a:r>
            <a:r>
              <a:rPr lang="es-ES" dirty="0" smtClean="0"/>
              <a:t> hope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transient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rendering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help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development</a:t>
            </a:r>
            <a:r>
              <a:rPr lang="es-ES" baseline="0" dirty="0" smtClean="0"/>
              <a:t> of new </a:t>
            </a:r>
            <a:r>
              <a:rPr lang="es-ES" baseline="0" dirty="0" err="1" smtClean="0"/>
              <a:t>techniques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making</a:t>
            </a:r>
            <a:r>
              <a:rPr lang="es-ES" baseline="0" dirty="0" smtClean="0"/>
              <a:t> use of </a:t>
            </a:r>
            <a:r>
              <a:rPr lang="es-ES" baseline="0" dirty="0" err="1" smtClean="0"/>
              <a:t>transient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information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scene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understanding</a:t>
            </a:r>
            <a:r>
              <a:rPr lang="es-ES" baseline="0" dirty="0" smtClean="0"/>
              <a:t>; </a:t>
            </a:r>
          </a:p>
          <a:p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believe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able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showcase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how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interacts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matter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temporal </a:t>
            </a:r>
            <a:r>
              <a:rPr lang="es-ES" baseline="0" dirty="0" err="1" smtClean="0"/>
              <a:t>domain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powerful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educational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tool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understand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transport</a:t>
            </a:r>
            <a:r>
              <a:rPr lang="es-ES" baseline="0" dirty="0" smtClean="0"/>
              <a:t>,</a:t>
            </a:r>
          </a:p>
          <a:p>
            <a:endParaRPr lang="es-ES" baseline="0" dirty="0" smtClean="0"/>
          </a:p>
          <a:p>
            <a:r>
              <a:rPr lang="es-ES" baseline="0" dirty="0" smtClean="0"/>
              <a:t>And </a:t>
            </a:r>
            <a:r>
              <a:rPr lang="es-ES" baseline="0" dirty="0" err="1" smtClean="0"/>
              <a:t>finally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it’d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interesting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evaluate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if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techniques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be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useful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other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fields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where</a:t>
            </a:r>
            <a:r>
              <a:rPr lang="es-ES" baseline="0" dirty="0" smtClean="0"/>
              <a:t> time-of-</a:t>
            </a:r>
            <a:r>
              <a:rPr lang="es-ES" baseline="0" dirty="0" err="1" smtClean="0"/>
              <a:t>flight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important</a:t>
            </a:r>
            <a:r>
              <a:rPr lang="es-ES" baseline="0" dirty="0" smtClean="0"/>
              <a:t>.</a:t>
            </a:r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60</a:t>
            </a:fld>
            <a:endParaRPr lang="es-E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So </a:t>
            </a:r>
            <a:r>
              <a:rPr lang="es-ES" dirty="0" err="1" smtClean="0"/>
              <a:t>summing</a:t>
            </a:r>
            <a:r>
              <a:rPr lang="es-ES" baseline="0" dirty="0" smtClean="0"/>
              <a:t> up, 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work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formalized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transient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rendering</a:t>
            </a:r>
            <a:r>
              <a:rPr lang="es-ES" baseline="0" dirty="0" smtClean="0"/>
              <a:t>, as </a:t>
            </a:r>
            <a:r>
              <a:rPr lang="es-ES" baseline="0" dirty="0" err="1" smtClean="0"/>
              <a:t>discussed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paper</a:t>
            </a:r>
            <a:r>
              <a:rPr lang="es-ES" baseline="0" dirty="0" smtClean="0"/>
              <a:t>. </a:t>
            </a:r>
          </a:p>
          <a:p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proposed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technique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improving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reconstruction</a:t>
            </a:r>
            <a:r>
              <a:rPr lang="es-ES" baseline="0" dirty="0" smtClean="0"/>
              <a:t> of time-resolved </a:t>
            </a:r>
            <a:r>
              <a:rPr lang="es-ES" baseline="0" dirty="0" err="1" smtClean="0"/>
              <a:t>radiance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profiles</a:t>
            </a:r>
            <a:r>
              <a:rPr lang="es-ES" baseline="0" dirty="0" smtClean="0"/>
              <a:t>,</a:t>
            </a:r>
          </a:p>
          <a:p>
            <a:r>
              <a:rPr lang="es-ES" baseline="0" dirty="0" smtClean="0"/>
              <a:t>And </a:t>
            </a:r>
            <a:r>
              <a:rPr lang="es-ES" baseline="0" dirty="0" err="1" smtClean="0"/>
              <a:t>several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techniques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improve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distribution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samples</a:t>
            </a:r>
            <a:r>
              <a:rPr lang="es-ES" baseline="0" dirty="0" smtClean="0"/>
              <a:t> in time.</a:t>
            </a:r>
          </a:p>
          <a:p>
            <a:r>
              <a:rPr lang="es-ES" baseline="0" dirty="0" err="1" smtClean="0"/>
              <a:t>Finally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shown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several</a:t>
            </a:r>
            <a:r>
              <a:rPr lang="es-ES" baseline="0" dirty="0" smtClean="0"/>
              <a:t> non-trivial </a:t>
            </a:r>
            <a:r>
              <a:rPr lang="es-ES" baseline="0" dirty="0" err="1" smtClean="0"/>
              <a:t>effects</a:t>
            </a:r>
            <a:r>
              <a:rPr lang="es-ES" baseline="0" dirty="0" smtClean="0"/>
              <a:t> visible in </a:t>
            </a:r>
            <a:r>
              <a:rPr lang="es-ES" baseline="0" dirty="0" err="1" smtClean="0"/>
              <a:t>transient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state</a:t>
            </a:r>
            <a:r>
              <a:rPr lang="es-ES" baseline="0" dirty="0" smtClean="0"/>
              <a:t>.</a:t>
            </a:r>
          </a:p>
          <a:p>
            <a:endParaRPr lang="es-ES" baseline="0" dirty="0" smtClean="0"/>
          </a:p>
          <a:p>
            <a:r>
              <a:rPr lang="es-ES" baseline="0" dirty="0" err="1" smtClean="0"/>
              <a:t>Thanks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your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attention</a:t>
            </a:r>
            <a:r>
              <a:rPr lang="es-ES" baseline="0" dirty="0" smtClean="0"/>
              <a:t>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61</a:t>
            </a:fld>
            <a:endParaRPr lang="es-E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However</a:t>
            </a:r>
            <a:r>
              <a:rPr lang="es-ES" dirty="0" smtClean="0"/>
              <a:t>, </a:t>
            </a:r>
            <a:r>
              <a:rPr lang="es-ES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assumption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steady-state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transport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makes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sense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given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observation</a:t>
            </a:r>
            <a:r>
              <a:rPr lang="es-ES" baseline="0" dirty="0" smtClean="0"/>
              <a:t> times &lt;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&gt;</a:t>
            </a:r>
          </a:p>
          <a:p>
            <a:r>
              <a:rPr lang="es-ES" dirty="0" smtClean="0"/>
              <a:t>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example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if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capture at 24 </a:t>
            </a:r>
            <a:r>
              <a:rPr lang="es-ES" baseline="0" dirty="0" err="1" smtClean="0"/>
              <a:t>fps</a:t>
            </a:r>
            <a:r>
              <a:rPr lang="es-ES" baseline="0" dirty="0" smtClean="0"/>
              <a:t>, as in </a:t>
            </a:r>
            <a:r>
              <a:rPr lang="es-ES" baseline="0" dirty="0" err="1" smtClean="0"/>
              <a:t>common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movies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propagation</a:t>
            </a:r>
            <a:r>
              <a:rPr lang="es-ES" baseline="0" dirty="0" smtClean="0"/>
              <a:t> of light in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frame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125 </a:t>
            </a:r>
            <a:r>
              <a:rPr lang="es-ES" baseline="0" dirty="0" err="1" smtClean="0"/>
              <a:t>thousand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kilometers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effectively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be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consider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infinite</a:t>
            </a:r>
            <a:r>
              <a:rPr lang="es-ES" baseline="0" dirty="0" smtClean="0"/>
              <a:t>.</a:t>
            </a:r>
          </a:p>
          <a:p>
            <a:r>
              <a:rPr lang="es-ES" baseline="0" dirty="0" smtClean="0"/>
              <a:t>In ultra </a:t>
            </a:r>
            <a:r>
              <a:rPr lang="es-ES" baseline="0" dirty="0" err="1" smtClean="0"/>
              <a:t>fast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photography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such</a:t>
            </a:r>
            <a:r>
              <a:rPr lang="es-ES" baseline="0" dirty="0" smtClean="0"/>
              <a:t> as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fifteen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hundred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fps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Edgerton</a:t>
            </a:r>
            <a:r>
              <a:rPr lang="es-ES" baseline="0" dirty="0" smtClean="0"/>
              <a:t> &lt;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&gt; </a:t>
            </a:r>
            <a:r>
              <a:rPr lang="es-ES" baseline="0" dirty="0" err="1" smtClean="0"/>
              <a:t>capable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“</a:t>
            </a:r>
            <a:r>
              <a:rPr lang="es-ES" baseline="0" dirty="0" err="1" smtClean="0"/>
              <a:t>freeze</a:t>
            </a:r>
            <a:r>
              <a:rPr lang="es-ES" baseline="0" dirty="0" smtClean="0"/>
              <a:t>” a </a:t>
            </a:r>
            <a:r>
              <a:rPr lang="es-ES" baseline="0" dirty="0" err="1" smtClean="0"/>
              <a:t>bullet</a:t>
            </a:r>
            <a:r>
              <a:rPr lang="es-ES" baseline="0" dirty="0" smtClean="0"/>
              <a:t>, light </a:t>
            </a:r>
            <a:r>
              <a:rPr lang="es-ES" baseline="0" dirty="0" err="1" smtClean="0"/>
              <a:t>still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propagates</a:t>
            </a:r>
            <a:r>
              <a:rPr lang="es-ES" baseline="0" dirty="0" smtClean="0"/>
              <a:t> 214 Km per </a:t>
            </a:r>
            <a:r>
              <a:rPr lang="es-ES" baseline="0" dirty="0" err="1" smtClean="0"/>
              <a:t>frame</a:t>
            </a:r>
            <a:r>
              <a:rPr lang="es-ES" baseline="0" dirty="0" smtClean="0"/>
              <a:t>! &lt;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&gt;</a:t>
            </a:r>
          </a:p>
          <a:p>
            <a:r>
              <a:rPr lang="es-ES" baseline="0" dirty="0" err="1" smtClean="0"/>
              <a:t>However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happens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if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increase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temporal </a:t>
            </a:r>
            <a:r>
              <a:rPr lang="es-ES" baseline="0" dirty="0" err="1" smtClean="0"/>
              <a:t>resolution</a:t>
            </a:r>
            <a:r>
              <a:rPr lang="es-ES" baseline="0" dirty="0" smtClean="0"/>
              <a:t> of a camera, </a:t>
            </a:r>
            <a:r>
              <a:rPr lang="es-ES" baseline="0" dirty="0" err="1" smtClean="0"/>
              <a:t>until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get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around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picosecond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resolution</a:t>
            </a:r>
            <a:r>
              <a:rPr lang="es-ES" baseline="0" dirty="0" smtClean="0"/>
              <a:t>? </a:t>
            </a:r>
            <a:r>
              <a:rPr lang="es-ES" baseline="0" dirty="0" err="1" smtClean="0"/>
              <a:t>Then</a:t>
            </a:r>
            <a:r>
              <a:rPr lang="es-ES" baseline="0" dirty="0" smtClean="0"/>
              <a:t>, light </a:t>
            </a:r>
            <a:r>
              <a:rPr lang="es-ES" baseline="0" dirty="0" err="1" smtClean="0"/>
              <a:t>propagates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small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distance</a:t>
            </a:r>
            <a:r>
              <a:rPr lang="es-ES" baseline="0" dirty="0" smtClean="0"/>
              <a:t> per </a:t>
            </a:r>
            <a:r>
              <a:rPr lang="es-ES" baseline="0" dirty="0" err="1" smtClean="0"/>
              <a:t>frame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therefore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assumption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infinite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speed</a:t>
            </a:r>
            <a:r>
              <a:rPr lang="es-ES" baseline="0" dirty="0" smtClean="0"/>
              <a:t> of light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no </a:t>
            </a:r>
            <a:r>
              <a:rPr lang="es-ES" baseline="0" dirty="0" err="1" smtClean="0"/>
              <a:t>longer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valid</a:t>
            </a:r>
            <a:r>
              <a:rPr lang="es-ES" baseline="0" dirty="0" smtClean="0"/>
              <a:t>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6</a:t>
            </a:fld>
            <a:endParaRPr lang="es-E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First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show </a:t>
            </a:r>
            <a:r>
              <a:rPr lang="es-ES" dirty="0" err="1" smtClean="0"/>
              <a:t>caustics</a:t>
            </a:r>
            <a:r>
              <a:rPr lang="es-ES" dirty="0" smtClean="0"/>
              <a:t>…</a:t>
            </a:r>
          </a:p>
          <a:p>
            <a:endParaRPr lang="es-ES" dirty="0" smtClean="0"/>
          </a:p>
          <a:p>
            <a:r>
              <a:rPr lang="es-ES" dirty="0" err="1" smtClean="0"/>
              <a:t>Then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show </a:t>
            </a:r>
            <a:r>
              <a:rPr lang="es-ES" dirty="0" err="1" smtClean="0"/>
              <a:t>an</a:t>
            </a:r>
            <a:r>
              <a:rPr lang="es-ES" dirty="0" smtClean="0"/>
              <a:t> </a:t>
            </a:r>
            <a:r>
              <a:rPr lang="es-ES" dirty="0" err="1" smtClean="0"/>
              <a:t>example</a:t>
            </a:r>
            <a:r>
              <a:rPr lang="es-ES" dirty="0" smtClean="0"/>
              <a:t> of </a:t>
            </a:r>
            <a:r>
              <a:rPr lang="es-ES" dirty="0" err="1" smtClean="0"/>
              <a:t>delay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due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scattering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fluoresecense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green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direcly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reflected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fluorescent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bunny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while</a:t>
            </a:r>
            <a:r>
              <a:rPr lang="es-ES" baseline="0" dirty="0" smtClean="0"/>
              <a:t> light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rest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spectrum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absorbed. </a:t>
            </a:r>
            <a:r>
              <a:rPr lang="es-ES" baseline="0" dirty="0" err="1" smtClean="0"/>
              <a:t>Then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after</a:t>
            </a:r>
            <a:r>
              <a:rPr lang="es-ES" baseline="0" dirty="0" smtClean="0"/>
              <a:t> 10 </a:t>
            </a:r>
            <a:r>
              <a:rPr lang="es-ES" baseline="0" dirty="0" err="1" smtClean="0"/>
              <a:t>nanoseconds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absorved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blue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reemited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change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frequency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towards</a:t>
            </a:r>
            <a:r>
              <a:rPr lang="es-ES" baseline="0" dirty="0" smtClean="0"/>
              <a:t> red. Note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since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render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doesn’t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participating</a:t>
            </a:r>
            <a:r>
              <a:rPr lang="es-ES" baseline="0" dirty="0" smtClean="0"/>
              <a:t> media, </a:t>
            </a:r>
            <a:r>
              <a:rPr lang="es-ES" baseline="0" dirty="0" err="1" smtClean="0"/>
              <a:t>only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density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estimation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here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62</a:t>
            </a:fld>
            <a:endParaRPr lang="es-E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Therefore</a:t>
            </a:r>
            <a:r>
              <a:rPr lang="es-ES" dirty="0" smtClean="0"/>
              <a:t>,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developed</a:t>
            </a:r>
            <a:r>
              <a:rPr lang="es-ES" baseline="0" dirty="0" smtClean="0"/>
              <a:t> a set of </a:t>
            </a:r>
            <a:r>
              <a:rPr lang="es-ES" baseline="0" dirty="0" err="1" smtClean="0"/>
              <a:t>sampling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techniques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distributes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uniformly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along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temporal </a:t>
            </a:r>
            <a:r>
              <a:rPr lang="es-ES" baseline="0" dirty="0" err="1" smtClean="0"/>
              <a:t>domain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including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next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segment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path-tracing</a:t>
            </a:r>
            <a:r>
              <a:rPr lang="es-ES" baseline="0" dirty="0" smtClean="0"/>
              <a:t>, a </a:t>
            </a:r>
            <a:r>
              <a:rPr lang="es-ES" baseline="0" dirty="0" err="1" smtClean="0"/>
              <a:t>technique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uniformly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shadow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connections</a:t>
            </a:r>
            <a:r>
              <a:rPr lang="es-ES" baseline="0" dirty="0" smtClean="0"/>
              <a:t>, and a </a:t>
            </a:r>
            <a:r>
              <a:rPr lang="es-ES" baseline="0" dirty="0" err="1" smtClean="0"/>
              <a:t>technique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angular </a:t>
            </a:r>
            <a:r>
              <a:rPr lang="es-ES" baseline="0" dirty="0" err="1" smtClean="0"/>
              <a:t>domain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considering</a:t>
            </a:r>
            <a:r>
              <a:rPr lang="es-ES" baseline="0" dirty="0" smtClean="0"/>
              <a:t> time </a:t>
            </a:r>
            <a:r>
              <a:rPr lang="es-ES" baseline="0" dirty="0" err="1" smtClean="0"/>
              <a:t>instead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phase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function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refer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paper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detailed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description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derivation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three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sampling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techniques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64</a:t>
            </a:fld>
            <a:endParaRPr lang="es-E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65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66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67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422312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So, </a:t>
            </a:r>
            <a:r>
              <a:rPr lang="es-ES" dirty="0" err="1" smtClean="0"/>
              <a:t>if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capture at </a:t>
            </a:r>
            <a:r>
              <a:rPr lang="es-ES" baseline="0" dirty="0" err="1" smtClean="0"/>
              <a:t>picosecond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resolution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scene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see</a:t>
            </a:r>
            <a:r>
              <a:rPr lang="es-ES" baseline="0" dirty="0" smtClean="0"/>
              <a:t> as: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7</a:t>
            </a:fld>
            <a:endParaRPr lang="es-E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Where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see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direct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wavefront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enters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right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propagates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through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scene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how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scattering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orders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occur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sequentially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8</a:t>
            </a:fld>
            <a:endParaRPr lang="es-E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question</a:t>
            </a:r>
            <a:r>
              <a:rPr lang="es-ES" dirty="0" smtClean="0"/>
              <a:t> </a:t>
            </a:r>
            <a:r>
              <a:rPr lang="es-ES" dirty="0" err="1" smtClean="0"/>
              <a:t>here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,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that</a:t>
            </a:r>
            <a:r>
              <a:rPr lang="es-ES" dirty="0" smtClean="0"/>
              <a:t> </a:t>
            </a:r>
            <a:r>
              <a:rPr lang="es-ES" dirty="0" err="1" smtClean="0"/>
              <a:t>really</a:t>
            </a:r>
            <a:r>
              <a:rPr lang="es-ES" dirty="0" smtClean="0"/>
              <a:t> </a:t>
            </a:r>
            <a:r>
              <a:rPr lang="es-ES" dirty="0" err="1" smtClean="0"/>
              <a:t>useful</a:t>
            </a:r>
            <a:r>
              <a:rPr lang="es-ES" dirty="0" smtClean="0"/>
              <a:t> </a:t>
            </a:r>
            <a:r>
              <a:rPr lang="es-ES" dirty="0" err="1" smtClean="0"/>
              <a:t>or</a:t>
            </a:r>
            <a:r>
              <a:rPr lang="es-ES" dirty="0" smtClean="0"/>
              <a:t> are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good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previous</a:t>
            </a:r>
            <a:r>
              <a:rPr lang="es-ES" dirty="0" smtClean="0"/>
              <a:t> </a:t>
            </a:r>
            <a:r>
              <a:rPr lang="es-ES" dirty="0" err="1" smtClean="0"/>
              <a:t>assumption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computer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graphics</a:t>
            </a:r>
            <a:r>
              <a:rPr lang="es-ES" baseline="0" dirty="0" smtClean="0"/>
              <a:t>?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3B7F0-1FE4-4160-8D37-5F27F3E81F1A}" type="slidenum">
              <a:rPr lang="es-ES" smtClean="0"/>
              <a:pPr/>
              <a:t>9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18BC1-96C0-4389-813D-D920AC986A38}" type="datetime1">
              <a:rPr lang="es-ES" smtClean="0"/>
              <a:pPr/>
              <a:t>04/12/2014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30863-A8AC-4EE0-96FE-AA72A89DD07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687832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999EF-3072-4D76-B5FB-A98A5CFC3066}" type="datetime1">
              <a:rPr lang="es-ES" smtClean="0"/>
              <a:pPr/>
              <a:t>04/12/2014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30863-A8AC-4EE0-96FE-AA72A89DD07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152218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C339F-AE97-49BF-B66B-C19DB3A31020}" type="datetime1">
              <a:rPr lang="es-ES" smtClean="0"/>
              <a:pPr/>
              <a:t>04/12/2014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30863-A8AC-4EE0-96FE-AA72A89DD07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103352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AC1C1-D559-40D7-A9AC-C01EC9B9E07C}" type="datetime1">
              <a:rPr lang="es-ES" smtClean="0"/>
              <a:pPr/>
              <a:t>04/12/2014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30863-A8AC-4EE0-96FE-AA72A89DD07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28769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8C2D1-9982-454F-B853-2EBF1CABE456}" type="datetime1">
              <a:rPr lang="es-ES" smtClean="0"/>
              <a:pPr/>
              <a:t>04/12/2014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30863-A8AC-4EE0-96FE-AA72A89DD07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869745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7628A-4C5E-48E4-B893-F7C8705305F5}" type="datetime1">
              <a:rPr lang="es-ES" smtClean="0"/>
              <a:pPr/>
              <a:t>04/12/2014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30863-A8AC-4EE0-96FE-AA72A89DD07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609452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6DDB8-563D-4164-893A-641E65C32FD2}" type="datetime1">
              <a:rPr lang="es-ES" smtClean="0"/>
              <a:pPr/>
              <a:t>04/12/2014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30863-A8AC-4EE0-96FE-AA72A89DD07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043893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85280-BEE9-4AC4-853E-39A155A60D1F}" type="datetime1">
              <a:rPr lang="es-ES" smtClean="0"/>
              <a:pPr/>
              <a:t>04/12/2014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30863-A8AC-4EE0-96FE-AA72A89DD07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115035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9B28F-FDA4-4998-80B4-D9A762040054}" type="datetime1">
              <a:rPr lang="es-ES" smtClean="0"/>
              <a:pPr/>
              <a:t>04/12/2014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30863-A8AC-4EE0-96FE-AA72A89DD07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708845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1C901-ABFC-412C-9259-373F89F0E9E7}" type="datetime1">
              <a:rPr lang="es-ES" smtClean="0"/>
              <a:pPr/>
              <a:t>04/12/2014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30863-A8AC-4EE0-96FE-AA72A89DD07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924801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8E105-A8C2-4EFA-B373-45588DEB7269}" type="datetime1">
              <a:rPr lang="es-ES" smtClean="0"/>
              <a:pPr/>
              <a:t>04/12/2014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30863-A8AC-4EE0-96FE-AA72A89DD07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118053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59F59-4108-467F-ABB3-A98B6528C4AF}" type="datetime1">
              <a:rPr lang="es-ES" smtClean="0"/>
              <a:pPr/>
              <a:t>04/12/2014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30863-A8AC-4EE0-96FE-AA72A89DD07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0819086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ri&#225;n\Documents\My%20Presentations\Presentation_Transient\Femto.wmv" TargetMode="Externa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7.png"/><Relationship Id="rId4" Type="http://schemas.openxmlformats.org/officeDocument/2006/relationships/image" Target="../media/image16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gif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17.pn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17.png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6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17.png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gif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6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25.png"/><Relationship Id="rId4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gif"/><Relationship Id="rId4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16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16.gi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4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6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gif"/><Relationship Id="rId4" Type="http://schemas.openxmlformats.org/officeDocument/2006/relationships/image" Target="../media/image2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gif"/><Relationship Id="rId4" Type="http://schemas.openxmlformats.org/officeDocument/2006/relationships/image" Target="../media/image2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gif"/><Relationship Id="rId4" Type="http://schemas.openxmlformats.org/officeDocument/2006/relationships/image" Target="../media/image36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4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5.png"/><Relationship Id="rId4" Type="http://schemas.openxmlformats.org/officeDocument/2006/relationships/image" Target="../media/image22.png"/><Relationship Id="rId9" Type="http://schemas.openxmlformats.org/officeDocument/2006/relationships/image" Target="../media/image16.gi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14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5.png"/><Relationship Id="rId4" Type="http://schemas.openxmlformats.org/officeDocument/2006/relationships/image" Target="../media/image22.png"/><Relationship Id="rId9" Type="http://schemas.openxmlformats.org/officeDocument/2006/relationships/image" Target="../media/image16.gi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2.wmv"/><Relationship Id="rId5" Type="http://schemas.openxmlformats.org/officeDocument/2006/relationships/image" Target="../media/image48.png"/><Relationship Id="rId4" Type="http://schemas.microsoft.com/office/2007/relationships/media" Target="../media/media2.wmv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ri&#225;n\Documents\My%20Presentations\Presentation_Transient\Results_1.wmv" TargetMode="External"/><Relationship Id="rId4" Type="http://schemas.openxmlformats.org/officeDocument/2006/relationships/image" Target="../media/image49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ri&#225;n\Documents\My%20Presentations\Presentation_Transient\Results_1.wmv" TargetMode="External"/><Relationship Id="rId4" Type="http://schemas.openxmlformats.org/officeDocument/2006/relationships/image" Target="../media/image49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39.png"/><Relationship Id="rId4" Type="http://schemas.openxmlformats.org/officeDocument/2006/relationships/image" Target="../media/image40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ri&#225;n\Documents\My%20Presentations\Presentation_Transient\Bunny_2.wmv" TargetMode="External"/><Relationship Id="rId5" Type="http://schemas.openxmlformats.org/officeDocument/2006/relationships/image" Target="../media/image9.png"/><Relationship Id="rId4" Type="http://schemas.microsoft.com/office/2007/relationships/media" Target="file:///F:\Presentation_Transient\Bunny_2.wmv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2112173"/>
            <a:ext cx="8064896" cy="1102519"/>
          </a:xfrm>
        </p:spPr>
        <p:txBody>
          <a:bodyPr>
            <a:noAutofit/>
          </a:bodyPr>
          <a:lstStyle/>
          <a:p>
            <a:r>
              <a:rPr lang="es-ES" sz="4000" dirty="0" smtClean="0"/>
              <a:t>A Framework </a:t>
            </a:r>
            <a:r>
              <a:rPr lang="es-ES" sz="4000" dirty="0" err="1" smtClean="0"/>
              <a:t>for</a:t>
            </a:r>
            <a:r>
              <a:rPr lang="es-ES" sz="4000" dirty="0" smtClean="0"/>
              <a:t> </a:t>
            </a:r>
            <a:r>
              <a:rPr lang="es-ES" sz="4000" dirty="0" err="1" smtClean="0"/>
              <a:t>Transient</a:t>
            </a:r>
            <a:r>
              <a:rPr lang="es-ES" sz="4000" dirty="0" smtClean="0"/>
              <a:t> </a:t>
            </a:r>
            <a:r>
              <a:rPr lang="es-ES" sz="4000" dirty="0" err="1" smtClean="0"/>
              <a:t>Rendering</a:t>
            </a:r>
            <a:endParaRPr lang="es-ES" sz="4000" dirty="0"/>
          </a:p>
        </p:txBody>
      </p:sp>
      <p:pic>
        <p:nvPicPr>
          <p:cNvPr id="1026" name="Picture 2" descr="D:\Users\Adrian\Documents\Work\My Presentations\2014 - Siggraph Asia\FF\Logos Variation-01bh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141" r="9175"/>
          <a:stretch/>
        </p:blipFill>
        <p:spPr bwMode="auto">
          <a:xfrm>
            <a:off x="5501561" y="0"/>
            <a:ext cx="3642440" cy="1419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1547664" y="3075806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 smtClean="0"/>
              <a:t>Adrian Jarabo</a:t>
            </a:r>
            <a:r>
              <a:rPr lang="es-ES" sz="2000" baseline="30000" dirty="0" smtClean="0"/>
              <a:t>1</a:t>
            </a:r>
            <a:endParaRPr lang="es-ES" sz="2000" baseline="30000" dirty="0"/>
          </a:p>
        </p:txBody>
      </p:sp>
      <p:sp>
        <p:nvSpPr>
          <p:cNvPr id="8" name="7 CuadroTexto"/>
          <p:cNvSpPr txBox="1"/>
          <p:nvPr/>
        </p:nvSpPr>
        <p:spPr>
          <a:xfrm>
            <a:off x="3701361" y="3075806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 smtClean="0"/>
              <a:t>Julio Marco</a:t>
            </a:r>
            <a:r>
              <a:rPr lang="es-ES" sz="2000" baseline="30000" dirty="0" smtClean="0"/>
              <a:t>1</a:t>
            </a:r>
            <a:endParaRPr lang="es-ES" sz="2000" baseline="30000" dirty="0"/>
          </a:p>
        </p:txBody>
      </p:sp>
      <p:sp>
        <p:nvSpPr>
          <p:cNvPr id="9" name="8 CuadroTexto"/>
          <p:cNvSpPr txBox="1"/>
          <p:nvPr/>
        </p:nvSpPr>
        <p:spPr>
          <a:xfrm>
            <a:off x="5796136" y="3075806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 smtClean="0"/>
              <a:t>Adolfo Muñoz</a:t>
            </a:r>
            <a:r>
              <a:rPr lang="es-ES" sz="2000" baseline="30000" dirty="0" smtClean="0"/>
              <a:t>1</a:t>
            </a:r>
            <a:endParaRPr lang="es-ES" sz="2000" baseline="300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1547664" y="3357568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 err="1" smtClean="0"/>
              <a:t>Raul</a:t>
            </a:r>
            <a:r>
              <a:rPr lang="es-ES" sz="2000" dirty="0" smtClean="0"/>
              <a:t> Buisan</a:t>
            </a:r>
            <a:r>
              <a:rPr lang="es-ES" sz="2000" baseline="30000" dirty="0" smtClean="0"/>
              <a:t>1</a:t>
            </a:r>
            <a:endParaRPr lang="es-ES" sz="2000" baseline="30000" dirty="0"/>
          </a:p>
        </p:txBody>
      </p:sp>
      <p:sp>
        <p:nvSpPr>
          <p:cNvPr id="11" name="10 CuadroTexto"/>
          <p:cNvSpPr txBox="1"/>
          <p:nvPr/>
        </p:nvSpPr>
        <p:spPr>
          <a:xfrm>
            <a:off x="3559352" y="3357568"/>
            <a:ext cx="20842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 err="1" smtClean="0"/>
              <a:t>Wojciech</a:t>
            </a:r>
            <a:r>
              <a:rPr lang="es-ES" sz="2000" dirty="0" smtClean="0"/>
              <a:t> Jarosz</a:t>
            </a:r>
            <a:r>
              <a:rPr lang="es-ES" sz="2000" baseline="30000" dirty="0" smtClean="0"/>
              <a:t>2</a:t>
            </a:r>
            <a:endParaRPr lang="es-ES" sz="2000" baseline="300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5677200" y="3357568"/>
            <a:ext cx="203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 smtClean="0"/>
              <a:t>Diego Gutierrez</a:t>
            </a:r>
            <a:r>
              <a:rPr lang="es-ES" sz="2000" baseline="30000" dirty="0" smtClean="0"/>
              <a:t>1</a:t>
            </a:r>
            <a:endParaRPr lang="es-ES" sz="2000" baseline="30000" dirty="0"/>
          </a:p>
        </p:txBody>
      </p:sp>
      <p:pic>
        <p:nvPicPr>
          <p:cNvPr id="4" name="Picture 2" descr="C:\Users\Adrián\Documents\My Presentations\Presentation_Transient\logo_disneyresearch_dark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02142" y="214296"/>
            <a:ext cx="1198288" cy="1000132"/>
          </a:xfrm>
          <a:prstGeom prst="rect">
            <a:avLst/>
          </a:prstGeom>
          <a:noFill/>
        </p:spPr>
      </p:pic>
      <p:pic>
        <p:nvPicPr>
          <p:cNvPr id="1028" name="Picture 4" descr="C:\Users\Adrián\Documents\My Presentations\Presentation_Transient\G&amp;IL_no_gig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42858"/>
            <a:ext cx="2368810" cy="1071570"/>
          </a:xfrm>
          <a:prstGeom prst="rect">
            <a:avLst/>
          </a:prstGeom>
          <a:noFill/>
        </p:spPr>
      </p:pic>
      <p:sp>
        <p:nvSpPr>
          <p:cNvPr id="14" name="13 CuadroTexto"/>
          <p:cNvSpPr txBox="1"/>
          <p:nvPr/>
        </p:nvSpPr>
        <p:spPr>
          <a:xfrm>
            <a:off x="5000628" y="4000510"/>
            <a:ext cx="3322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aseline="30000" dirty="0" smtClean="0"/>
              <a:t>2</a:t>
            </a:r>
            <a:r>
              <a:rPr lang="es-ES" dirty="0" smtClean="0"/>
              <a:t>Disney </a:t>
            </a:r>
            <a:r>
              <a:rPr lang="es-ES" dirty="0" err="1" smtClean="0"/>
              <a:t>Research</a:t>
            </a:r>
            <a:r>
              <a:rPr lang="es-ES" dirty="0" smtClean="0"/>
              <a:t> </a:t>
            </a:r>
            <a:r>
              <a:rPr lang="es-ES" dirty="0" err="1" smtClean="0"/>
              <a:t>Zürich</a:t>
            </a:r>
            <a:endParaRPr lang="es-ES" baseline="300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571472" y="4000510"/>
            <a:ext cx="4343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aseline="30000" dirty="0" smtClean="0"/>
              <a:t>1</a:t>
            </a:r>
            <a:r>
              <a:rPr lang="es-ES" dirty="0" smtClean="0"/>
              <a:t>Universidad de Zaragoza</a:t>
            </a:r>
            <a:endParaRPr lang="es-ES" baseline="30000" dirty="0"/>
          </a:p>
        </p:txBody>
      </p:sp>
    </p:spTree>
    <p:extLst>
      <p:ext uri="{BB962C8B-B14F-4D97-AF65-F5344CB8AC3E}">
        <p14:creationId xmlns:p14="http://schemas.microsoft.com/office/powerpoint/2010/main" xmlns="" val="209997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Presentation_Transient\vlcsnap-2014-11-23-10h56m54s8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489888" y="4155926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ES" sz="2800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Femto-Photography</a:t>
            </a:r>
            <a:r>
              <a:rPr lang="es-ES" sz="2800" dirty="0" smtClean="0"/>
              <a:t> </a:t>
            </a:r>
            <a:r>
              <a:rPr lang="es-ES" sz="2800" i="1" dirty="0" smtClean="0"/>
              <a:t>[Velten2013]</a:t>
            </a:r>
            <a:endParaRPr lang="es-ES" sz="4800" i="1" dirty="0"/>
          </a:p>
        </p:txBody>
      </p:sp>
    </p:spTree>
    <p:extLst>
      <p:ext uri="{BB962C8B-B14F-4D97-AF65-F5344CB8AC3E}">
        <p14:creationId xmlns:p14="http://schemas.microsoft.com/office/powerpoint/2010/main" xmlns="" val="3557796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Femto.wmv">
            <a:hlinkClick r:id="" action="ppaction://media"/>
          </p:cNvPr>
          <p:cNvPicPr>
            <a:picLocks noChangeAspect="1"/>
          </p:cNvPicPr>
          <p:nvPr>
            <a:videoFile r:link="rId1"/>
            <p:extLst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489888" y="4155926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ES" sz="2800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Femto-Photography</a:t>
            </a:r>
            <a:r>
              <a:rPr lang="es-ES" sz="2800" dirty="0" smtClean="0"/>
              <a:t> </a:t>
            </a:r>
            <a:r>
              <a:rPr lang="es-ES" sz="2800" i="1" dirty="0" smtClean="0"/>
              <a:t>[Velten2013]</a:t>
            </a:r>
            <a:endParaRPr lang="es-ES" sz="4800" i="1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557796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5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Visible </a:t>
            </a:r>
            <a:r>
              <a:rPr lang="es-ES" dirty="0" err="1" smtClean="0"/>
              <a:t>geometry</a:t>
            </a:r>
            <a:r>
              <a:rPr lang="es-ES" dirty="0" smtClean="0"/>
              <a:t> </a:t>
            </a:r>
            <a:r>
              <a:rPr lang="es-ES" sz="2400" i="1" dirty="0" smtClean="0"/>
              <a:t>[Wu2014,OToole2014…]</a:t>
            </a:r>
          </a:p>
          <a:p>
            <a:r>
              <a:rPr lang="es-ES" dirty="0" err="1" smtClean="0"/>
              <a:t>Transparent</a:t>
            </a:r>
            <a:r>
              <a:rPr lang="es-ES" dirty="0" smtClean="0"/>
              <a:t> </a:t>
            </a:r>
            <a:r>
              <a:rPr lang="es-ES" dirty="0" err="1" smtClean="0"/>
              <a:t>Objects</a:t>
            </a:r>
            <a:r>
              <a:rPr lang="es-ES" dirty="0" smtClean="0"/>
              <a:t> </a:t>
            </a:r>
            <a:r>
              <a:rPr lang="es-ES" sz="2400" i="1" dirty="0"/>
              <a:t>[</a:t>
            </a:r>
            <a:r>
              <a:rPr lang="es-ES" sz="2400" i="1" dirty="0" smtClean="0"/>
              <a:t>Kadambi2013]</a:t>
            </a:r>
            <a:endParaRPr lang="es-ES" sz="2400" i="1" dirty="0"/>
          </a:p>
          <a:p>
            <a:r>
              <a:rPr lang="es-ES" dirty="0" err="1" smtClean="0"/>
              <a:t>Hidden</a:t>
            </a:r>
            <a:r>
              <a:rPr lang="es-ES" dirty="0" smtClean="0"/>
              <a:t> </a:t>
            </a:r>
            <a:r>
              <a:rPr lang="es-ES" dirty="0" err="1" smtClean="0"/>
              <a:t>geometry</a:t>
            </a:r>
            <a:r>
              <a:rPr lang="es-ES" dirty="0" smtClean="0"/>
              <a:t> </a:t>
            </a:r>
            <a:r>
              <a:rPr lang="es-ES" sz="2400" i="1" dirty="0" smtClean="0"/>
              <a:t>[Velten2012…]</a:t>
            </a:r>
          </a:p>
          <a:p>
            <a:r>
              <a:rPr lang="es-ES" dirty="0" err="1" smtClean="0"/>
              <a:t>Reflectance</a:t>
            </a:r>
            <a:r>
              <a:rPr lang="es-ES" dirty="0" smtClean="0"/>
              <a:t> </a:t>
            </a:r>
            <a:r>
              <a:rPr lang="es-ES" sz="2400" i="1" dirty="0"/>
              <a:t>[</a:t>
            </a:r>
            <a:r>
              <a:rPr lang="es-ES" sz="2400" i="1" dirty="0" smtClean="0"/>
              <a:t>Naik2011…]</a:t>
            </a:r>
            <a:endParaRPr lang="es-ES" sz="2400" i="1" dirty="0"/>
          </a:p>
          <a:p>
            <a:r>
              <a:rPr lang="es-ES" dirty="0" smtClean="0"/>
              <a:t>GI </a:t>
            </a:r>
            <a:r>
              <a:rPr lang="es-ES" dirty="0" err="1" smtClean="0"/>
              <a:t>Components</a:t>
            </a:r>
            <a:r>
              <a:rPr lang="es-ES" dirty="0" smtClean="0"/>
              <a:t> </a:t>
            </a:r>
            <a:r>
              <a:rPr lang="es-ES" dirty="0" err="1" smtClean="0"/>
              <a:t>Separation</a:t>
            </a:r>
            <a:r>
              <a:rPr lang="es-ES" dirty="0" smtClean="0"/>
              <a:t> </a:t>
            </a:r>
            <a:r>
              <a:rPr lang="es-ES" sz="2400" i="1" dirty="0"/>
              <a:t>[</a:t>
            </a:r>
            <a:r>
              <a:rPr lang="es-ES" sz="2400" i="1" dirty="0" smtClean="0"/>
              <a:t>Wu2014…]</a:t>
            </a:r>
            <a:endParaRPr lang="es-ES" sz="2400" i="1" dirty="0"/>
          </a:p>
          <a:p>
            <a:r>
              <a:rPr lang="es-ES" dirty="0" smtClean="0"/>
              <a:t>…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40309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 err="1" smtClean="0"/>
              <a:t>But</a:t>
            </a:r>
            <a:r>
              <a:rPr lang="es-ES" dirty="0" smtClean="0"/>
              <a:t>:</a:t>
            </a:r>
          </a:p>
          <a:p>
            <a:r>
              <a:rPr lang="es-ES" dirty="0" err="1" smtClean="0"/>
              <a:t>Femto-Photography</a:t>
            </a:r>
            <a:r>
              <a:rPr lang="es-ES" dirty="0" smtClean="0"/>
              <a:t> </a:t>
            </a:r>
            <a:r>
              <a:rPr lang="es-ES" sz="2400" i="1" dirty="0" smtClean="0"/>
              <a:t>[Velten2013]</a:t>
            </a:r>
            <a:r>
              <a:rPr lang="es-ES" sz="2400" dirty="0" smtClean="0"/>
              <a:t> </a:t>
            </a:r>
            <a:endParaRPr lang="es-ES" dirty="0" smtClean="0"/>
          </a:p>
          <a:p>
            <a:pPr lvl="1"/>
            <a:r>
              <a:rPr lang="es-ES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Very</a:t>
            </a:r>
            <a:r>
              <a:rPr lang="es-E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expensive</a:t>
            </a:r>
            <a:r>
              <a:rPr lang="es-E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, </a:t>
            </a:r>
            <a:r>
              <a:rPr lang="es-ES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sensitive</a:t>
            </a:r>
            <a:r>
              <a:rPr lang="es-E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and </a:t>
            </a:r>
            <a:r>
              <a:rPr lang="es-ES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difficult</a:t>
            </a:r>
            <a:r>
              <a:rPr lang="es-E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to </a:t>
            </a:r>
            <a:r>
              <a:rPr lang="es-ES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handle</a:t>
            </a:r>
            <a:endParaRPr lang="es-ES" sz="1600" i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s-ES" dirty="0" smtClean="0"/>
              <a:t>PMD-</a:t>
            </a:r>
            <a:r>
              <a:rPr lang="es-ES" dirty="0" err="1" smtClean="0"/>
              <a:t>Based</a:t>
            </a:r>
            <a:r>
              <a:rPr lang="es-ES" dirty="0" smtClean="0"/>
              <a:t> </a:t>
            </a:r>
            <a:r>
              <a:rPr lang="es-ES" sz="2400" i="1" dirty="0" smtClean="0"/>
              <a:t>[Heide2013, Kadambi2013, OToole2014]</a:t>
            </a:r>
            <a:r>
              <a:rPr lang="es-ES" sz="2400" dirty="0" smtClean="0"/>
              <a:t> </a:t>
            </a:r>
            <a:endParaRPr lang="es-ES" dirty="0" smtClean="0"/>
          </a:p>
          <a:p>
            <a:pPr lvl="1"/>
            <a:r>
              <a:rPr lang="es-ES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Less</a:t>
            </a:r>
            <a:r>
              <a:rPr lang="es-E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temporal </a:t>
            </a:r>
            <a:r>
              <a:rPr lang="es-ES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resolution</a:t>
            </a:r>
            <a:r>
              <a:rPr lang="es-E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, </a:t>
            </a:r>
            <a:r>
              <a:rPr lang="es-ES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needs</a:t>
            </a:r>
            <a:r>
              <a:rPr lang="es-E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reconstruction</a:t>
            </a:r>
            <a:r>
              <a:rPr lang="es-E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, </a:t>
            </a:r>
            <a:r>
              <a:rPr lang="es-ES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prone</a:t>
            </a:r>
            <a:r>
              <a:rPr lang="es-E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to </a:t>
            </a:r>
            <a:r>
              <a:rPr lang="es-ES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errors</a:t>
            </a:r>
            <a:endParaRPr lang="es-ES" sz="1600" i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0091192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928676"/>
            <a:ext cx="8229600" cy="37862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40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Simulation</a:t>
            </a:r>
            <a:r>
              <a:rPr lang="es-ES" sz="4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4000" dirty="0" err="1" smtClean="0"/>
              <a:t>helps</a:t>
            </a:r>
            <a:r>
              <a:rPr lang="es-ES" sz="4000" dirty="0" smtClean="0"/>
              <a:t>:</a:t>
            </a:r>
          </a:p>
          <a:p>
            <a:r>
              <a:rPr lang="es-ES" dirty="0" smtClean="0"/>
              <a:t>No hardware-</a:t>
            </a:r>
            <a:r>
              <a:rPr lang="es-ES" dirty="0" err="1" smtClean="0"/>
              <a:t>limited</a:t>
            </a:r>
            <a:endParaRPr lang="es-ES" dirty="0" smtClean="0"/>
          </a:p>
          <a:p>
            <a:r>
              <a:rPr lang="es-ES" dirty="0" err="1" smtClean="0"/>
              <a:t>Testing</a:t>
            </a:r>
            <a:r>
              <a:rPr lang="es-ES" dirty="0" smtClean="0"/>
              <a:t> </a:t>
            </a:r>
            <a:r>
              <a:rPr lang="es-ES" dirty="0" err="1" smtClean="0"/>
              <a:t>algorithms</a:t>
            </a:r>
            <a:r>
              <a:rPr lang="es-ES" dirty="0" smtClean="0"/>
              <a:t> </a:t>
            </a:r>
            <a:r>
              <a:rPr lang="es-ES" dirty="0" err="1" smtClean="0"/>
              <a:t>against</a:t>
            </a:r>
            <a:r>
              <a:rPr lang="es-ES" dirty="0" smtClean="0"/>
              <a:t> </a:t>
            </a:r>
            <a:r>
              <a:rPr lang="es-ES" dirty="0" err="1" smtClean="0"/>
              <a:t>ground</a:t>
            </a:r>
            <a:r>
              <a:rPr lang="es-ES" dirty="0" smtClean="0"/>
              <a:t> </a:t>
            </a:r>
            <a:r>
              <a:rPr lang="es-ES" dirty="0" err="1" smtClean="0"/>
              <a:t>truth</a:t>
            </a:r>
            <a:r>
              <a:rPr lang="es-ES" dirty="0" smtClean="0"/>
              <a:t> data</a:t>
            </a:r>
          </a:p>
          <a:p>
            <a:r>
              <a:rPr lang="es-ES" dirty="0" err="1" smtClean="0"/>
              <a:t>Freedom</a:t>
            </a:r>
            <a:r>
              <a:rPr lang="es-ES" dirty="0" smtClean="0"/>
              <a:t> to </a:t>
            </a:r>
            <a:r>
              <a:rPr lang="es-ES" i="1" dirty="0" err="1" smtClean="0"/>
              <a:t>tweak</a:t>
            </a:r>
            <a:r>
              <a:rPr lang="es-ES" i="1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physics</a:t>
            </a:r>
            <a:endParaRPr lang="es-ES" dirty="0" smtClean="0"/>
          </a:p>
          <a:p>
            <a:r>
              <a:rPr lang="es-ES" dirty="0" smtClean="0"/>
              <a:t>Can test new </a:t>
            </a:r>
            <a:r>
              <a:rPr lang="es-ES" dirty="0" err="1" smtClean="0"/>
              <a:t>systems</a:t>
            </a:r>
            <a:r>
              <a:rPr lang="es-ES" dirty="0" smtClean="0"/>
              <a:t> </a:t>
            </a:r>
            <a:r>
              <a:rPr lang="es-ES" i="1" dirty="0" err="1" smtClean="0"/>
              <a:t>before</a:t>
            </a:r>
            <a:r>
              <a:rPr lang="es-ES" dirty="0" smtClean="0"/>
              <a:t> </a:t>
            </a:r>
            <a:r>
              <a:rPr lang="es-ES" dirty="0" err="1" smtClean="0"/>
              <a:t>building</a:t>
            </a:r>
            <a:r>
              <a:rPr lang="es-ES" dirty="0" smtClean="0"/>
              <a:t> </a:t>
            </a:r>
            <a:r>
              <a:rPr lang="es-ES" dirty="0" err="1" smtClean="0"/>
              <a:t>them</a:t>
            </a:r>
            <a:endParaRPr lang="es-ES" dirty="0" smtClean="0"/>
          </a:p>
          <a:p>
            <a:r>
              <a:rPr lang="es-ES" dirty="0" smtClean="0"/>
              <a:t>Forward-</a:t>
            </a:r>
            <a:r>
              <a:rPr lang="es-ES" dirty="0" err="1" smtClean="0"/>
              <a:t>model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inverse</a:t>
            </a:r>
            <a:r>
              <a:rPr lang="es-ES" dirty="0" smtClean="0"/>
              <a:t> </a:t>
            </a:r>
            <a:r>
              <a:rPr lang="es-ES" dirty="0" err="1" smtClean="0"/>
              <a:t>problems</a:t>
            </a:r>
            <a:endParaRPr lang="es-ES" dirty="0" smtClean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8435140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928676"/>
            <a:ext cx="8229600" cy="37862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4000" dirty="0" err="1" smtClean="0">
                <a:solidFill>
                  <a:schemeClr val="accent6">
                    <a:lumMod val="75000"/>
                  </a:schemeClr>
                </a:solidFill>
              </a:rPr>
              <a:t>Simulation</a:t>
            </a:r>
            <a:r>
              <a:rPr lang="es-ES" sz="4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4000" dirty="0" err="1" smtClean="0"/>
              <a:t>helps</a:t>
            </a:r>
            <a:r>
              <a:rPr lang="es-ES" sz="4000" dirty="0" smtClean="0"/>
              <a:t>:</a:t>
            </a:r>
          </a:p>
          <a:p>
            <a:pPr>
              <a:spcBef>
                <a:spcPts val="1800"/>
              </a:spcBef>
            </a:pPr>
            <a:r>
              <a:rPr lang="es-ES" dirty="0" smtClean="0"/>
              <a:t>Forward-</a:t>
            </a:r>
            <a:r>
              <a:rPr lang="es-ES" dirty="0" err="1" smtClean="0"/>
              <a:t>model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inverse</a:t>
            </a:r>
            <a:r>
              <a:rPr lang="es-ES" dirty="0" smtClean="0"/>
              <a:t> </a:t>
            </a:r>
            <a:r>
              <a:rPr lang="es-ES" dirty="0" err="1" smtClean="0"/>
              <a:t>problems</a:t>
            </a:r>
            <a:endParaRPr lang="es-ES" dirty="0" smtClean="0"/>
          </a:p>
          <a:p>
            <a:pPr>
              <a:spcBef>
                <a:spcPts val="1800"/>
              </a:spcBef>
            </a:pPr>
            <a:r>
              <a:rPr lang="es-ES" dirty="0" smtClean="0"/>
              <a:t>Can test new </a:t>
            </a:r>
            <a:r>
              <a:rPr lang="es-ES" dirty="0" err="1" smtClean="0"/>
              <a:t>systems</a:t>
            </a:r>
            <a:r>
              <a:rPr lang="es-ES" dirty="0" smtClean="0"/>
              <a:t> </a:t>
            </a:r>
            <a:r>
              <a:rPr lang="es-ES" i="1" dirty="0" err="1" smtClean="0"/>
              <a:t>before</a:t>
            </a:r>
            <a:r>
              <a:rPr lang="es-ES" dirty="0" smtClean="0"/>
              <a:t> </a:t>
            </a:r>
            <a:r>
              <a:rPr lang="es-ES" dirty="0" err="1" smtClean="0"/>
              <a:t>building</a:t>
            </a:r>
            <a:r>
              <a:rPr lang="es-ES" dirty="0" smtClean="0"/>
              <a:t> </a:t>
            </a:r>
            <a:r>
              <a:rPr lang="es-ES" dirty="0" err="1" smtClean="0"/>
              <a:t>them</a:t>
            </a:r>
            <a:endParaRPr lang="es-ES" dirty="0" smtClean="0"/>
          </a:p>
          <a:p>
            <a:pPr>
              <a:spcBef>
                <a:spcPts val="1800"/>
              </a:spcBef>
            </a:pPr>
            <a:r>
              <a:rPr lang="es-ES" dirty="0" err="1" smtClean="0"/>
              <a:t>Freedom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i="1" dirty="0" err="1" smtClean="0"/>
              <a:t>tweak</a:t>
            </a:r>
            <a:r>
              <a:rPr lang="es-ES" i="1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physics</a:t>
            </a:r>
            <a:endParaRPr lang="es-ES" dirty="0" smtClean="0"/>
          </a:p>
          <a:p>
            <a:pPr>
              <a:spcBef>
                <a:spcPts val="1800"/>
              </a:spcBef>
            </a:pPr>
            <a:endParaRPr lang="es-ES" dirty="0" smtClean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84351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es-ES" sz="4000" dirty="0" err="1" smtClean="0"/>
              <a:t>The</a:t>
            </a:r>
            <a:r>
              <a:rPr lang="es-ES" sz="4000" dirty="0" smtClean="0"/>
              <a:t> </a:t>
            </a:r>
            <a:r>
              <a:rPr lang="es-ES" sz="4000" dirty="0" err="1" smtClean="0"/>
              <a:t>Problem</a:t>
            </a:r>
            <a:endParaRPr lang="es-ES" sz="4000" dirty="0"/>
          </a:p>
        </p:txBody>
      </p:sp>
      <p:pic>
        <p:nvPicPr>
          <p:cNvPr id="1026" name="Picture 2" descr="D:\Users\Adrian\Desktop\2014_Transient_Scenes\2014-Dragon_SpotLight\dragon_multiple_scattering_steady_state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698" r="1768" b="10152"/>
          <a:stretch/>
        </p:blipFill>
        <p:spPr bwMode="auto">
          <a:xfrm>
            <a:off x="1691680" y="1143310"/>
            <a:ext cx="5727742" cy="3548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Elipse"/>
          <p:cNvSpPr/>
          <p:nvPr/>
        </p:nvSpPr>
        <p:spPr>
          <a:xfrm>
            <a:off x="3203848" y="3147814"/>
            <a:ext cx="144016" cy="144016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CuadroTexto"/>
          <p:cNvSpPr txBox="1"/>
          <p:nvPr/>
        </p:nvSpPr>
        <p:spPr>
          <a:xfrm>
            <a:off x="3275856" y="2968664"/>
            <a:ext cx="3898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600" i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s-ES" i="1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C:\Users\Adrián\Documents\My Presentations\Presentation_Transient\CodeCogsEqn.png"/>
          <p:cNvPicPr>
            <a:picLocks noChangeAspect="1" noChangeArrowheads="1"/>
          </p:cNvPicPr>
          <p:nvPr/>
        </p:nvPicPr>
        <p:blipFill>
          <a:blip r:embed="rId4" cstate="print"/>
          <a:srcRect r="75806"/>
          <a:stretch>
            <a:fillRect/>
          </a:stretch>
        </p:blipFill>
        <p:spPr bwMode="auto">
          <a:xfrm>
            <a:off x="3357554" y="2357436"/>
            <a:ext cx="928694" cy="10639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79748376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rian\Pictures\vlcsnap-2014-11-17-10h45m56s67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2" b="14365"/>
          <a:stretch/>
        </p:blipFill>
        <p:spPr bwMode="auto">
          <a:xfrm>
            <a:off x="755576" y="987574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2794188" y="1285866"/>
            <a:ext cx="4135265" cy="32861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" name="Picture 2" descr="C:\Users\Adrián\Downloads\CodeCogsEqn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17143" y="1714494"/>
            <a:ext cx="3169369" cy="1000132"/>
          </a:xfrm>
          <a:prstGeom prst="rect">
            <a:avLst/>
          </a:prstGeom>
          <a:noFill/>
        </p:spPr>
      </p:pic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s-ES" sz="4000" dirty="0" err="1" smtClean="0"/>
              <a:t>The</a:t>
            </a:r>
            <a:r>
              <a:rPr lang="es-ES" sz="4000" dirty="0" smtClean="0"/>
              <a:t> </a:t>
            </a:r>
            <a:r>
              <a:rPr lang="es-ES" sz="4000" dirty="0" err="1" smtClean="0"/>
              <a:t>Problem</a:t>
            </a:r>
            <a:endParaRPr lang="es-ES" sz="4000" dirty="0"/>
          </a:p>
        </p:txBody>
      </p:sp>
      <p:sp>
        <p:nvSpPr>
          <p:cNvPr id="10" name="9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11 Elipse"/>
          <p:cNvSpPr/>
          <p:nvPr/>
        </p:nvSpPr>
        <p:spPr>
          <a:xfrm>
            <a:off x="2684467" y="1285866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2" descr="C:\Users\Adrián\Documents\My Presentations\Presentation_Transient\CodeCogsEqn.png"/>
          <p:cNvPicPr>
            <a:picLocks noChangeAspect="1" noChangeArrowheads="1"/>
          </p:cNvPicPr>
          <p:nvPr/>
        </p:nvPicPr>
        <p:blipFill>
          <a:blip r:embed="rId5" cstate="print"/>
          <a:srcRect r="75806"/>
          <a:stretch>
            <a:fillRect/>
          </a:stretch>
        </p:blipFill>
        <p:spPr bwMode="auto">
          <a:xfrm>
            <a:off x="1785918" y="1000114"/>
            <a:ext cx="928694" cy="10639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13 Rectángulo"/>
          <p:cNvSpPr/>
          <p:nvPr/>
        </p:nvSpPr>
        <p:spPr>
          <a:xfrm>
            <a:off x="2786050" y="1071552"/>
            <a:ext cx="4135265" cy="7143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15 Rectángulo"/>
          <p:cNvSpPr/>
          <p:nvPr/>
        </p:nvSpPr>
        <p:spPr>
          <a:xfrm>
            <a:off x="2857488" y="1142990"/>
            <a:ext cx="4214842" cy="14287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7" name="Picture 2" descr="C:\Users\Adrián\Documents\My Presentations\Presentation_Transient\CodeCogsEqn.png"/>
          <p:cNvPicPr>
            <a:picLocks noChangeAspect="1" noChangeArrowheads="1"/>
          </p:cNvPicPr>
          <p:nvPr/>
        </p:nvPicPr>
        <p:blipFill>
          <a:blip r:embed="rId5" cstate="print"/>
          <a:srcRect r="-7942"/>
          <a:stretch>
            <a:fillRect/>
          </a:stretch>
        </p:blipFill>
        <p:spPr bwMode="auto">
          <a:xfrm>
            <a:off x="3437957" y="1741388"/>
            <a:ext cx="4143404" cy="10639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00813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rian\Pictures\vlcsnap-2014-11-17-10h45m56s67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2" b="14365"/>
          <a:stretch/>
        </p:blipFill>
        <p:spPr bwMode="auto">
          <a:xfrm>
            <a:off x="755576" y="987574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s-ES" sz="4000" dirty="0" err="1" smtClean="0"/>
              <a:t>The</a:t>
            </a:r>
            <a:r>
              <a:rPr lang="es-ES" sz="4000" dirty="0" smtClean="0"/>
              <a:t> </a:t>
            </a:r>
            <a:r>
              <a:rPr lang="es-ES" sz="4000" dirty="0" err="1" smtClean="0"/>
              <a:t>Problem</a:t>
            </a:r>
            <a:endParaRPr lang="es-ES" sz="4000" dirty="0"/>
          </a:p>
        </p:txBody>
      </p:sp>
      <p:sp>
        <p:nvSpPr>
          <p:cNvPr id="10" name="9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2 Rectángulo"/>
          <p:cNvSpPr/>
          <p:nvPr/>
        </p:nvSpPr>
        <p:spPr>
          <a:xfrm>
            <a:off x="2794189" y="1238242"/>
            <a:ext cx="3794036" cy="26622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3" descr="C:\Users\Adrian\Downloads\CodeCogsEqn (1)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14833"/>
            <a:ext cx="1332357" cy="24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23 Rectángulo"/>
          <p:cNvSpPr/>
          <p:nvPr/>
        </p:nvSpPr>
        <p:spPr>
          <a:xfrm>
            <a:off x="6561513" y="4256116"/>
            <a:ext cx="98719" cy="2865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21 Cerrar llave"/>
          <p:cNvSpPr/>
          <p:nvPr/>
        </p:nvSpPr>
        <p:spPr>
          <a:xfrm rot="5400000">
            <a:off x="4626006" y="2445736"/>
            <a:ext cx="180020" cy="3888432"/>
          </a:xfrm>
          <a:prstGeom prst="rightBrace">
            <a:avLst>
              <a:gd name="adj1" fmla="val 48680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3" name="Picture 5" descr="C:\Users\Adrian\Downloads\CodeCogsEqn (3)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826" t="72710" r="46964"/>
          <a:stretch/>
        </p:blipFill>
        <p:spPr bwMode="auto">
          <a:xfrm>
            <a:off x="4544616" y="4567155"/>
            <a:ext cx="342799" cy="329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24 Conector recto de flecha"/>
          <p:cNvCxnSpPr/>
          <p:nvPr/>
        </p:nvCxnSpPr>
        <p:spPr>
          <a:xfrm flipH="1">
            <a:off x="5766956" y="2715766"/>
            <a:ext cx="173196" cy="36004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Elipse"/>
          <p:cNvSpPr/>
          <p:nvPr/>
        </p:nvSpPr>
        <p:spPr>
          <a:xfrm>
            <a:off x="2684467" y="1285866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5" name="Picture 2" descr="C:\Users\Adrián\Documents\My Presentations\Presentation_Transient\CodeCogsEqn.png"/>
          <p:cNvPicPr>
            <a:picLocks noChangeAspect="1" noChangeArrowheads="1"/>
          </p:cNvPicPr>
          <p:nvPr/>
        </p:nvPicPr>
        <p:blipFill>
          <a:blip r:embed="rId6" cstate="print"/>
          <a:srcRect r="75806"/>
          <a:stretch>
            <a:fillRect/>
          </a:stretch>
        </p:blipFill>
        <p:spPr bwMode="auto">
          <a:xfrm>
            <a:off x="1785918" y="1000114"/>
            <a:ext cx="928694" cy="10639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2" descr="C:\Users\Adrián\Documents\My Presentations\Presentation_Transient\CodeCogsEqn.png"/>
          <p:cNvPicPr>
            <a:picLocks noChangeAspect="1" noChangeArrowheads="1"/>
          </p:cNvPicPr>
          <p:nvPr/>
        </p:nvPicPr>
        <p:blipFill>
          <a:blip r:embed="rId6" cstate="print"/>
          <a:srcRect l="53972" r="10669"/>
          <a:stretch>
            <a:fillRect/>
          </a:stretch>
        </p:blipFill>
        <p:spPr bwMode="auto">
          <a:xfrm>
            <a:off x="5286380" y="1928808"/>
            <a:ext cx="1357322" cy="10639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552035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rian\Pictures\vlcsnap-2014-11-17-10h45m56s67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2" b="14365"/>
          <a:stretch/>
        </p:blipFill>
        <p:spPr bwMode="auto">
          <a:xfrm>
            <a:off x="755576" y="987574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s-ES" sz="4000" dirty="0" err="1" smtClean="0"/>
              <a:t>The</a:t>
            </a:r>
            <a:r>
              <a:rPr lang="es-ES" sz="4000" dirty="0" smtClean="0"/>
              <a:t> </a:t>
            </a:r>
            <a:r>
              <a:rPr lang="es-ES" sz="4000" dirty="0" err="1" smtClean="0"/>
              <a:t>Problem</a:t>
            </a:r>
            <a:endParaRPr lang="es-ES" sz="4000" dirty="0"/>
          </a:p>
        </p:txBody>
      </p:sp>
      <p:sp>
        <p:nvSpPr>
          <p:cNvPr id="10" name="9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23 Rectángulo"/>
          <p:cNvSpPr/>
          <p:nvPr/>
        </p:nvSpPr>
        <p:spPr>
          <a:xfrm>
            <a:off x="6561513" y="4256116"/>
            <a:ext cx="384368" cy="2865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21 Cerrar llave"/>
          <p:cNvSpPr/>
          <p:nvPr/>
        </p:nvSpPr>
        <p:spPr>
          <a:xfrm rot="5400000">
            <a:off x="4626006" y="2445736"/>
            <a:ext cx="180020" cy="3888432"/>
          </a:xfrm>
          <a:prstGeom prst="rightBrace">
            <a:avLst>
              <a:gd name="adj1" fmla="val 48680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3" name="Picture 5" descr="C:\Users\Adrian\Downloads\CodeCogsEqn (3)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826" t="72710" r="46964"/>
          <a:stretch/>
        </p:blipFill>
        <p:spPr bwMode="auto">
          <a:xfrm>
            <a:off x="4544616" y="4567155"/>
            <a:ext cx="342799" cy="329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Adrian\Downloads\CodeCogsEqn (1)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14833"/>
            <a:ext cx="1332357" cy="24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269005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s-ES" sz="4000" dirty="0" err="1" smtClean="0"/>
              <a:t>Steady-State</a:t>
            </a:r>
            <a:r>
              <a:rPr lang="es-ES" sz="4000" dirty="0" smtClean="0"/>
              <a:t> Light </a:t>
            </a:r>
            <a:r>
              <a:rPr lang="es-ES" sz="4000" dirty="0" err="1" smtClean="0"/>
              <a:t>Transport</a:t>
            </a:r>
            <a:endParaRPr lang="es-ES" sz="4000" dirty="0"/>
          </a:p>
        </p:txBody>
      </p:sp>
      <p:sp>
        <p:nvSpPr>
          <p:cNvPr id="5" name="4 CuadroTexto"/>
          <p:cNvSpPr txBox="1"/>
          <p:nvPr/>
        </p:nvSpPr>
        <p:spPr>
          <a:xfrm>
            <a:off x="2661811" y="2332267"/>
            <a:ext cx="38320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3200" dirty="0" err="1" smtClean="0"/>
              <a:t>Infinite</a:t>
            </a:r>
            <a:r>
              <a:rPr lang="es-ES" sz="3200" dirty="0" smtClean="0"/>
              <a:t> </a:t>
            </a:r>
            <a:r>
              <a:rPr lang="es-ES" sz="3200" dirty="0" err="1" smtClean="0"/>
              <a:t>Speed</a:t>
            </a:r>
            <a:r>
              <a:rPr lang="es-ES" sz="3200" dirty="0" smtClean="0"/>
              <a:t> of Light</a:t>
            </a:r>
            <a:endParaRPr lang="es-ES" sz="3200" dirty="0"/>
          </a:p>
        </p:txBody>
      </p:sp>
    </p:spTree>
    <p:extLst>
      <p:ext uri="{BB962C8B-B14F-4D97-AF65-F5344CB8AC3E}">
        <p14:creationId xmlns:p14="http://schemas.microsoft.com/office/powerpoint/2010/main" xmlns="" val="170234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Nueva carpeta\2014_Transient_siga\dragon_stylized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2143122"/>
            <a:ext cx="2588688" cy="1857388"/>
          </a:xfrm>
          <a:prstGeom prst="rect">
            <a:avLst/>
          </a:prstGeom>
          <a:noFill/>
        </p:spPr>
      </p:pic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s-ES" sz="4000" dirty="0" err="1" smtClean="0"/>
              <a:t>The</a:t>
            </a:r>
            <a:r>
              <a:rPr lang="es-ES" sz="4000" dirty="0" smtClean="0"/>
              <a:t> </a:t>
            </a:r>
            <a:r>
              <a:rPr lang="es-ES" sz="4000" dirty="0" err="1" smtClean="0"/>
              <a:t>Problem</a:t>
            </a:r>
            <a:endParaRPr lang="es-ES" sz="4000" dirty="0"/>
          </a:p>
        </p:txBody>
      </p:sp>
      <p:sp>
        <p:nvSpPr>
          <p:cNvPr id="10" name="9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23 Rectángulo"/>
          <p:cNvSpPr/>
          <p:nvPr/>
        </p:nvSpPr>
        <p:spPr>
          <a:xfrm>
            <a:off x="6561513" y="4256116"/>
            <a:ext cx="384368" cy="2865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Rectángulo"/>
          <p:cNvSpPr/>
          <p:nvPr/>
        </p:nvSpPr>
        <p:spPr>
          <a:xfrm>
            <a:off x="1714480" y="4000510"/>
            <a:ext cx="5715040" cy="714380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accent1">
                  <a:tint val="44500"/>
                  <a:satMod val="160000"/>
                  <a:alpha val="0"/>
                </a:schemeClr>
              </a:gs>
            </a:gsLst>
            <a:lin ang="5400000" scaled="0"/>
          </a:gradFill>
          <a:ln w="571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2" name="11 Conector recto"/>
          <p:cNvCxnSpPr/>
          <p:nvPr/>
        </p:nvCxnSpPr>
        <p:spPr>
          <a:xfrm>
            <a:off x="1714480" y="4000510"/>
            <a:ext cx="5715040" cy="0"/>
          </a:xfrm>
          <a:prstGeom prst="line">
            <a:avLst/>
          </a:prstGeom>
          <a:ln w="762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36 Rectángulo redondeado"/>
          <p:cNvSpPr/>
          <p:nvPr/>
        </p:nvSpPr>
        <p:spPr>
          <a:xfrm>
            <a:off x="1785918" y="1071552"/>
            <a:ext cx="5643602" cy="2928958"/>
          </a:xfrm>
          <a:prstGeom prst="roundRect">
            <a:avLst/>
          </a:prstGeom>
          <a:gradFill flip="none" rotWithShape="1">
            <a:gsLst>
              <a:gs pos="0">
                <a:schemeClr val="tx1">
                  <a:alpha val="44000"/>
                </a:schemeClr>
              </a:gs>
              <a:gs pos="100000">
                <a:schemeClr val="accent1">
                  <a:tint val="44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6" name="35 Grupo"/>
          <p:cNvGrpSpPr/>
          <p:nvPr/>
        </p:nvGrpSpPr>
        <p:grpSpPr>
          <a:xfrm rot="993605">
            <a:off x="1124197" y="1460251"/>
            <a:ext cx="1379616" cy="1071570"/>
            <a:chOff x="1000100" y="1643056"/>
            <a:chExt cx="1747514" cy="1357322"/>
          </a:xfrm>
        </p:grpSpPr>
        <p:sp>
          <p:nvSpPr>
            <p:cNvPr id="34" name="33 Triángulo isósceles"/>
            <p:cNvSpPr/>
            <p:nvPr/>
          </p:nvSpPr>
          <p:spPr>
            <a:xfrm rot="1800000">
              <a:off x="2040636" y="2209999"/>
              <a:ext cx="706978" cy="628930"/>
            </a:xfrm>
            <a:prstGeom prst="triangl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3" name="32 Rectángulo"/>
            <p:cNvSpPr/>
            <p:nvPr/>
          </p:nvSpPr>
          <p:spPr>
            <a:xfrm>
              <a:off x="1285852" y="2214560"/>
              <a:ext cx="1071570" cy="785818"/>
            </a:xfrm>
            <a:prstGeom prst="rect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2" name="31 Elipse"/>
            <p:cNvSpPr/>
            <p:nvPr/>
          </p:nvSpPr>
          <p:spPr>
            <a:xfrm>
              <a:off x="1571604" y="1643056"/>
              <a:ext cx="785818" cy="785818"/>
            </a:xfrm>
            <a:prstGeom prst="ellips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1" name="30 Elipse"/>
            <p:cNvSpPr/>
            <p:nvPr/>
          </p:nvSpPr>
          <p:spPr>
            <a:xfrm>
              <a:off x="1000100" y="1785932"/>
              <a:ext cx="714380" cy="714380"/>
            </a:xfrm>
            <a:prstGeom prst="ellips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35" name="34 Grupo"/>
            <p:cNvGrpSpPr/>
            <p:nvPr/>
          </p:nvGrpSpPr>
          <p:grpSpPr>
            <a:xfrm>
              <a:off x="1071538" y="1714494"/>
              <a:ext cx="1571190" cy="1214446"/>
              <a:chOff x="1071538" y="1714494"/>
              <a:chExt cx="1571190" cy="1214446"/>
            </a:xfrm>
          </p:grpSpPr>
          <p:sp>
            <p:nvSpPr>
              <p:cNvPr id="28" name="27 Triángulo isósceles"/>
              <p:cNvSpPr/>
              <p:nvPr/>
            </p:nvSpPr>
            <p:spPr>
              <a:xfrm rot="1800000">
                <a:off x="2145520" y="2333284"/>
                <a:ext cx="497208" cy="428628"/>
              </a:xfrm>
              <a:prstGeom prst="triangle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9" name="28 Elipse"/>
              <p:cNvSpPr/>
              <p:nvPr/>
            </p:nvSpPr>
            <p:spPr>
              <a:xfrm>
                <a:off x="1643042" y="1714494"/>
                <a:ext cx="642942" cy="642942"/>
              </a:xfrm>
              <a:prstGeom prst="ellipse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30" name="29 Elipse"/>
              <p:cNvSpPr/>
              <p:nvPr/>
            </p:nvSpPr>
            <p:spPr>
              <a:xfrm>
                <a:off x="1071538" y="1857370"/>
                <a:ext cx="571504" cy="571504"/>
              </a:xfrm>
              <a:prstGeom prst="ellipse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7" name="26 Rectángulo"/>
              <p:cNvSpPr/>
              <p:nvPr/>
            </p:nvSpPr>
            <p:spPr>
              <a:xfrm>
                <a:off x="1357290" y="2285998"/>
                <a:ext cx="928694" cy="642942"/>
              </a:xfrm>
              <a:prstGeom prst="rect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sp>
        <p:nvSpPr>
          <p:cNvPr id="26" name="25 Sol"/>
          <p:cNvSpPr/>
          <p:nvPr/>
        </p:nvSpPr>
        <p:spPr>
          <a:xfrm>
            <a:off x="4427984" y="928676"/>
            <a:ext cx="571504" cy="571504"/>
          </a:xfrm>
          <a:prstGeom prst="sun">
            <a:avLst/>
          </a:prstGeom>
          <a:solidFill>
            <a:schemeClr val="accent6">
              <a:lumMod val="75000"/>
            </a:scheme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22 CuadroTexto"/>
          <p:cNvSpPr txBox="1"/>
          <p:nvPr/>
        </p:nvSpPr>
        <p:spPr>
          <a:xfrm>
            <a:off x="540666" y="3071816"/>
            <a:ext cx="904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Camera</a:t>
            </a:r>
            <a:endParaRPr lang="es-ES" dirty="0"/>
          </a:p>
        </p:txBody>
      </p:sp>
      <p:sp>
        <p:nvSpPr>
          <p:cNvPr id="25" name="24 Arco"/>
          <p:cNvSpPr/>
          <p:nvPr/>
        </p:nvSpPr>
        <p:spPr>
          <a:xfrm>
            <a:off x="906794" y="2200522"/>
            <a:ext cx="3480377" cy="1475664"/>
          </a:xfrm>
          <a:prstGeom prst="arc">
            <a:avLst>
              <a:gd name="adj1" fmla="val 10614365"/>
              <a:gd name="adj2" fmla="val 11923743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39 CuadroTexto"/>
          <p:cNvSpPr txBox="1"/>
          <p:nvPr/>
        </p:nvSpPr>
        <p:spPr>
          <a:xfrm>
            <a:off x="6099176" y="438448"/>
            <a:ext cx="641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Light</a:t>
            </a:r>
            <a:endParaRPr lang="es-ES" dirty="0"/>
          </a:p>
        </p:txBody>
      </p:sp>
      <p:sp>
        <p:nvSpPr>
          <p:cNvPr id="42" name="41 Arco"/>
          <p:cNvSpPr/>
          <p:nvPr/>
        </p:nvSpPr>
        <p:spPr>
          <a:xfrm>
            <a:off x="4698617" y="656151"/>
            <a:ext cx="3480377" cy="737832"/>
          </a:xfrm>
          <a:prstGeom prst="arc">
            <a:avLst>
              <a:gd name="adj1" fmla="val 11030292"/>
              <a:gd name="adj2" fmla="val 13330082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4" name="43 CuadroTexto"/>
          <p:cNvSpPr txBox="1"/>
          <p:nvPr/>
        </p:nvSpPr>
        <p:spPr>
          <a:xfrm>
            <a:off x="6444208" y="1203598"/>
            <a:ext cx="14135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err="1" smtClean="0"/>
              <a:t>Participating</a:t>
            </a:r>
            <a:r>
              <a:rPr lang="es-ES" dirty="0" smtClean="0"/>
              <a:t> </a:t>
            </a:r>
          </a:p>
          <a:p>
            <a:pPr algn="ctr"/>
            <a:r>
              <a:rPr lang="es-ES" dirty="0" smtClean="0"/>
              <a:t>Media</a:t>
            </a:r>
            <a:endParaRPr lang="es-ES" dirty="0"/>
          </a:p>
        </p:txBody>
      </p:sp>
      <p:sp>
        <p:nvSpPr>
          <p:cNvPr id="45" name="44 Arco"/>
          <p:cNvSpPr/>
          <p:nvPr/>
        </p:nvSpPr>
        <p:spPr>
          <a:xfrm>
            <a:off x="5940152" y="1243693"/>
            <a:ext cx="3480377" cy="1374716"/>
          </a:xfrm>
          <a:prstGeom prst="arc">
            <a:avLst>
              <a:gd name="adj1" fmla="val 11030292"/>
              <a:gd name="adj2" fmla="val 11946756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12779986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 animBg="1"/>
      <p:bldP spid="40" grpId="0"/>
      <p:bldP spid="42" grpId="0" animBg="1"/>
      <p:bldP spid="44" grpId="0"/>
      <p:bldP spid="4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Nueva carpeta\2014_Transient_siga\dragon_stylized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2143122"/>
            <a:ext cx="2588688" cy="1857388"/>
          </a:xfrm>
          <a:prstGeom prst="rect">
            <a:avLst/>
          </a:prstGeom>
          <a:noFill/>
        </p:spPr>
      </p:pic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s-ES" sz="4000" dirty="0" err="1" smtClean="0"/>
              <a:t>The</a:t>
            </a:r>
            <a:r>
              <a:rPr lang="es-ES" sz="4000" dirty="0" smtClean="0"/>
              <a:t> </a:t>
            </a:r>
            <a:r>
              <a:rPr lang="es-ES" sz="4000" dirty="0" err="1" smtClean="0"/>
              <a:t>Problem</a:t>
            </a:r>
            <a:endParaRPr lang="es-ES" sz="4000" dirty="0"/>
          </a:p>
        </p:txBody>
      </p:sp>
      <p:sp>
        <p:nvSpPr>
          <p:cNvPr id="10" name="9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23 Rectángulo"/>
          <p:cNvSpPr/>
          <p:nvPr/>
        </p:nvSpPr>
        <p:spPr>
          <a:xfrm>
            <a:off x="6561513" y="4256116"/>
            <a:ext cx="384368" cy="2865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Rectángulo"/>
          <p:cNvSpPr/>
          <p:nvPr/>
        </p:nvSpPr>
        <p:spPr>
          <a:xfrm>
            <a:off x="1714480" y="4000510"/>
            <a:ext cx="5715040" cy="714380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accent1">
                  <a:tint val="44500"/>
                  <a:satMod val="160000"/>
                  <a:alpha val="0"/>
                </a:schemeClr>
              </a:gs>
            </a:gsLst>
            <a:lin ang="5400000" scaled="0"/>
          </a:gradFill>
          <a:ln w="571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2" name="11 Conector recto"/>
          <p:cNvCxnSpPr/>
          <p:nvPr/>
        </p:nvCxnSpPr>
        <p:spPr>
          <a:xfrm>
            <a:off x="1714480" y="4000510"/>
            <a:ext cx="5715040" cy="0"/>
          </a:xfrm>
          <a:prstGeom prst="line">
            <a:avLst/>
          </a:prstGeom>
          <a:ln w="762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36 Rectángulo redondeado"/>
          <p:cNvSpPr/>
          <p:nvPr/>
        </p:nvSpPr>
        <p:spPr>
          <a:xfrm>
            <a:off x="1785918" y="1071552"/>
            <a:ext cx="5643602" cy="2928958"/>
          </a:xfrm>
          <a:prstGeom prst="roundRect">
            <a:avLst/>
          </a:prstGeom>
          <a:gradFill flip="none" rotWithShape="1">
            <a:gsLst>
              <a:gs pos="0">
                <a:schemeClr val="tx1">
                  <a:alpha val="44000"/>
                </a:schemeClr>
              </a:gs>
              <a:gs pos="100000">
                <a:schemeClr val="accent1">
                  <a:tint val="44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6" name="35 Grupo"/>
          <p:cNvGrpSpPr/>
          <p:nvPr/>
        </p:nvGrpSpPr>
        <p:grpSpPr>
          <a:xfrm rot="993605">
            <a:off x="1124197" y="1460251"/>
            <a:ext cx="1379616" cy="1071570"/>
            <a:chOff x="1000100" y="1643056"/>
            <a:chExt cx="1747514" cy="1357322"/>
          </a:xfrm>
        </p:grpSpPr>
        <p:sp>
          <p:nvSpPr>
            <p:cNvPr id="34" name="33 Triángulo isósceles"/>
            <p:cNvSpPr/>
            <p:nvPr/>
          </p:nvSpPr>
          <p:spPr>
            <a:xfrm rot="1800000">
              <a:off x="2040636" y="2209999"/>
              <a:ext cx="706978" cy="628930"/>
            </a:xfrm>
            <a:prstGeom prst="triangl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3" name="32 Rectángulo"/>
            <p:cNvSpPr/>
            <p:nvPr/>
          </p:nvSpPr>
          <p:spPr>
            <a:xfrm>
              <a:off x="1285852" y="2214560"/>
              <a:ext cx="1071570" cy="785818"/>
            </a:xfrm>
            <a:prstGeom prst="rect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2" name="31 Elipse"/>
            <p:cNvSpPr/>
            <p:nvPr/>
          </p:nvSpPr>
          <p:spPr>
            <a:xfrm>
              <a:off x="1571604" y="1643056"/>
              <a:ext cx="785818" cy="785818"/>
            </a:xfrm>
            <a:prstGeom prst="ellips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1" name="30 Elipse"/>
            <p:cNvSpPr/>
            <p:nvPr/>
          </p:nvSpPr>
          <p:spPr>
            <a:xfrm>
              <a:off x="1000100" y="1785932"/>
              <a:ext cx="714380" cy="714380"/>
            </a:xfrm>
            <a:prstGeom prst="ellips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35" name="34 Grupo"/>
            <p:cNvGrpSpPr/>
            <p:nvPr/>
          </p:nvGrpSpPr>
          <p:grpSpPr>
            <a:xfrm>
              <a:off x="1071538" y="1714494"/>
              <a:ext cx="1571190" cy="1214446"/>
              <a:chOff x="1071538" y="1714494"/>
              <a:chExt cx="1571190" cy="1214446"/>
            </a:xfrm>
          </p:grpSpPr>
          <p:sp>
            <p:nvSpPr>
              <p:cNvPr id="28" name="27 Triángulo isósceles"/>
              <p:cNvSpPr/>
              <p:nvPr/>
            </p:nvSpPr>
            <p:spPr>
              <a:xfrm rot="1800000">
                <a:off x="2145520" y="2333284"/>
                <a:ext cx="497208" cy="428628"/>
              </a:xfrm>
              <a:prstGeom prst="triangle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9" name="28 Elipse"/>
              <p:cNvSpPr/>
              <p:nvPr/>
            </p:nvSpPr>
            <p:spPr>
              <a:xfrm>
                <a:off x="1643042" y="1714494"/>
                <a:ext cx="642942" cy="642942"/>
              </a:xfrm>
              <a:prstGeom prst="ellipse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30" name="29 Elipse"/>
              <p:cNvSpPr/>
              <p:nvPr/>
            </p:nvSpPr>
            <p:spPr>
              <a:xfrm>
                <a:off x="1071538" y="1857370"/>
                <a:ext cx="571504" cy="571504"/>
              </a:xfrm>
              <a:prstGeom prst="ellipse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7" name="26 Rectángulo"/>
              <p:cNvSpPr/>
              <p:nvPr/>
            </p:nvSpPr>
            <p:spPr>
              <a:xfrm>
                <a:off x="1357290" y="2285998"/>
                <a:ext cx="928694" cy="642942"/>
              </a:xfrm>
              <a:prstGeom prst="rect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cxnSp>
        <p:nvCxnSpPr>
          <p:cNvPr id="41" name="40 Conector recto de flecha"/>
          <p:cNvCxnSpPr>
            <a:stCxn id="34" idx="5"/>
          </p:cNvCxnSpPr>
          <p:nvPr/>
        </p:nvCxnSpPr>
        <p:spPr>
          <a:xfrm>
            <a:off x="2258027" y="2367845"/>
            <a:ext cx="1252193" cy="419929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Sol"/>
          <p:cNvSpPr/>
          <p:nvPr/>
        </p:nvSpPr>
        <p:spPr>
          <a:xfrm>
            <a:off x="4427984" y="928676"/>
            <a:ext cx="571504" cy="571504"/>
          </a:xfrm>
          <a:prstGeom prst="sun">
            <a:avLst/>
          </a:prstGeom>
          <a:solidFill>
            <a:schemeClr val="accent6">
              <a:lumMod val="75000"/>
            </a:scheme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27" name="Picture 3" descr="C:\Users\Adrian\Dropbox\Inprogress\2015-Transient_PrezSIGA14\exp_samplin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77964">
            <a:off x="2355965" y="1790059"/>
            <a:ext cx="1911309" cy="89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776134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Nueva carpeta\2014_Transient_siga\dragon_stylized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2143122"/>
            <a:ext cx="2588688" cy="1857388"/>
          </a:xfrm>
          <a:prstGeom prst="rect">
            <a:avLst/>
          </a:prstGeom>
          <a:noFill/>
        </p:spPr>
      </p:pic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s-ES" sz="4000" dirty="0" err="1" smtClean="0"/>
              <a:t>The</a:t>
            </a:r>
            <a:r>
              <a:rPr lang="es-ES" sz="4000" dirty="0" smtClean="0"/>
              <a:t> </a:t>
            </a:r>
            <a:r>
              <a:rPr lang="es-ES" sz="4000" dirty="0" err="1" smtClean="0"/>
              <a:t>Problem</a:t>
            </a:r>
            <a:endParaRPr lang="es-ES" sz="4000" dirty="0"/>
          </a:p>
        </p:txBody>
      </p:sp>
      <p:sp>
        <p:nvSpPr>
          <p:cNvPr id="10" name="9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23 Rectángulo"/>
          <p:cNvSpPr/>
          <p:nvPr/>
        </p:nvSpPr>
        <p:spPr>
          <a:xfrm>
            <a:off x="6561513" y="4256116"/>
            <a:ext cx="384368" cy="2865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Rectángulo"/>
          <p:cNvSpPr/>
          <p:nvPr/>
        </p:nvSpPr>
        <p:spPr>
          <a:xfrm>
            <a:off x="1714480" y="4000510"/>
            <a:ext cx="5715040" cy="714380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accent1">
                  <a:tint val="44500"/>
                  <a:satMod val="160000"/>
                  <a:alpha val="0"/>
                </a:schemeClr>
              </a:gs>
            </a:gsLst>
            <a:lin ang="5400000" scaled="0"/>
          </a:gradFill>
          <a:ln w="571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2" name="11 Conector recto"/>
          <p:cNvCxnSpPr/>
          <p:nvPr/>
        </p:nvCxnSpPr>
        <p:spPr>
          <a:xfrm>
            <a:off x="1714480" y="4000510"/>
            <a:ext cx="5715040" cy="0"/>
          </a:xfrm>
          <a:prstGeom prst="line">
            <a:avLst/>
          </a:prstGeom>
          <a:ln w="762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36 Rectángulo redondeado"/>
          <p:cNvSpPr/>
          <p:nvPr/>
        </p:nvSpPr>
        <p:spPr>
          <a:xfrm>
            <a:off x="1785918" y="1071552"/>
            <a:ext cx="5643602" cy="2928958"/>
          </a:xfrm>
          <a:prstGeom prst="roundRect">
            <a:avLst/>
          </a:prstGeom>
          <a:gradFill flip="none" rotWithShape="1">
            <a:gsLst>
              <a:gs pos="0">
                <a:schemeClr val="tx1">
                  <a:alpha val="44000"/>
                </a:schemeClr>
              </a:gs>
              <a:gs pos="100000">
                <a:schemeClr val="accent1">
                  <a:tint val="44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1 Elipse"/>
          <p:cNvSpPr/>
          <p:nvPr/>
        </p:nvSpPr>
        <p:spPr>
          <a:xfrm rot="925288">
            <a:off x="3376298" y="2706185"/>
            <a:ext cx="507778" cy="282600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6" name="35 Grupo"/>
          <p:cNvGrpSpPr/>
          <p:nvPr/>
        </p:nvGrpSpPr>
        <p:grpSpPr>
          <a:xfrm rot="993605">
            <a:off x="1124197" y="1460251"/>
            <a:ext cx="1379616" cy="1071570"/>
            <a:chOff x="1000100" y="1643056"/>
            <a:chExt cx="1747514" cy="1357322"/>
          </a:xfrm>
        </p:grpSpPr>
        <p:sp>
          <p:nvSpPr>
            <p:cNvPr id="34" name="33 Triángulo isósceles"/>
            <p:cNvSpPr/>
            <p:nvPr/>
          </p:nvSpPr>
          <p:spPr>
            <a:xfrm rot="1800000">
              <a:off x="2040636" y="2209999"/>
              <a:ext cx="706978" cy="628930"/>
            </a:xfrm>
            <a:prstGeom prst="triangl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3" name="32 Rectángulo"/>
            <p:cNvSpPr/>
            <p:nvPr/>
          </p:nvSpPr>
          <p:spPr>
            <a:xfrm>
              <a:off x="1285852" y="2214560"/>
              <a:ext cx="1071570" cy="785818"/>
            </a:xfrm>
            <a:prstGeom prst="rect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2" name="31 Elipse"/>
            <p:cNvSpPr/>
            <p:nvPr/>
          </p:nvSpPr>
          <p:spPr>
            <a:xfrm>
              <a:off x="1571604" y="1643056"/>
              <a:ext cx="785818" cy="785818"/>
            </a:xfrm>
            <a:prstGeom prst="ellips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1" name="30 Elipse"/>
            <p:cNvSpPr/>
            <p:nvPr/>
          </p:nvSpPr>
          <p:spPr>
            <a:xfrm>
              <a:off x="1000100" y="1785932"/>
              <a:ext cx="714380" cy="714380"/>
            </a:xfrm>
            <a:prstGeom prst="ellips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35" name="34 Grupo"/>
            <p:cNvGrpSpPr/>
            <p:nvPr/>
          </p:nvGrpSpPr>
          <p:grpSpPr>
            <a:xfrm>
              <a:off x="1071538" y="1714494"/>
              <a:ext cx="1571190" cy="1214446"/>
              <a:chOff x="1071538" y="1714494"/>
              <a:chExt cx="1571190" cy="1214446"/>
            </a:xfrm>
          </p:grpSpPr>
          <p:sp>
            <p:nvSpPr>
              <p:cNvPr id="28" name="27 Triángulo isósceles"/>
              <p:cNvSpPr/>
              <p:nvPr/>
            </p:nvSpPr>
            <p:spPr>
              <a:xfrm rot="1800000">
                <a:off x="2145520" y="2333284"/>
                <a:ext cx="497208" cy="428628"/>
              </a:xfrm>
              <a:prstGeom prst="triangle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9" name="28 Elipse"/>
              <p:cNvSpPr/>
              <p:nvPr/>
            </p:nvSpPr>
            <p:spPr>
              <a:xfrm>
                <a:off x="1643042" y="1714494"/>
                <a:ext cx="642942" cy="642942"/>
              </a:xfrm>
              <a:prstGeom prst="ellipse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30" name="29 Elipse"/>
              <p:cNvSpPr/>
              <p:nvPr/>
            </p:nvSpPr>
            <p:spPr>
              <a:xfrm>
                <a:off x="1071538" y="1857370"/>
                <a:ext cx="571504" cy="571504"/>
              </a:xfrm>
              <a:prstGeom prst="ellipse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7" name="26 Rectángulo"/>
              <p:cNvSpPr/>
              <p:nvPr/>
            </p:nvSpPr>
            <p:spPr>
              <a:xfrm>
                <a:off x="1357290" y="2285998"/>
                <a:ext cx="928694" cy="642942"/>
              </a:xfrm>
              <a:prstGeom prst="rect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cxnSp>
        <p:nvCxnSpPr>
          <p:cNvPr id="41" name="40 Conector recto de flecha"/>
          <p:cNvCxnSpPr>
            <a:stCxn id="34" idx="5"/>
          </p:cNvCxnSpPr>
          <p:nvPr/>
        </p:nvCxnSpPr>
        <p:spPr>
          <a:xfrm>
            <a:off x="2258027" y="2367845"/>
            <a:ext cx="1252193" cy="419929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Conector recto de flecha"/>
          <p:cNvCxnSpPr/>
          <p:nvPr/>
        </p:nvCxnSpPr>
        <p:spPr>
          <a:xfrm>
            <a:off x="3510220" y="2787774"/>
            <a:ext cx="269692" cy="1152128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flipV="1">
            <a:off x="3779912" y="1214428"/>
            <a:ext cx="933824" cy="2725474"/>
          </a:xfrm>
          <a:prstGeom prst="line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Sol"/>
          <p:cNvSpPr/>
          <p:nvPr/>
        </p:nvSpPr>
        <p:spPr>
          <a:xfrm>
            <a:off x="4427984" y="928676"/>
            <a:ext cx="571504" cy="571504"/>
          </a:xfrm>
          <a:prstGeom prst="sun">
            <a:avLst/>
          </a:prstGeom>
          <a:solidFill>
            <a:schemeClr val="accent6">
              <a:lumMod val="75000"/>
            </a:scheme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5" name="Picture 2" descr="C:\Users\Adrián\Documents\My Presentations\Presentation_Transient\CodeCogsEqn (4).png"/>
          <p:cNvPicPr>
            <a:picLocks noChangeAspect="1" noChangeArrowheads="1"/>
          </p:cNvPicPr>
          <p:nvPr/>
        </p:nvPicPr>
        <p:blipFill>
          <a:blip r:embed="rId4" cstate="print"/>
          <a:srcRect r="92409"/>
          <a:stretch>
            <a:fillRect/>
          </a:stretch>
        </p:blipFill>
        <p:spPr bwMode="auto">
          <a:xfrm>
            <a:off x="3929058" y="1857370"/>
            <a:ext cx="357190" cy="5969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1766926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>
          <a:xfrm>
            <a:off x="1714480" y="4000510"/>
            <a:ext cx="5715040" cy="714380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accent1">
                  <a:tint val="44500"/>
                  <a:satMod val="160000"/>
                  <a:alpha val="0"/>
                </a:schemeClr>
              </a:gs>
            </a:gsLst>
            <a:lin ang="5400000" scaled="0"/>
          </a:gradFill>
          <a:ln w="571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5" name="34 Rectángulo"/>
          <p:cNvSpPr/>
          <p:nvPr/>
        </p:nvSpPr>
        <p:spPr>
          <a:xfrm>
            <a:off x="1571604" y="4001984"/>
            <a:ext cx="6215106" cy="927220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28" name="Picture 4" descr="F:\Nueva carpeta\2014_Transient_siga\dragon_stylized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2143122"/>
            <a:ext cx="2588688" cy="1857388"/>
          </a:xfrm>
          <a:prstGeom prst="rect">
            <a:avLst/>
          </a:prstGeom>
          <a:noFill/>
        </p:spPr>
      </p:pic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s-ES" sz="4000" dirty="0" err="1" smtClean="0"/>
              <a:t>The</a:t>
            </a:r>
            <a:r>
              <a:rPr lang="es-ES" sz="4000" dirty="0" smtClean="0"/>
              <a:t> </a:t>
            </a:r>
            <a:r>
              <a:rPr lang="es-ES" sz="4000" dirty="0" err="1" smtClean="0"/>
              <a:t>Problem</a:t>
            </a:r>
            <a:endParaRPr lang="es-ES" sz="4000" dirty="0"/>
          </a:p>
        </p:txBody>
      </p:sp>
      <p:cxnSp>
        <p:nvCxnSpPr>
          <p:cNvPr id="12" name="11 Conector recto"/>
          <p:cNvCxnSpPr/>
          <p:nvPr/>
        </p:nvCxnSpPr>
        <p:spPr>
          <a:xfrm>
            <a:off x="1714480" y="4000510"/>
            <a:ext cx="5715040" cy="0"/>
          </a:xfrm>
          <a:prstGeom prst="line">
            <a:avLst/>
          </a:prstGeom>
          <a:ln w="762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36 Rectángulo redondeado"/>
          <p:cNvSpPr/>
          <p:nvPr/>
        </p:nvSpPr>
        <p:spPr>
          <a:xfrm>
            <a:off x="1785918" y="1071552"/>
            <a:ext cx="5643602" cy="2928958"/>
          </a:xfrm>
          <a:prstGeom prst="roundRect">
            <a:avLst/>
          </a:prstGeom>
          <a:gradFill flip="none" rotWithShape="1">
            <a:gsLst>
              <a:gs pos="0">
                <a:schemeClr val="tx1">
                  <a:alpha val="44000"/>
                </a:schemeClr>
              </a:gs>
              <a:gs pos="100000">
                <a:schemeClr val="accent1">
                  <a:tint val="44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" name="35 Grupo"/>
          <p:cNvGrpSpPr/>
          <p:nvPr/>
        </p:nvGrpSpPr>
        <p:grpSpPr>
          <a:xfrm rot="993605">
            <a:off x="1124197" y="1460251"/>
            <a:ext cx="1379616" cy="1071570"/>
            <a:chOff x="1000100" y="1643056"/>
            <a:chExt cx="1747514" cy="1357322"/>
          </a:xfrm>
        </p:grpSpPr>
        <p:sp>
          <p:nvSpPr>
            <p:cNvPr id="34" name="33 Triángulo isósceles"/>
            <p:cNvSpPr/>
            <p:nvPr/>
          </p:nvSpPr>
          <p:spPr>
            <a:xfrm rot="1800000">
              <a:off x="2040636" y="2209999"/>
              <a:ext cx="706978" cy="628930"/>
            </a:xfrm>
            <a:prstGeom prst="triangl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3" name="32 Rectángulo"/>
            <p:cNvSpPr/>
            <p:nvPr/>
          </p:nvSpPr>
          <p:spPr>
            <a:xfrm>
              <a:off x="1285852" y="2214560"/>
              <a:ext cx="1071570" cy="785818"/>
            </a:xfrm>
            <a:prstGeom prst="rect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2" name="31 Elipse"/>
            <p:cNvSpPr/>
            <p:nvPr/>
          </p:nvSpPr>
          <p:spPr>
            <a:xfrm>
              <a:off x="1571604" y="1643056"/>
              <a:ext cx="785818" cy="785818"/>
            </a:xfrm>
            <a:prstGeom prst="ellips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1" name="30 Elipse"/>
            <p:cNvSpPr/>
            <p:nvPr/>
          </p:nvSpPr>
          <p:spPr>
            <a:xfrm>
              <a:off x="1000100" y="1785932"/>
              <a:ext cx="714380" cy="714380"/>
            </a:xfrm>
            <a:prstGeom prst="ellips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4" name="34 Grupo"/>
            <p:cNvGrpSpPr/>
            <p:nvPr/>
          </p:nvGrpSpPr>
          <p:grpSpPr>
            <a:xfrm>
              <a:off x="1071538" y="1714494"/>
              <a:ext cx="1571190" cy="1214446"/>
              <a:chOff x="1071538" y="1714494"/>
              <a:chExt cx="1571190" cy="1214446"/>
            </a:xfrm>
          </p:grpSpPr>
          <p:sp>
            <p:nvSpPr>
              <p:cNvPr id="28" name="27 Triángulo isósceles"/>
              <p:cNvSpPr/>
              <p:nvPr/>
            </p:nvSpPr>
            <p:spPr>
              <a:xfrm rot="1800000">
                <a:off x="2145520" y="2333284"/>
                <a:ext cx="497208" cy="428628"/>
              </a:xfrm>
              <a:prstGeom prst="triangle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9" name="28 Elipse"/>
              <p:cNvSpPr/>
              <p:nvPr/>
            </p:nvSpPr>
            <p:spPr>
              <a:xfrm>
                <a:off x="1643042" y="1714494"/>
                <a:ext cx="642942" cy="642942"/>
              </a:xfrm>
              <a:prstGeom prst="ellipse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30" name="29 Elipse"/>
              <p:cNvSpPr/>
              <p:nvPr/>
            </p:nvSpPr>
            <p:spPr>
              <a:xfrm>
                <a:off x="1071538" y="1857370"/>
                <a:ext cx="571504" cy="571504"/>
              </a:xfrm>
              <a:prstGeom prst="ellipse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7" name="26 Rectángulo"/>
              <p:cNvSpPr/>
              <p:nvPr/>
            </p:nvSpPr>
            <p:spPr>
              <a:xfrm>
                <a:off x="1357290" y="2285998"/>
                <a:ext cx="928694" cy="642942"/>
              </a:xfrm>
              <a:prstGeom prst="rect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cxnSp>
        <p:nvCxnSpPr>
          <p:cNvPr id="41" name="40 Conector recto de flecha"/>
          <p:cNvCxnSpPr>
            <a:stCxn id="34" idx="5"/>
          </p:cNvCxnSpPr>
          <p:nvPr/>
        </p:nvCxnSpPr>
        <p:spPr>
          <a:xfrm>
            <a:off x="2258027" y="2367845"/>
            <a:ext cx="1252193" cy="419929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Conector recto de flecha"/>
          <p:cNvCxnSpPr/>
          <p:nvPr/>
        </p:nvCxnSpPr>
        <p:spPr>
          <a:xfrm>
            <a:off x="3510220" y="2787774"/>
            <a:ext cx="269692" cy="1152128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flipV="1">
            <a:off x="3779912" y="1214428"/>
            <a:ext cx="933824" cy="2725474"/>
          </a:xfrm>
          <a:prstGeom prst="line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Sol"/>
          <p:cNvSpPr/>
          <p:nvPr/>
        </p:nvSpPr>
        <p:spPr>
          <a:xfrm>
            <a:off x="4427984" y="928676"/>
            <a:ext cx="571504" cy="571504"/>
          </a:xfrm>
          <a:prstGeom prst="sun">
            <a:avLst/>
          </a:prstGeom>
          <a:solidFill>
            <a:schemeClr val="accent6">
              <a:lumMod val="75000"/>
            </a:scheme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8" name="Picture 2" descr="C:\Users\Adrián\Documents\My Presentations\Presentation_Transient\CodeCogsEqn (3).png"/>
          <p:cNvPicPr>
            <a:picLocks noChangeAspect="1" noChangeArrowheads="1"/>
          </p:cNvPicPr>
          <p:nvPr/>
        </p:nvPicPr>
        <p:blipFill>
          <a:blip r:embed="rId4" cstate="print"/>
          <a:srcRect l="14776" t="-4849" r="78188"/>
          <a:stretch>
            <a:fillRect/>
          </a:stretch>
        </p:blipFill>
        <p:spPr bwMode="auto">
          <a:xfrm>
            <a:off x="2643174" y="2000246"/>
            <a:ext cx="296883" cy="62584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0" name="Picture 2" descr="C:\Users\Adrián\Documents\My Presentations\Presentation_Transient\CodeCogsEqn (3).png"/>
          <p:cNvPicPr>
            <a:picLocks noChangeAspect="1" noChangeArrowheads="1"/>
          </p:cNvPicPr>
          <p:nvPr/>
        </p:nvPicPr>
        <p:blipFill>
          <a:blip r:embed="rId4" cstate="print"/>
          <a:srcRect l="29490" t="-4849" r="61504"/>
          <a:stretch>
            <a:fillRect/>
          </a:stretch>
        </p:blipFill>
        <p:spPr bwMode="auto">
          <a:xfrm>
            <a:off x="3214678" y="3071816"/>
            <a:ext cx="380010" cy="62584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2" name="Picture 2" descr="C:\Users\Adrián\Documents\My Presentations\Presentation_Transient\CodeCogsEqn (3).png"/>
          <p:cNvPicPr>
            <a:picLocks noChangeAspect="1" noChangeArrowheads="1"/>
          </p:cNvPicPr>
          <p:nvPr/>
        </p:nvPicPr>
        <p:blipFill>
          <a:blip r:embed="rId4" cstate="print"/>
          <a:srcRect l="45013" t="-4849" r="47389"/>
          <a:stretch>
            <a:fillRect/>
          </a:stretch>
        </p:blipFill>
        <p:spPr bwMode="auto">
          <a:xfrm>
            <a:off x="3929058" y="2000246"/>
            <a:ext cx="320634" cy="62584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3" name="Picture 2" descr="C:\Users\Adrián\Documents\My Presentations\Presentation_Transient\CodeCogsEqn (3).png"/>
          <p:cNvPicPr>
            <a:picLocks noChangeAspect="1" noChangeArrowheads="1"/>
          </p:cNvPicPr>
          <p:nvPr/>
        </p:nvPicPr>
        <p:blipFill>
          <a:blip r:embed="rId4" cstate="print"/>
          <a:srcRect l="67720" r="18736"/>
          <a:stretch>
            <a:fillRect/>
          </a:stretch>
        </p:blipFill>
        <p:spPr bwMode="auto">
          <a:xfrm>
            <a:off x="2928926" y="2643188"/>
            <a:ext cx="571504" cy="5969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4" name="Picture 2" descr="C:\Users\Adrián\Documents\My Presentations\Presentation_Transient\CodeCogsEqn (3).png"/>
          <p:cNvPicPr>
            <a:picLocks noChangeAspect="1" noChangeArrowheads="1"/>
          </p:cNvPicPr>
          <p:nvPr/>
        </p:nvPicPr>
        <p:blipFill>
          <a:blip r:embed="rId4" cstate="print"/>
          <a:srcRect l="88037"/>
          <a:stretch>
            <a:fillRect/>
          </a:stretch>
        </p:blipFill>
        <p:spPr bwMode="auto">
          <a:xfrm>
            <a:off x="3857620" y="3500444"/>
            <a:ext cx="504799" cy="5969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5" name="44 Cerrar llave"/>
          <p:cNvSpPr/>
          <p:nvPr/>
        </p:nvSpPr>
        <p:spPr>
          <a:xfrm rot="5400000">
            <a:off x="3857620" y="3643320"/>
            <a:ext cx="285752" cy="2143140"/>
          </a:xfrm>
          <a:prstGeom prst="rightBrace">
            <a:avLst>
              <a:gd name="adj1" fmla="val 54878"/>
              <a:gd name="adj2" fmla="val 48962"/>
            </a:avLst>
          </a:prstGeom>
          <a:noFill/>
          <a:ln w="28575">
            <a:solidFill>
              <a:schemeClr val="tx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45 Cerrar llave"/>
          <p:cNvSpPr/>
          <p:nvPr/>
        </p:nvSpPr>
        <p:spPr>
          <a:xfrm rot="5400000">
            <a:off x="5822165" y="3964791"/>
            <a:ext cx="285752" cy="1500198"/>
          </a:xfrm>
          <a:prstGeom prst="rightBrace">
            <a:avLst>
              <a:gd name="adj1" fmla="val 54878"/>
              <a:gd name="adj2" fmla="val 48962"/>
            </a:avLst>
          </a:prstGeom>
          <a:noFill/>
          <a:ln w="28575">
            <a:solidFill>
              <a:schemeClr val="tx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050" name="Picture 2" descr="C:\Users\Adrián\Documents\My Presentations\Presentation_Transient\CodeCogsEqn (4).png"/>
          <p:cNvPicPr>
            <a:picLocks noChangeAspect="1" noChangeArrowheads="1"/>
          </p:cNvPicPr>
          <p:nvPr/>
        </p:nvPicPr>
        <p:blipFill>
          <a:blip r:embed="rId5" cstate="print"/>
          <a:srcRect l="7591"/>
          <a:stretch>
            <a:fillRect/>
          </a:stretch>
        </p:blipFill>
        <p:spPr bwMode="auto">
          <a:xfrm>
            <a:off x="2285984" y="4071948"/>
            <a:ext cx="4348161" cy="596900"/>
          </a:xfrm>
          <a:prstGeom prst="rect">
            <a:avLst/>
          </a:prstGeom>
          <a:noFill/>
        </p:spPr>
      </p:pic>
      <p:cxnSp>
        <p:nvCxnSpPr>
          <p:cNvPr id="48" name="47 Conector recto"/>
          <p:cNvCxnSpPr/>
          <p:nvPr/>
        </p:nvCxnSpPr>
        <p:spPr>
          <a:xfrm flipV="1">
            <a:off x="5286380" y="4143386"/>
            <a:ext cx="1428760" cy="35719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766926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5" grpId="1" animBg="1"/>
      <p:bldP spid="4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C:\Users\Adrian\Pictures\vlcsnap-2014-11-17-10h45m56s67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2" b="14365"/>
          <a:stretch/>
        </p:blipFill>
        <p:spPr bwMode="auto">
          <a:xfrm>
            <a:off x="755576" y="982438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Adrian\Pictures\vlcsnap-2014-11-17-11h01m46s0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405" t="45869" r="42365" b="50774"/>
          <a:stretch/>
        </p:blipFill>
        <p:spPr bwMode="auto">
          <a:xfrm>
            <a:off x="5162549" y="2514600"/>
            <a:ext cx="110095" cy="16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s-ES" sz="4000" dirty="0" err="1" smtClean="0"/>
              <a:t>The</a:t>
            </a:r>
            <a:r>
              <a:rPr lang="es-ES" sz="4000" dirty="0" smtClean="0"/>
              <a:t> </a:t>
            </a:r>
            <a:r>
              <a:rPr lang="es-ES" sz="4000" dirty="0" err="1" smtClean="0"/>
              <a:t>Problem</a:t>
            </a:r>
            <a:endParaRPr lang="es-ES" sz="4000" dirty="0"/>
          </a:p>
        </p:txBody>
      </p:sp>
      <p:sp>
        <p:nvSpPr>
          <p:cNvPr id="10" name="9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23 Rectángulo"/>
          <p:cNvSpPr/>
          <p:nvPr/>
        </p:nvSpPr>
        <p:spPr>
          <a:xfrm>
            <a:off x="6561513" y="4256116"/>
            <a:ext cx="384368" cy="2865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21 Cerrar llave"/>
          <p:cNvSpPr/>
          <p:nvPr/>
        </p:nvSpPr>
        <p:spPr>
          <a:xfrm rot="5400000">
            <a:off x="4626006" y="2445736"/>
            <a:ext cx="180020" cy="3888432"/>
          </a:xfrm>
          <a:prstGeom prst="rightBrace">
            <a:avLst>
              <a:gd name="adj1" fmla="val 48680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3" name="Picture 5" descr="C:\Users\Adrian\Downloads\CodeCogsEqn (3)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826" t="72710" r="46964"/>
          <a:stretch/>
        </p:blipFill>
        <p:spPr bwMode="auto">
          <a:xfrm>
            <a:off x="4544616" y="4567155"/>
            <a:ext cx="342799" cy="329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Adrian\Downloads\CodeCogsEqn (1)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14833"/>
            <a:ext cx="1332357" cy="24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Adrián\Documents\My Presentations\Presentation_Transient\CodeCogsEqn (5).png"/>
          <p:cNvPicPr>
            <a:picLocks noChangeAspect="1" noChangeArrowheads="1"/>
          </p:cNvPicPr>
          <p:nvPr/>
        </p:nvPicPr>
        <p:blipFill>
          <a:blip r:embed="rId7" cstate="print"/>
          <a:srcRect r="80203"/>
          <a:stretch>
            <a:fillRect/>
          </a:stretch>
        </p:blipFill>
        <p:spPr bwMode="auto">
          <a:xfrm>
            <a:off x="5143504" y="2071684"/>
            <a:ext cx="928694" cy="596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18828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C:\Users\Adrian\Pictures\vlcsnap-2014-11-17-10h45m56s67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2" b="14365"/>
          <a:stretch/>
        </p:blipFill>
        <p:spPr bwMode="auto">
          <a:xfrm>
            <a:off x="755576" y="982438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Adrian\Pictures\vlcsnap-2014-11-17-11h01m46s0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3" b="14365"/>
          <a:stretch/>
        </p:blipFill>
        <p:spPr bwMode="auto">
          <a:xfrm>
            <a:off x="755576" y="987574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s-ES" sz="4000" dirty="0" err="1" smtClean="0"/>
              <a:t>The</a:t>
            </a:r>
            <a:r>
              <a:rPr lang="es-ES" sz="4000" dirty="0" smtClean="0"/>
              <a:t> </a:t>
            </a:r>
            <a:r>
              <a:rPr lang="es-ES" sz="4000" dirty="0" err="1" smtClean="0"/>
              <a:t>Problem</a:t>
            </a:r>
            <a:endParaRPr lang="es-ES" sz="4000" dirty="0"/>
          </a:p>
        </p:txBody>
      </p:sp>
      <p:sp>
        <p:nvSpPr>
          <p:cNvPr id="10" name="9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23 Rectángulo"/>
          <p:cNvSpPr/>
          <p:nvPr/>
        </p:nvSpPr>
        <p:spPr>
          <a:xfrm>
            <a:off x="6561513" y="4256116"/>
            <a:ext cx="384368" cy="2865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21 Cerrar llave"/>
          <p:cNvSpPr/>
          <p:nvPr/>
        </p:nvSpPr>
        <p:spPr>
          <a:xfrm rot="5400000">
            <a:off x="4626006" y="2445736"/>
            <a:ext cx="180020" cy="3888432"/>
          </a:xfrm>
          <a:prstGeom prst="rightBrace">
            <a:avLst>
              <a:gd name="adj1" fmla="val 48680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3" name="Picture 5" descr="C:\Users\Adrian\Downloads\CodeCogsEqn (3)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826" t="72710" r="46964"/>
          <a:stretch/>
        </p:blipFill>
        <p:spPr bwMode="auto">
          <a:xfrm>
            <a:off x="4544616" y="4567155"/>
            <a:ext cx="342799" cy="329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Adrian\Downloads\CodeCogsEqn (1)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14833"/>
            <a:ext cx="1332357" cy="24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Adrian\Pictures\vlcsnap-2014-11-17-11h01m46s0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405" t="45869" r="42365" b="50774"/>
          <a:stretch/>
        </p:blipFill>
        <p:spPr bwMode="auto">
          <a:xfrm>
            <a:off x="5162549" y="2514600"/>
            <a:ext cx="110095" cy="16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58555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C:\Users\Adrian\Pictures\vlcsnap-2014-11-17-10h45m56s67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2" b="14365"/>
          <a:stretch/>
        </p:blipFill>
        <p:spPr bwMode="auto">
          <a:xfrm>
            <a:off x="755576" y="982438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Adrian\Pictures\vlcsnap-2014-11-17-11h01m46s0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3" b="14365"/>
          <a:stretch/>
        </p:blipFill>
        <p:spPr bwMode="auto">
          <a:xfrm>
            <a:off x="755576" y="987574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s-ES" sz="4000" dirty="0" err="1" smtClean="0"/>
              <a:t>The</a:t>
            </a:r>
            <a:r>
              <a:rPr lang="es-ES" sz="4000" dirty="0" smtClean="0"/>
              <a:t> </a:t>
            </a:r>
            <a:r>
              <a:rPr lang="es-ES" sz="4000" dirty="0" err="1" smtClean="0"/>
              <a:t>Problem</a:t>
            </a:r>
            <a:endParaRPr lang="es-ES" sz="4000" dirty="0"/>
          </a:p>
        </p:txBody>
      </p:sp>
      <p:sp>
        <p:nvSpPr>
          <p:cNvPr id="10" name="9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23 Rectángulo"/>
          <p:cNvSpPr/>
          <p:nvPr/>
        </p:nvSpPr>
        <p:spPr>
          <a:xfrm>
            <a:off x="6561513" y="4256116"/>
            <a:ext cx="384368" cy="2865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21 Cerrar llave"/>
          <p:cNvSpPr/>
          <p:nvPr/>
        </p:nvSpPr>
        <p:spPr>
          <a:xfrm rot="5400000">
            <a:off x="4626006" y="2445736"/>
            <a:ext cx="180020" cy="3888432"/>
          </a:xfrm>
          <a:prstGeom prst="rightBrace">
            <a:avLst>
              <a:gd name="adj1" fmla="val 48680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3" name="Picture 5" descr="C:\Users\Adrian\Downloads\CodeCogsEqn (3)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826" t="72710" r="46964"/>
          <a:stretch/>
        </p:blipFill>
        <p:spPr bwMode="auto">
          <a:xfrm>
            <a:off x="4544616" y="4567155"/>
            <a:ext cx="342799" cy="329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17 Conector recto"/>
          <p:cNvCxnSpPr/>
          <p:nvPr/>
        </p:nvCxnSpPr>
        <p:spPr>
          <a:xfrm>
            <a:off x="3707904" y="1131590"/>
            <a:ext cx="0" cy="302433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 descr="C:\Users\Adrian\Downloads\CodeCogsEqn (5)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731" t="31635" r="17488" b="27320"/>
          <a:stretch/>
        </p:blipFill>
        <p:spPr bwMode="auto">
          <a:xfrm>
            <a:off x="3526737" y="4263876"/>
            <a:ext cx="362333" cy="49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Adrian\Downloads\CodeCogsEqn (1)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14833"/>
            <a:ext cx="1332357" cy="24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41716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C:\Users\Adrian\Pictures\vlcsnap-2014-11-17-10h45m56s67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2" b="14365"/>
          <a:stretch/>
        </p:blipFill>
        <p:spPr bwMode="auto">
          <a:xfrm>
            <a:off x="755576" y="982438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Adrian\Pictures\vlcsnap-2014-11-17-11h01m46s0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3" b="14365"/>
          <a:stretch/>
        </p:blipFill>
        <p:spPr bwMode="auto">
          <a:xfrm>
            <a:off x="755576" y="987574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s-ES" sz="4000" dirty="0" err="1" smtClean="0"/>
              <a:t>The</a:t>
            </a:r>
            <a:r>
              <a:rPr lang="es-ES" sz="4000" dirty="0" smtClean="0"/>
              <a:t> </a:t>
            </a:r>
            <a:r>
              <a:rPr lang="es-ES" sz="4000" dirty="0" err="1" smtClean="0"/>
              <a:t>Problem</a:t>
            </a:r>
            <a:endParaRPr lang="es-ES" sz="4000" dirty="0"/>
          </a:p>
        </p:txBody>
      </p:sp>
      <p:sp>
        <p:nvSpPr>
          <p:cNvPr id="10" name="9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23 Rectángulo"/>
          <p:cNvSpPr/>
          <p:nvPr/>
        </p:nvSpPr>
        <p:spPr>
          <a:xfrm>
            <a:off x="6561513" y="4256116"/>
            <a:ext cx="384368" cy="2865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8" name="17 Conector recto"/>
          <p:cNvCxnSpPr/>
          <p:nvPr/>
        </p:nvCxnSpPr>
        <p:spPr>
          <a:xfrm>
            <a:off x="3707904" y="1131590"/>
            <a:ext cx="0" cy="302433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 descr="C:\Users\Adrian\Downloads\CodeCogsEqn (5)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731" t="31635" r="17488" b="27320"/>
          <a:stretch/>
        </p:blipFill>
        <p:spPr bwMode="auto">
          <a:xfrm>
            <a:off x="3526737" y="4263876"/>
            <a:ext cx="362333" cy="49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Elipse"/>
          <p:cNvSpPr/>
          <p:nvPr/>
        </p:nvSpPr>
        <p:spPr>
          <a:xfrm>
            <a:off x="2116771" y="1275606"/>
            <a:ext cx="1681926" cy="1681926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Forma libre"/>
          <p:cNvSpPr/>
          <p:nvPr/>
        </p:nvSpPr>
        <p:spPr>
          <a:xfrm>
            <a:off x="2116771" y="1981202"/>
            <a:ext cx="1681926" cy="270733"/>
          </a:xfrm>
          <a:custGeom>
            <a:avLst/>
            <a:gdLst>
              <a:gd name="connsiteX0" fmla="*/ 0 w 2798859"/>
              <a:gd name="connsiteY0" fmla="*/ 223025 h 270733"/>
              <a:gd name="connsiteX1" fmla="*/ 1280160 w 2798859"/>
              <a:gd name="connsiteY1" fmla="*/ 388 h 270733"/>
              <a:gd name="connsiteX2" fmla="*/ 2798859 w 2798859"/>
              <a:gd name="connsiteY2" fmla="*/ 270733 h 270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98859" h="270733">
                <a:moveTo>
                  <a:pt x="0" y="223025"/>
                </a:moveTo>
                <a:cubicBezTo>
                  <a:pt x="406842" y="107731"/>
                  <a:pt x="813684" y="-7563"/>
                  <a:pt x="1280160" y="388"/>
                </a:cubicBezTo>
                <a:cubicBezTo>
                  <a:pt x="1746636" y="8339"/>
                  <a:pt x="2475506" y="223025"/>
                  <a:pt x="2798859" y="270733"/>
                </a:cubicBezTo>
              </a:path>
            </a:pathLst>
          </a:cu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2" name="11 Conector recto"/>
          <p:cNvCxnSpPr>
            <a:stCxn id="20" idx="0"/>
            <a:endCxn id="20" idx="4"/>
          </p:cNvCxnSpPr>
          <p:nvPr/>
        </p:nvCxnSpPr>
        <p:spPr>
          <a:xfrm>
            <a:off x="2957733" y="1275606"/>
            <a:ext cx="0" cy="1681926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Elipse"/>
          <p:cNvSpPr/>
          <p:nvPr/>
        </p:nvSpPr>
        <p:spPr>
          <a:xfrm>
            <a:off x="2646983" y="1882469"/>
            <a:ext cx="216024" cy="21602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25 Elipse"/>
          <p:cNvSpPr/>
          <p:nvPr/>
        </p:nvSpPr>
        <p:spPr>
          <a:xfrm>
            <a:off x="3068148" y="1912742"/>
            <a:ext cx="216024" cy="21602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19 Elipse"/>
          <p:cNvSpPr/>
          <p:nvPr/>
        </p:nvSpPr>
        <p:spPr>
          <a:xfrm>
            <a:off x="2116770" y="1275606"/>
            <a:ext cx="1681926" cy="1681926"/>
          </a:xfrm>
          <a:prstGeom prst="ellipse">
            <a:avLst/>
          </a:prstGeom>
          <a:noFill/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7" name="Picture 3" descr="C:\Users\Adrian\Downloads\CodeCogsEqn (1)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14833"/>
            <a:ext cx="1332357" cy="24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93079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9" grpId="0" animBg="1"/>
      <p:bldP spid="9" grpId="1" animBg="1"/>
      <p:bldP spid="16" grpId="0" animBg="1"/>
      <p:bldP spid="16" grpId="1" animBg="1"/>
      <p:bldP spid="26" grpId="0" animBg="1"/>
      <p:bldP spid="26" grpId="1" animBg="1"/>
      <p:bldP spid="20" grpId="0" animBg="1"/>
      <p:bldP spid="20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C:\Users\Adrian\Pictures\vlcsnap-2014-11-17-10h45m56s67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2" b="14365"/>
          <a:stretch/>
        </p:blipFill>
        <p:spPr bwMode="auto">
          <a:xfrm>
            <a:off x="755576" y="982438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Adrian\Pictures\vlcsnap-2014-11-17-11h01m46s0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3" b="14365"/>
          <a:stretch/>
        </p:blipFill>
        <p:spPr bwMode="auto">
          <a:xfrm>
            <a:off x="755576" y="987574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s-ES" sz="4000" dirty="0" err="1" smtClean="0"/>
              <a:t>The</a:t>
            </a:r>
            <a:r>
              <a:rPr lang="es-ES" sz="4000" dirty="0" smtClean="0"/>
              <a:t> </a:t>
            </a:r>
            <a:r>
              <a:rPr lang="es-ES" sz="4000" dirty="0" err="1" smtClean="0"/>
              <a:t>Problem</a:t>
            </a:r>
            <a:endParaRPr lang="es-ES" sz="4000" dirty="0"/>
          </a:p>
        </p:txBody>
      </p:sp>
      <p:sp>
        <p:nvSpPr>
          <p:cNvPr id="10" name="9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23 Rectángulo"/>
          <p:cNvSpPr/>
          <p:nvPr/>
        </p:nvSpPr>
        <p:spPr>
          <a:xfrm>
            <a:off x="6561513" y="4256116"/>
            <a:ext cx="384368" cy="2865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7" name="Picture 3" descr="C:\Users\Adrian\Downloads\CodeCogsEqn (1)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14833"/>
            <a:ext cx="1332357" cy="24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Rectángulo redondeado"/>
          <p:cNvSpPr/>
          <p:nvPr/>
        </p:nvSpPr>
        <p:spPr>
          <a:xfrm>
            <a:off x="4864850" y="2355726"/>
            <a:ext cx="715262" cy="576064"/>
          </a:xfrm>
          <a:prstGeom prst="roundRec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Rectángulo redondeado"/>
          <p:cNvSpPr/>
          <p:nvPr/>
        </p:nvSpPr>
        <p:spPr>
          <a:xfrm>
            <a:off x="3347864" y="1617804"/>
            <a:ext cx="792088" cy="737922"/>
          </a:xfrm>
          <a:prstGeom prst="roundRec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20 Rectángulo redondeado"/>
          <p:cNvSpPr/>
          <p:nvPr/>
        </p:nvSpPr>
        <p:spPr>
          <a:xfrm>
            <a:off x="5580113" y="3084190"/>
            <a:ext cx="1010934" cy="576064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21 Rectángulo redondeado"/>
          <p:cNvSpPr/>
          <p:nvPr/>
        </p:nvSpPr>
        <p:spPr>
          <a:xfrm>
            <a:off x="4139952" y="2355726"/>
            <a:ext cx="724898" cy="1106299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22 Rectángulo redondeado"/>
          <p:cNvSpPr/>
          <p:nvPr/>
        </p:nvSpPr>
        <p:spPr>
          <a:xfrm>
            <a:off x="2807803" y="2374349"/>
            <a:ext cx="540061" cy="557441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0" name="Picture 5" descr="C:\Users\Adrian\Downloads\CodeCogsEqn (3)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826" t="72710" r="46964"/>
          <a:stretch/>
        </p:blipFill>
        <p:spPr bwMode="auto">
          <a:xfrm>
            <a:off x="4544616" y="4567155"/>
            <a:ext cx="342799" cy="329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43 Cerrar llave"/>
          <p:cNvSpPr/>
          <p:nvPr/>
        </p:nvSpPr>
        <p:spPr>
          <a:xfrm rot="5400000">
            <a:off x="2985756" y="4095423"/>
            <a:ext cx="148151" cy="576064"/>
          </a:xfrm>
          <a:prstGeom prst="rightBrace">
            <a:avLst>
              <a:gd name="adj1" fmla="val 48680"/>
              <a:gd name="adj2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5" name="44 Cerrar llave"/>
          <p:cNvSpPr/>
          <p:nvPr/>
        </p:nvSpPr>
        <p:spPr>
          <a:xfrm rot="5400000">
            <a:off x="3657149" y="4000095"/>
            <a:ext cx="173517" cy="792088"/>
          </a:xfrm>
          <a:prstGeom prst="rightBrace">
            <a:avLst>
              <a:gd name="adj1" fmla="val 48680"/>
              <a:gd name="adj2" fmla="val 50000"/>
            </a:avLst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45 Cerrar llave"/>
          <p:cNvSpPr/>
          <p:nvPr/>
        </p:nvSpPr>
        <p:spPr>
          <a:xfrm rot="5400000">
            <a:off x="4415642" y="4047602"/>
            <a:ext cx="173517" cy="724898"/>
          </a:xfrm>
          <a:prstGeom prst="rightBrace">
            <a:avLst>
              <a:gd name="adj1" fmla="val 48680"/>
              <a:gd name="adj2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46 Cerrar llave"/>
          <p:cNvSpPr/>
          <p:nvPr/>
        </p:nvSpPr>
        <p:spPr>
          <a:xfrm rot="5400000">
            <a:off x="5130904" y="4047602"/>
            <a:ext cx="173517" cy="724898"/>
          </a:xfrm>
          <a:prstGeom prst="rightBrace">
            <a:avLst>
              <a:gd name="adj1" fmla="val 48680"/>
              <a:gd name="adj2" fmla="val 50000"/>
            </a:avLst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8" name="47 Cerrar llave"/>
          <p:cNvSpPr/>
          <p:nvPr/>
        </p:nvSpPr>
        <p:spPr>
          <a:xfrm rot="5400000">
            <a:off x="5984054" y="3919352"/>
            <a:ext cx="173517" cy="981400"/>
          </a:xfrm>
          <a:prstGeom prst="rightBrace">
            <a:avLst>
              <a:gd name="adj1" fmla="val 48680"/>
              <a:gd name="adj2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9" name="48 CuadroTexto"/>
          <p:cNvSpPr txBox="1"/>
          <p:nvPr/>
        </p:nvSpPr>
        <p:spPr>
          <a:xfrm>
            <a:off x="4993893" y="4506674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smtClean="0">
                <a:solidFill>
                  <a:srgbClr val="92D050"/>
                </a:solidFill>
              </a:rPr>
              <a:t>OK</a:t>
            </a:r>
            <a:endParaRPr lang="es-ES" dirty="0">
              <a:solidFill>
                <a:srgbClr val="92D050"/>
              </a:solidFill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3515320" y="4496199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smtClean="0">
                <a:solidFill>
                  <a:srgbClr val="92D050"/>
                </a:solidFill>
              </a:rPr>
              <a:t>OK</a:t>
            </a:r>
            <a:endParaRPr lang="es-ES" dirty="0">
              <a:solidFill>
                <a:srgbClr val="92D050"/>
              </a:solidFill>
            </a:endParaRPr>
          </a:p>
        </p:txBody>
      </p:sp>
      <p:sp>
        <p:nvSpPr>
          <p:cNvPr id="51" name="50 CuadroTexto"/>
          <p:cNvSpPr txBox="1"/>
          <p:nvPr/>
        </p:nvSpPr>
        <p:spPr>
          <a:xfrm>
            <a:off x="2788763" y="4482898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err="1" smtClean="0">
                <a:solidFill>
                  <a:srgbClr val="C00000"/>
                </a:solidFill>
              </a:rPr>
              <a:t>Bad</a:t>
            </a:r>
            <a:endParaRPr lang="es-ES" dirty="0">
              <a:solidFill>
                <a:srgbClr val="C00000"/>
              </a:solidFill>
            </a:endParaRPr>
          </a:p>
        </p:txBody>
      </p:sp>
      <p:sp>
        <p:nvSpPr>
          <p:cNvPr id="52" name="51 CuadroTexto"/>
          <p:cNvSpPr txBox="1"/>
          <p:nvPr/>
        </p:nvSpPr>
        <p:spPr>
          <a:xfrm>
            <a:off x="4231333" y="4496199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err="1" smtClean="0">
                <a:solidFill>
                  <a:srgbClr val="C00000"/>
                </a:solidFill>
              </a:rPr>
              <a:t>Bad</a:t>
            </a:r>
            <a:endParaRPr lang="es-ES" dirty="0">
              <a:solidFill>
                <a:srgbClr val="C00000"/>
              </a:solidFill>
            </a:endParaRPr>
          </a:p>
        </p:txBody>
      </p:sp>
      <p:sp>
        <p:nvSpPr>
          <p:cNvPr id="53" name="52 CuadroTexto"/>
          <p:cNvSpPr txBox="1"/>
          <p:nvPr/>
        </p:nvSpPr>
        <p:spPr>
          <a:xfrm>
            <a:off x="5814512" y="4496199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err="1" smtClean="0">
                <a:solidFill>
                  <a:srgbClr val="C00000"/>
                </a:solidFill>
              </a:rPr>
              <a:t>Bad</a:t>
            </a:r>
            <a:endParaRPr lang="es-ES" dirty="0">
              <a:solidFill>
                <a:srgbClr val="C00000"/>
              </a:solidFill>
            </a:endParaRPr>
          </a:p>
        </p:txBody>
      </p:sp>
      <p:sp>
        <p:nvSpPr>
          <p:cNvPr id="29" name="28 Cerrar llave"/>
          <p:cNvSpPr/>
          <p:nvPr/>
        </p:nvSpPr>
        <p:spPr>
          <a:xfrm rot="5400000">
            <a:off x="4626006" y="2445736"/>
            <a:ext cx="180020" cy="3888432"/>
          </a:xfrm>
          <a:prstGeom prst="rightBrace">
            <a:avLst>
              <a:gd name="adj1" fmla="val 48680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888694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1" grpId="0" animBg="1"/>
      <p:bldP spid="22" grpId="0" animBg="1"/>
      <p:bldP spid="2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/>
      <p:bldP spid="50" grpId="0"/>
      <p:bldP spid="51" grpId="0"/>
      <p:bldP spid="52" grpId="0"/>
      <p:bldP spid="53" grpId="0"/>
      <p:bldP spid="29" grpId="0" animBg="1"/>
      <p:bldP spid="29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endParaRPr lang="es-ES" sz="3600" dirty="0" smtClean="0"/>
          </a:p>
          <a:p>
            <a:pPr marL="514350" indent="-514350">
              <a:buFont typeface="+mj-lt"/>
              <a:buAutoNum type="arabicPeriod"/>
            </a:pPr>
            <a:r>
              <a:rPr lang="es-ES" sz="3600" dirty="0" err="1" smtClean="0"/>
              <a:t>How</a:t>
            </a:r>
            <a:r>
              <a:rPr lang="es-ES" sz="3600" dirty="0" smtClean="0"/>
              <a:t> </a:t>
            </a:r>
            <a:r>
              <a:rPr lang="es-ES" sz="3600" dirty="0" err="1" smtClean="0"/>
              <a:t>to</a:t>
            </a:r>
            <a:r>
              <a:rPr lang="es-ES" sz="3600" dirty="0" smtClean="0"/>
              <a:t> </a:t>
            </a:r>
            <a:r>
              <a:rPr lang="es-ES" sz="3600" dirty="0" err="1" smtClean="0"/>
              <a:t>reconstruct</a:t>
            </a:r>
            <a:r>
              <a:rPr lang="es-ES" sz="3600" dirty="0" smtClean="0"/>
              <a:t> time-resolved light?</a:t>
            </a:r>
          </a:p>
          <a:p>
            <a:pPr marL="514350" indent="-514350">
              <a:buFont typeface="+mj-lt"/>
              <a:buAutoNum type="arabicPeriod"/>
            </a:pPr>
            <a:endParaRPr lang="es-ES" sz="3600" dirty="0" smtClean="0"/>
          </a:p>
          <a:p>
            <a:pPr marL="514350" indent="-514350">
              <a:buFont typeface="+mj-lt"/>
              <a:buAutoNum type="arabicPeriod"/>
            </a:pPr>
            <a:r>
              <a:rPr lang="es-ES" sz="3600" dirty="0" err="1" smtClean="0"/>
              <a:t>How</a:t>
            </a:r>
            <a:r>
              <a:rPr lang="es-ES" sz="3600" dirty="0" smtClean="0"/>
              <a:t> </a:t>
            </a:r>
            <a:r>
              <a:rPr lang="es-ES" sz="3600" dirty="0" err="1" smtClean="0"/>
              <a:t>to</a:t>
            </a:r>
            <a:r>
              <a:rPr lang="es-ES" sz="3600" dirty="0" smtClean="0"/>
              <a:t> </a:t>
            </a:r>
            <a:r>
              <a:rPr lang="es-ES" sz="3600" dirty="0" err="1" smtClean="0"/>
              <a:t>distribute</a:t>
            </a:r>
            <a:r>
              <a:rPr lang="es-ES" sz="3600" dirty="0" smtClean="0"/>
              <a:t> </a:t>
            </a:r>
            <a:r>
              <a:rPr lang="es-ES" sz="3600" dirty="0" err="1" smtClean="0"/>
              <a:t>samples</a:t>
            </a:r>
            <a:r>
              <a:rPr lang="es-ES" sz="3600" dirty="0" smtClean="0"/>
              <a:t> </a:t>
            </a:r>
            <a:r>
              <a:rPr lang="es-ES" sz="3600" dirty="0" err="1" smtClean="0"/>
              <a:t>along</a:t>
            </a:r>
            <a:r>
              <a:rPr lang="es-ES" sz="3600" dirty="0" smtClean="0"/>
              <a:t> time?</a:t>
            </a:r>
            <a:endParaRPr lang="es-ES" sz="3600" dirty="0"/>
          </a:p>
          <a:p>
            <a:pPr marL="514350" indent="-514350">
              <a:buFont typeface="+mj-lt"/>
              <a:buAutoNum type="arabicPeriod"/>
            </a:pPr>
            <a:endParaRPr lang="es-ES" sz="3600" dirty="0"/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s-ES" sz="4000" dirty="0" err="1" smtClean="0"/>
              <a:t>The</a:t>
            </a:r>
            <a:r>
              <a:rPr lang="es-ES" sz="4000" dirty="0" smtClean="0"/>
              <a:t> </a:t>
            </a:r>
            <a:r>
              <a:rPr lang="es-ES" sz="4000" dirty="0" err="1" smtClean="0"/>
              <a:t>Problem</a:t>
            </a:r>
            <a:endParaRPr lang="es-ES" sz="4000" dirty="0"/>
          </a:p>
        </p:txBody>
      </p:sp>
    </p:spTree>
    <p:extLst>
      <p:ext uri="{BB962C8B-B14F-4D97-AF65-F5344CB8AC3E}">
        <p14:creationId xmlns:p14="http://schemas.microsoft.com/office/powerpoint/2010/main" xmlns="" val="225930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s-ES" sz="4000" dirty="0" err="1" smtClean="0"/>
              <a:t>Steady-State</a:t>
            </a:r>
            <a:r>
              <a:rPr lang="es-ES" sz="4000" dirty="0" smtClean="0"/>
              <a:t> Light </a:t>
            </a:r>
            <a:r>
              <a:rPr lang="es-ES" sz="4000" dirty="0" err="1" smtClean="0"/>
              <a:t>Transport</a:t>
            </a:r>
            <a:endParaRPr lang="es-ES" sz="4000" dirty="0"/>
          </a:p>
        </p:txBody>
      </p:sp>
      <p:pic>
        <p:nvPicPr>
          <p:cNvPr id="2050" name="Picture 2" descr="D:\Users\Adrian\Documents\Work\My Presentations\2014 - Siggraph Asia\bunn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203598"/>
            <a:ext cx="3456384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23726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endParaRPr lang="es-ES" sz="3600" dirty="0" smtClean="0"/>
          </a:p>
          <a:p>
            <a:pPr marL="514350" indent="-514350">
              <a:buFont typeface="+mj-lt"/>
              <a:buAutoNum type="arabicPeriod"/>
            </a:pPr>
            <a:r>
              <a:rPr lang="es-ES" sz="3600" dirty="0" err="1" smtClean="0"/>
              <a:t>How</a:t>
            </a:r>
            <a:r>
              <a:rPr lang="es-ES" sz="3600" dirty="0" smtClean="0"/>
              <a:t> </a:t>
            </a:r>
            <a:r>
              <a:rPr lang="es-ES" sz="3600" dirty="0" err="1" smtClean="0"/>
              <a:t>to</a:t>
            </a:r>
            <a:r>
              <a:rPr lang="es-ES" sz="3600" dirty="0" smtClean="0"/>
              <a:t> </a:t>
            </a:r>
            <a:r>
              <a:rPr lang="es-ES" sz="3600" dirty="0" err="1" smtClean="0"/>
              <a:t>reconstruct</a:t>
            </a:r>
            <a:r>
              <a:rPr lang="es-ES" sz="3600" dirty="0" smtClean="0"/>
              <a:t> time-resolved light?</a:t>
            </a:r>
          </a:p>
          <a:p>
            <a:pPr marL="514350" indent="-514350">
              <a:buFont typeface="+mj-lt"/>
              <a:buAutoNum type="arabicPeriod"/>
            </a:pPr>
            <a:endParaRPr lang="es-ES" sz="3600" dirty="0" smtClean="0"/>
          </a:p>
          <a:p>
            <a:pPr marL="514350" indent="-514350">
              <a:buFont typeface="+mj-lt"/>
              <a:buAutoNum type="arabicPeriod"/>
            </a:pPr>
            <a:r>
              <a:rPr lang="es-ES" sz="3600" dirty="0" err="1" smtClean="0"/>
              <a:t>How</a:t>
            </a:r>
            <a:r>
              <a:rPr lang="es-ES" sz="3600" dirty="0" smtClean="0"/>
              <a:t> </a:t>
            </a:r>
            <a:r>
              <a:rPr lang="es-ES" sz="3600" dirty="0" err="1" smtClean="0"/>
              <a:t>to</a:t>
            </a:r>
            <a:r>
              <a:rPr lang="es-ES" sz="3600" dirty="0" smtClean="0"/>
              <a:t> </a:t>
            </a:r>
            <a:r>
              <a:rPr lang="es-ES" sz="3600" dirty="0" err="1" smtClean="0"/>
              <a:t>distribute</a:t>
            </a:r>
            <a:r>
              <a:rPr lang="es-ES" sz="3600" dirty="0" smtClean="0"/>
              <a:t> </a:t>
            </a:r>
            <a:r>
              <a:rPr lang="es-ES" sz="3600" dirty="0" err="1" smtClean="0"/>
              <a:t>samples</a:t>
            </a:r>
            <a:r>
              <a:rPr lang="es-ES" sz="3600" dirty="0" smtClean="0"/>
              <a:t> </a:t>
            </a:r>
            <a:r>
              <a:rPr lang="es-ES" sz="3600" dirty="0" err="1" smtClean="0"/>
              <a:t>along</a:t>
            </a:r>
            <a:r>
              <a:rPr lang="es-ES" sz="3600" dirty="0" smtClean="0"/>
              <a:t> time?</a:t>
            </a:r>
            <a:endParaRPr lang="es-ES" sz="3600" dirty="0"/>
          </a:p>
          <a:p>
            <a:pPr marL="514350" indent="-514350">
              <a:buFont typeface="+mj-lt"/>
              <a:buAutoNum type="arabicPeriod"/>
            </a:pPr>
            <a:endParaRPr lang="es-ES" sz="3600" dirty="0"/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s-ES" sz="4000" dirty="0" err="1" smtClean="0"/>
              <a:t>Our</a:t>
            </a:r>
            <a:r>
              <a:rPr lang="es-ES" sz="4000" dirty="0" smtClean="0"/>
              <a:t> </a:t>
            </a:r>
            <a:r>
              <a:rPr lang="es-ES" sz="4000" dirty="0" err="1" smtClean="0"/>
              <a:t>Contribution</a:t>
            </a:r>
            <a:endParaRPr lang="es-ES" sz="4000" dirty="0"/>
          </a:p>
        </p:txBody>
      </p:sp>
    </p:spTree>
    <p:extLst>
      <p:ext uri="{BB962C8B-B14F-4D97-AF65-F5344CB8AC3E}">
        <p14:creationId xmlns:p14="http://schemas.microsoft.com/office/powerpoint/2010/main" xmlns="" val="2905150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endParaRPr lang="es-ES" sz="3600" dirty="0" smtClean="0"/>
          </a:p>
          <a:p>
            <a:pPr marL="514350" indent="-514350">
              <a:buFont typeface="+mj-lt"/>
              <a:buAutoNum type="arabicPeriod"/>
            </a:pPr>
            <a:r>
              <a:rPr lang="es-ES" sz="3600" dirty="0" err="1" smtClean="0"/>
              <a:t>How</a:t>
            </a:r>
            <a:r>
              <a:rPr lang="es-ES" sz="3600" dirty="0" smtClean="0"/>
              <a:t> </a:t>
            </a:r>
            <a:r>
              <a:rPr lang="es-ES" sz="3600" dirty="0" err="1" smtClean="0"/>
              <a:t>to</a:t>
            </a:r>
            <a:r>
              <a:rPr lang="es-ES" sz="3600" dirty="0" smtClean="0"/>
              <a:t> </a:t>
            </a:r>
            <a:r>
              <a:rPr lang="es-ES" sz="3600" dirty="0" err="1" smtClean="0"/>
              <a:t>reconstruct</a:t>
            </a:r>
            <a:r>
              <a:rPr lang="es-ES" sz="3600" dirty="0" smtClean="0"/>
              <a:t> time-resolved light?</a:t>
            </a:r>
          </a:p>
          <a:p>
            <a:pPr marL="514350" indent="-514350">
              <a:buFont typeface="+mj-lt"/>
              <a:buAutoNum type="arabicPeriod"/>
            </a:pPr>
            <a:endParaRPr lang="es-ES" sz="3600" dirty="0" smtClean="0"/>
          </a:p>
          <a:p>
            <a:pPr marL="514350" indent="-514350">
              <a:buFont typeface="+mj-lt"/>
              <a:buAutoNum type="arabicPeriod"/>
            </a:pPr>
            <a:r>
              <a:rPr lang="es-ES" sz="3600" dirty="0" err="1" smtClean="0"/>
              <a:t>How</a:t>
            </a:r>
            <a:r>
              <a:rPr lang="es-ES" sz="3600" dirty="0" smtClean="0"/>
              <a:t> </a:t>
            </a:r>
            <a:r>
              <a:rPr lang="es-ES" sz="3600" dirty="0" err="1" smtClean="0"/>
              <a:t>to</a:t>
            </a:r>
            <a:r>
              <a:rPr lang="es-ES" sz="3600" dirty="0" smtClean="0"/>
              <a:t> </a:t>
            </a:r>
            <a:r>
              <a:rPr lang="es-ES" sz="3600" dirty="0" err="1" smtClean="0"/>
              <a:t>distribute</a:t>
            </a:r>
            <a:r>
              <a:rPr lang="es-ES" sz="3600" dirty="0" smtClean="0"/>
              <a:t> </a:t>
            </a:r>
            <a:r>
              <a:rPr lang="es-ES" sz="3600" dirty="0" err="1" smtClean="0"/>
              <a:t>samples</a:t>
            </a:r>
            <a:r>
              <a:rPr lang="es-ES" sz="3600" dirty="0" smtClean="0"/>
              <a:t> </a:t>
            </a:r>
            <a:r>
              <a:rPr lang="es-ES" sz="3600" dirty="0" err="1" smtClean="0"/>
              <a:t>along</a:t>
            </a:r>
            <a:r>
              <a:rPr lang="es-ES" sz="3600" dirty="0" smtClean="0"/>
              <a:t> time?</a:t>
            </a:r>
            <a:endParaRPr lang="es-ES" sz="3600" dirty="0"/>
          </a:p>
          <a:p>
            <a:pPr marL="514350" indent="-514350">
              <a:buFont typeface="+mj-lt"/>
              <a:buAutoNum type="arabicPeriod"/>
            </a:pPr>
            <a:endParaRPr lang="es-ES" sz="3600" dirty="0"/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s-ES" sz="4000" dirty="0" err="1" smtClean="0"/>
              <a:t>Our</a:t>
            </a:r>
            <a:r>
              <a:rPr lang="es-ES" sz="4000" dirty="0" smtClean="0"/>
              <a:t> </a:t>
            </a:r>
            <a:r>
              <a:rPr lang="es-ES" sz="4000" dirty="0" err="1" smtClean="0"/>
              <a:t>Contribution</a:t>
            </a:r>
            <a:endParaRPr lang="es-ES" sz="4000" dirty="0"/>
          </a:p>
        </p:txBody>
      </p:sp>
      <p:sp>
        <p:nvSpPr>
          <p:cNvPr id="5" name="4 Rectángulo"/>
          <p:cNvSpPr/>
          <p:nvPr/>
        </p:nvSpPr>
        <p:spPr>
          <a:xfrm>
            <a:off x="285720" y="2928940"/>
            <a:ext cx="8643998" cy="1143008"/>
          </a:xfrm>
          <a:prstGeom prst="rect">
            <a:avLst/>
          </a:prstGeom>
          <a:solidFill>
            <a:srgbClr val="000000">
              <a:alpha val="58824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25930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C:\Users\Adrian\Pictures\vlcsnap-2014-11-17-10h45m56s67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2" b="14365"/>
          <a:stretch/>
        </p:blipFill>
        <p:spPr bwMode="auto">
          <a:xfrm>
            <a:off x="755576" y="982438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Adrian\Pictures\vlcsnap-2014-11-17-11h01m46s0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3" b="14365"/>
          <a:stretch/>
        </p:blipFill>
        <p:spPr bwMode="auto">
          <a:xfrm>
            <a:off x="755576" y="987574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9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23 Rectángulo"/>
          <p:cNvSpPr/>
          <p:nvPr/>
        </p:nvSpPr>
        <p:spPr>
          <a:xfrm>
            <a:off x="6561513" y="4256116"/>
            <a:ext cx="384368" cy="2865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8" name="17 Conector recto"/>
          <p:cNvCxnSpPr/>
          <p:nvPr/>
        </p:nvCxnSpPr>
        <p:spPr>
          <a:xfrm>
            <a:off x="3707904" y="1131590"/>
            <a:ext cx="0" cy="302433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 descr="C:\Users\Adrian\Downloads\CodeCogsEqn (5)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731" t="31635" r="17488" b="27320"/>
          <a:stretch/>
        </p:blipFill>
        <p:spPr bwMode="auto">
          <a:xfrm>
            <a:off x="3526737" y="4263876"/>
            <a:ext cx="362333" cy="49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Elipse"/>
          <p:cNvSpPr/>
          <p:nvPr/>
        </p:nvSpPr>
        <p:spPr>
          <a:xfrm>
            <a:off x="2116771" y="1275606"/>
            <a:ext cx="1681926" cy="1681926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Forma libre"/>
          <p:cNvSpPr/>
          <p:nvPr/>
        </p:nvSpPr>
        <p:spPr>
          <a:xfrm>
            <a:off x="2116771" y="1981202"/>
            <a:ext cx="1681926" cy="270733"/>
          </a:xfrm>
          <a:custGeom>
            <a:avLst/>
            <a:gdLst>
              <a:gd name="connsiteX0" fmla="*/ 0 w 2798859"/>
              <a:gd name="connsiteY0" fmla="*/ 223025 h 270733"/>
              <a:gd name="connsiteX1" fmla="*/ 1280160 w 2798859"/>
              <a:gd name="connsiteY1" fmla="*/ 388 h 270733"/>
              <a:gd name="connsiteX2" fmla="*/ 2798859 w 2798859"/>
              <a:gd name="connsiteY2" fmla="*/ 270733 h 270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98859" h="270733">
                <a:moveTo>
                  <a:pt x="0" y="223025"/>
                </a:moveTo>
                <a:cubicBezTo>
                  <a:pt x="406842" y="107731"/>
                  <a:pt x="813684" y="-7563"/>
                  <a:pt x="1280160" y="388"/>
                </a:cubicBezTo>
                <a:cubicBezTo>
                  <a:pt x="1746636" y="8339"/>
                  <a:pt x="2475506" y="223025"/>
                  <a:pt x="2798859" y="270733"/>
                </a:cubicBezTo>
              </a:path>
            </a:pathLst>
          </a:cu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2" name="11 Conector recto"/>
          <p:cNvCxnSpPr>
            <a:stCxn id="20" idx="0"/>
            <a:endCxn id="20" idx="4"/>
          </p:cNvCxnSpPr>
          <p:nvPr/>
        </p:nvCxnSpPr>
        <p:spPr>
          <a:xfrm>
            <a:off x="2957733" y="1275606"/>
            <a:ext cx="0" cy="1681926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Elipse"/>
          <p:cNvSpPr/>
          <p:nvPr/>
        </p:nvSpPr>
        <p:spPr>
          <a:xfrm>
            <a:off x="2646983" y="1882469"/>
            <a:ext cx="216024" cy="21602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25 Elipse"/>
          <p:cNvSpPr/>
          <p:nvPr/>
        </p:nvSpPr>
        <p:spPr>
          <a:xfrm>
            <a:off x="3068148" y="1912742"/>
            <a:ext cx="216024" cy="21602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19 Elipse"/>
          <p:cNvSpPr/>
          <p:nvPr/>
        </p:nvSpPr>
        <p:spPr>
          <a:xfrm>
            <a:off x="2116770" y="1275606"/>
            <a:ext cx="1681926" cy="1681926"/>
          </a:xfrm>
          <a:prstGeom prst="ellipse">
            <a:avLst/>
          </a:prstGeom>
          <a:noFill/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7" name="Picture 3" descr="C:\Users\Adrian\Downloads\CodeCogsEqn (1)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14833"/>
            <a:ext cx="1332357" cy="24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93079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9" grpId="0" animBg="1"/>
      <p:bldP spid="9" grpId="1" animBg="1"/>
      <p:bldP spid="16" grpId="0" animBg="1"/>
      <p:bldP spid="16" grpId="1" animBg="1"/>
      <p:bldP spid="26" grpId="0" animBg="1"/>
      <p:bldP spid="26" grpId="1" animBg="1"/>
      <p:bldP spid="20" grpId="0" animBg="1"/>
      <p:bldP spid="20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rian\Pictures\vlcsnap-2014-11-17-10h45m56s67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2" b="14365"/>
          <a:stretch/>
        </p:blipFill>
        <p:spPr bwMode="auto">
          <a:xfrm>
            <a:off x="755576" y="987574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rian\Pictures\vlcsnap-2014-11-17-11h01m46s0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3" b="14365"/>
          <a:stretch/>
        </p:blipFill>
        <p:spPr bwMode="auto">
          <a:xfrm>
            <a:off x="755576" y="987574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rian\Pictures\vlcsnap-2014-11-17-11h02m15s7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059" t="15541" r="27045" b="14365"/>
          <a:stretch/>
        </p:blipFill>
        <p:spPr bwMode="auto">
          <a:xfrm>
            <a:off x="2714612" y="987574"/>
            <a:ext cx="3929090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9 Rectángulo"/>
          <p:cNvSpPr/>
          <p:nvPr/>
        </p:nvSpPr>
        <p:spPr>
          <a:xfrm>
            <a:off x="2361334" y="4393199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3" descr="C:\Users\Adrian\Downloads\CodeCogsEqn (1)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14833"/>
            <a:ext cx="1332357" cy="24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14 CuadroTexto"/>
          <p:cNvSpPr txBox="1"/>
          <p:nvPr/>
        </p:nvSpPr>
        <p:spPr>
          <a:xfrm>
            <a:off x="1285852" y="428610"/>
            <a:ext cx="6572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 err="1" smtClean="0"/>
              <a:t>Histogram</a:t>
            </a:r>
            <a:r>
              <a:rPr lang="es-ES" sz="2800" dirty="0" smtClean="0"/>
              <a:t> </a:t>
            </a:r>
            <a:r>
              <a:rPr lang="es-ES" sz="2800" dirty="0" err="1" smtClean="0"/>
              <a:t>Density</a:t>
            </a:r>
            <a:r>
              <a:rPr lang="es-ES" sz="2800" dirty="0" smtClean="0"/>
              <a:t> </a:t>
            </a:r>
            <a:r>
              <a:rPr lang="es-ES" sz="2800" dirty="0" err="1" smtClean="0"/>
              <a:t>Estimation</a:t>
            </a:r>
            <a:endParaRPr lang="es-ES" sz="20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1285852" y="467011"/>
            <a:ext cx="6572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i="1" dirty="0" smtClean="0"/>
              <a:t>[Jarabo2012, OToole2014, Ament2014]</a:t>
            </a:r>
            <a:endParaRPr lang="es-ES" i="1" dirty="0"/>
          </a:p>
        </p:txBody>
      </p:sp>
      <p:pic>
        <p:nvPicPr>
          <p:cNvPr id="21" name="Picture 3" descr="C:\Users\Adrian\Downloads\CodeCogsEqn (3).gif"/>
          <p:cNvPicPr>
            <a:picLocks noChangeAspect="1" noChangeArrowheads="1"/>
          </p:cNvPicPr>
          <p:nvPr/>
        </p:nvPicPr>
        <p:blipFill>
          <a:blip r:embed="rId7" cstate="print"/>
          <a:srcRect r="57854"/>
          <a:stretch>
            <a:fillRect/>
          </a:stretch>
        </p:blipFill>
        <p:spPr bwMode="auto">
          <a:xfrm>
            <a:off x="3857620" y="1188773"/>
            <a:ext cx="1571636" cy="656029"/>
          </a:xfrm>
          <a:prstGeom prst="rect">
            <a:avLst/>
          </a:prstGeom>
          <a:noFill/>
        </p:spPr>
      </p:pic>
      <p:sp>
        <p:nvSpPr>
          <p:cNvPr id="3" name="2 CuadroTexto"/>
          <p:cNvSpPr txBox="1"/>
          <p:nvPr/>
        </p:nvSpPr>
        <p:spPr>
          <a:xfrm>
            <a:off x="611560" y="2283718"/>
            <a:ext cx="15361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 smtClean="0"/>
              <a:t>Reconstructed</a:t>
            </a:r>
            <a:endParaRPr lang="es-ES" dirty="0" smtClean="0"/>
          </a:p>
          <a:p>
            <a:pPr algn="ctr"/>
            <a:r>
              <a:rPr lang="es-ES" dirty="0" err="1" smtClean="0"/>
              <a:t>Signal</a:t>
            </a:r>
            <a:endParaRPr lang="es-ES" dirty="0"/>
          </a:p>
        </p:txBody>
      </p:sp>
      <p:sp>
        <p:nvSpPr>
          <p:cNvPr id="20" name="19 Arco"/>
          <p:cNvSpPr/>
          <p:nvPr/>
        </p:nvSpPr>
        <p:spPr>
          <a:xfrm>
            <a:off x="1379655" y="2248214"/>
            <a:ext cx="3480377" cy="1475664"/>
          </a:xfrm>
          <a:prstGeom prst="arc">
            <a:avLst>
              <a:gd name="adj1" fmla="val 5464862"/>
              <a:gd name="adj2" fmla="val 10877265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0905237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6" grpId="1"/>
      <p:bldP spid="3" grpId="0"/>
      <p:bldP spid="3" grpId="1"/>
      <p:bldP spid="20" grpId="0" animBg="1"/>
      <p:bldP spid="20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rian\Pictures\vlcsnap-2014-11-17-11h01m46s0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3" b="14365"/>
          <a:stretch/>
        </p:blipFill>
        <p:spPr bwMode="auto">
          <a:xfrm>
            <a:off x="755576" y="987574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Adrian\Pictures\vlcsnap-2014-11-17-11h02m53s109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463" t="15541" r="64556" b="14365"/>
          <a:stretch/>
        </p:blipFill>
        <p:spPr bwMode="auto">
          <a:xfrm>
            <a:off x="2571736" y="987574"/>
            <a:ext cx="714380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9 Rectángulo"/>
          <p:cNvSpPr/>
          <p:nvPr/>
        </p:nvSpPr>
        <p:spPr>
          <a:xfrm>
            <a:off x="2361334" y="4393199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3" descr="C:\Users\Adrian\Downloads\CodeCogsEqn (1)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14833"/>
            <a:ext cx="1332357" cy="24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14 CuadroTexto"/>
          <p:cNvSpPr txBox="1"/>
          <p:nvPr/>
        </p:nvSpPr>
        <p:spPr>
          <a:xfrm>
            <a:off x="1285852" y="428610"/>
            <a:ext cx="6572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 err="1" smtClean="0"/>
              <a:t>Kernel-Based</a:t>
            </a:r>
            <a:r>
              <a:rPr lang="es-ES" sz="2800" dirty="0" smtClean="0"/>
              <a:t> </a:t>
            </a:r>
            <a:r>
              <a:rPr lang="es-ES" sz="2800" dirty="0" err="1" smtClean="0"/>
              <a:t>Density</a:t>
            </a:r>
            <a:r>
              <a:rPr lang="es-ES" sz="2800" dirty="0" smtClean="0"/>
              <a:t> </a:t>
            </a:r>
            <a:r>
              <a:rPr lang="es-ES" sz="2800" dirty="0" err="1" smtClean="0"/>
              <a:t>Estimation</a:t>
            </a:r>
            <a:endParaRPr lang="es-ES" sz="2000" dirty="0"/>
          </a:p>
        </p:txBody>
      </p:sp>
      <p:pic>
        <p:nvPicPr>
          <p:cNvPr id="19" name="Picture 6" descr="C:\Users\Adrian\Pictures\vlcsnap-2014-11-17-11h02m53s109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332" t="15541" r="49250" b="14365"/>
          <a:stretch/>
        </p:blipFill>
        <p:spPr bwMode="auto">
          <a:xfrm>
            <a:off x="3276133" y="987574"/>
            <a:ext cx="1380014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15 Elipse"/>
          <p:cNvSpPr/>
          <p:nvPr/>
        </p:nvSpPr>
        <p:spPr>
          <a:xfrm>
            <a:off x="2928925" y="2103681"/>
            <a:ext cx="683795" cy="682383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0" name="Picture 6" descr="C:\Users\Adrian\Pictures\vlcsnap-2014-11-17-11h02m53s109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607" t="15541" r="27045" b="14365"/>
          <a:stretch/>
        </p:blipFill>
        <p:spPr bwMode="auto">
          <a:xfrm>
            <a:off x="4643438" y="987574"/>
            <a:ext cx="2000264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17 Elipse"/>
          <p:cNvSpPr/>
          <p:nvPr/>
        </p:nvSpPr>
        <p:spPr>
          <a:xfrm>
            <a:off x="4218582" y="2500312"/>
            <a:ext cx="894337" cy="938505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CuadroTexto"/>
          <p:cNvSpPr txBox="1"/>
          <p:nvPr/>
        </p:nvSpPr>
        <p:spPr>
          <a:xfrm>
            <a:off x="395536" y="1311110"/>
            <a:ext cx="15361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 smtClean="0"/>
              <a:t>Reconstructed</a:t>
            </a:r>
            <a:endParaRPr lang="es-ES" dirty="0" smtClean="0"/>
          </a:p>
          <a:p>
            <a:pPr algn="ctr"/>
            <a:r>
              <a:rPr lang="es-ES" dirty="0" err="1" smtClean="0"/>
              <a:t>Signal</a:t>
            </a:r>
            <a:endParaRPr lang="es-ES" dirty="0"/>
          </a:p>
        </p:txBody>
      </p:sp>
      <p:sp>
        <p:nvSpPr>
          <p:cNvPr id="17" name="16 Arco"/>
          <p:cNvSpPr/>
          <p:nvPr/>
        </p:nvSpPr>
        <p:spPr>
          <a:xfrm>
            <a:off x="1163631" y="1275606"/>
            <a:ext cx="3480377" cy="1475664"/>
          </a:xfrm>
          <a:prstGeom prst="arc">
            <a:avLst>
              <a:gd name="adj1" fmla="val 5464862"/>
              <a:gd name="adj2" fmla="val 10877265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0905237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6" grpId="2" animBg="1"/>
      <p:bldP spid="18" grpId="0" animBg="1"/>
      <p:bldP spid="18" grpId="1" animBg="1"/>
      <p:bldP spid="18" grpId="2" animBg="1"/>
      <p:bldP spid="14" grpId="0"/>
      <p:bldP spid="14" grpId="1"/>
      <p:bldP spid="17" grpId="0" animBg="1"/>
      <p:bldP spid="17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C:\Users\Adrian\Pictures\vlcsnap-2014-11-17-10h45m56s67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2" b="14365"/>
          <a:stretch/>
        </p:blipFill>
        <p:spPr bwMode="auto">
          <a:xfrm>
            <a:off x="755576" y="982438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9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1" name="Picture 3" descr="C:\Users\Adrian\Downloads\CodeCogsEqn (1)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14833"/>
            <a:ext cx="1332357" cy="24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17 CuadroTexto"/>
          <p:cNvSpPr txBox="1"/>
          <p:nvPr/>
        </p:nvSpPr>
        <p:spPr>
          <a:xfrm>
            <a:off x="1285852" y="428610"/>
            <a:ext cx="6572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 err="1" smtClean="0"/>
              <a:t>Kernel-Based</a:t>
            </a:r>
            <a:r>
              <a:rPr lang="es-ES" sz="2800" dirty="0" smtClean="0"/>
              <a:t> </a:t>
            </a:r>
            <a:r>
              <a:rPr lang="es-ES" sz="2800" dirty="0" err="1" smtClean="0"/>
              <a:t>Density</a:t>
            </a:r>
            <a:r>
              <a:rPr lang="es-ES" sz="2800" dirty="0" smtClean="0"/>
              <a:t> </a:t>
            </a:r>
            <a:r>
              <a:rPr lang="es-ES" sz="2800" dirty="0" err="1" smtClean="0"/>
              <a:t>Estimation</a:t>
            </a:r>
            <a:endParaRPr lang="es-ES" sz="2000" dirty="0"/>
          </a:p>
        </p:txBody>
      </p:sp>
      <p:sp>
        <p:nvSpPr>
          <p:cNvPr id="20" name="19 CuadroTexto"/>
          <p:cNvSpPr txBox="1"/>
          <p:nvPr/>
        </p:nvSpPr>
        <p:spPr>
          <a:xfrm>
            <a:off x="1285852" y="71420"/>
            <a:ext cx="6572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 err="1" smtClean="0"/>
              <a:t>Progressive</a:t>
            </a:r>
            <a:endParaRPr lang="es-ES" sz="2000" dirty="0"/>
          </a:p>
        </p:txBody>
      </p:sp>
      <p:pic>
        <p:nvPicPr>
          <p:cNvPr id="4100" name="Picture 4" descr="C:\Users\Adrián\Documents\My Presentations\Presentation_Transient\Untitled-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9974" y="976177"/>
            <a:ext cx="7658100" cy="3543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585559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C:\Users\Adrian\Pictures\vlcsnap-2014-11-17-10h45m56s67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2" b="14365"/>
          <a:stretch/>
        </p:blipFill>
        <p:spPr bwMode="auto">
          <a:xfrm>
            <a:off x="755576" y="982438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9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1" name="Picture 3" descr="C:\Users\Adrian\Downloads\CodeCogsEqn (1)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14833"/>
            <a:ext cx="1332357" cy="24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17 CuadroTexto"/>
          <p:cNvSpPr txBox="1"/>
          <p:nvPr/>
        </p:nvSpPr>
        <p:spPr>
          <a:xfrm>
            <a:off x="1285852" y="428610"/>
            <a:ext cx="6572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 err="1" smtClean="0"/>
              <a:t>Kernel-Based</a:t>
            </a:r>
            <a:r>
              <a:rPr lang="es-ES" sz="2800" dirty="0" smtClean="0"/>
              <a:t> </a:t>
            </a:r>
            <a:r>
              <a:rPr lang="es-ES" sz="2800" dirty="0" err="1" smtClean="0"/>
              <a:t>Density</a:t>
            </a:r>
            <a:r>
              <a:rPr lang="es-ES" sz="2800" dirty="0" smtClean="0"/>
              <a:t> </a:t>
            </a:r>
            <a:r>
              <a:rPr lang="es-ES" sz="2800" dirty="0" err="1" smtClean="0"/>
              <a:t>Estimation</a:t>
            </a:r>
            <a:endParaRPr lang="es-ES" sz="2000" dirty="0"/>
          </a:p>
        </p:txBody>
      </p:sp>
      <p:sp>
        <p:nvSpPr>
          <p:cNvPr id="20" name="19 CuadroTexto"/>
          <p:cNvSpPr txBox="1"/>
          <p:nvPr/>
        </p:nvSpPr>
        <p:spPr>
          <a:xfrm>
            <a:off x="1285852" y="71420"/>
            <a:ext cx="6572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 err="1" smtClean="0"/>
              <a:t>Progressive</a:t>
            </a:r>
            <a:endParaRPr lang="es-ES" sz="2000" dirty="0"/>
          </a:p>
        </p:txBody>
      </p:sp>
      <p:pic>
        <p:nvPicPr>
          <p:cNvPr id="6150" name="Picture 6" descr="C:\Users\Adrián\Documents\My Presentations\Presentation_Transient\old_profil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02869" y="965717"/>
            <a:ext cx="7658101" cy="3543300"/>
          </a:xfrm>
          <a:prstGeom prst="rect">
            <a:avLst/>
          </a:prstGeom>
          <a:noFill/>
        </p:spPr>
      </p:pic>
      <p:pic>
        <p:nvPicPr>
          <p:cNvPr id="8" name="Picture 2" descr="C:\Users\Adrián\Documents\My Presentations\Presentation_Transient\new_profile.png"/>
          <p:cNvPicPr>
            <a:picLocks noChangeAspect="1" noChangeArrowheads="1"/>
          </p:cNvPicPr>
          <p:nvPr/>
        </p:nvPicPr>
        <p:blipFill>
          <a:blip r:embed="rId6" cstate="print"/>
          <a:srcRect r="65998"/>
          <a:stretch>
            <a:fillRect/>
          </a:stretch>
        </p:blipFill>
        <p:spPr bwMode="auto">
          <a:xfrm>
            <a:off x="733014" y="997203"/>
            <a:ext cx="2603952" cy="3543300"/>
          </a:xfrm>
          <a:prstGeom prst="rect">
            <a:avLst/>
          </a:prstGeom>
          <a:noFill/>
        </p:spPr>
      </p:pic>
      <p:pic>
        <p:nvPicPr>
          <p:cNvPr id="29" name="Picture 2" descr="C:\Users\Adrián\Documents\My Presentations\Presentation_Transient\new_profile.png"/>
          <p:cNvPicPr>
            <a:picLocks noChangeAspect="1" noChangeArrowheads="1"/>
          </p:cNvPicPr>
          <p:nvPr/>
        </p:nvPicPr>
        <p:blipFill>
          <a:blip r:embed="rId6" cstate="print"/>
          <a:srcRect l="34091" r="49006"/>
          <a:stretch>
            <a:fillRect/>
          </a:stretch>
        </p:blipFill>
        <p:spPr bwMode="auto">
          <a:xfrm>
            <a:off x="3325091" y="1028714"/>
            <a:ext cx="1294410" cy="3543300"/>
          </a:xfrm>
          <a:prstGeom prst="rect">
            <a:avLst/>
          </a:prstGeom>
          <a:noFill/>
        </p:spPr>
      </p:pic>
      <p:pic>
        <p:nvPicPr>
          <p:cNvPr id="30" name="Picture 2" descr="C:\Users\Adrián\Documents\My Presentations\Presentation_Transient\new_profile.png"/>
          <p:cNvPicPr>
            <a:picLocks noChangeAspect="1" noChangeArrowheads="1"/>
          </p:cNvPicPr>
          <p:nvPr/>
        </p:nvPicPr>
        <p:blipFill>
          <a:blip r:embed="rId6" cstate="print"/>
          <a:srcRect l="49795" r="23007"/>
          <a:stretch>
            <a:fillRect/>
          </a:stretch>
        </p:blipFill>
        <p:spPr bwMode="auto">
          <a:xfrm>
            <a:off x="4560888" y="1004876"/>
            <a:ext cx="2082814" cy="3543300"/>
          </a:xfrm>
          <a:prstGeom prst="rect">
            <a:avLst/>
          </a:prstGeom>
          <a:noFill/>
        </p:spPr>
      </p:pic>
      <p:pic>
        <p:nvPicPr>
          <p:cNvPr id="4100" name="Picture 4" descr="C:\Users\Adrián\Documents\My Presentations\Presentation_Transient\Untitled-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9974" y="976177"/>
            <a:ext cx="7658100" cy="3543300"/>
          </a:xfrm>
          <a:prstGeom prst="rect">
            <a:avLst/>
          </a:prstGeom>
          <a:noFill/>
        </p:spPr>
      </p:pic>
      <p:sp>
        <p:nvSpPr>
          <p:cNvPr id="16" name="15 Elipse"/>
          <p:cNvSpPr/>
          <p:nvPr/>
        </p:nvSpPr>
        <p:spPr>
          <a:xfrm>
            <a:off x="3000365" y="2000246"/>
            <a:ext cx="683795" cy="682383"/>
          </a:xfrm>
          <a:prstGeom prst="ellipse">
            <a:avLst/>
          </a:prstGeom>
          <a:noFill/>
          <a:ln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16 Elipse"/>
          <p:cNvSpPr/>
          <p:nvPr/>
        </p:nvSpPr>
        <p:spPr>
          <a:xfrm>
            <a:off x="3000364" y="2000246"/>
            <a:ext cx="683795" cy="682383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18 Elipse"/>
          <p:cNvSpPr/>
          <p:nvPr/>
        </p:nvSpPr>
        <p:spPr>
          <a:xfrm>
            <a:off x="3112656" y="2111126"/>
            <a:ext cx="459214" cy="460624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24 Elipse"/>
          <p:cNvSpPr/>
          <p:nvPr/>
        </p:nvSpPr>
        <p:spPr>
          <a:xfrm>
            <a:off x="4143372" y="2500312"/>
            <a:ext cx="955506" cy="938506"/>
          </a:xfrm>
          <a:prstGeom prst="ellipse">
            <a:avLst/>
          </a:prstGeom>
          <a:noFill/>
          <a:ln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25 Elipse"/>
          <p:cNvSpPr/>
          <p:nvPr/>
        </p:nvSpPr>
        <p:spPr>
          <a:xfrm>
            <a:off x="4147144" y="2500312"/>
            <a:ext cx="955506" cy="938506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26 Elipse"/>
          <p:cNvSpPr/>
          <p:nvPr/>
        </p:nvSpPr>
        <p:spPr>
          <a:xfrm>
            <a:off x="4259314" y="2608996"/>
            <a:ext cx="723622" cy="721138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30 CuadroTexto"/>
          <p:cNvSpPr txBox="1"/>
          <p:nvPr/>
        </p:nvSpPr>
        <p:spPr>
          <a:xfrm>
            <a:off x="6858016" y="2928940"/>
            <a:ext cx="1536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 smtClean="0"/>
              <a:t>Iteration</a:t>
            </a:r>
            <a:r>
              <a:rPr lang="es-ES" dirty="0" smtClean="0"/>
              <a:t> i</a:t>
            </a:r>
            <a:endParaRPr lang="es-ES" dirty="0"/>
          </a:p>
        </p:txBody>
      </p:sp>
      <p:sp>
        <p:nvSpPr>
          <p:cNvPr id="32" name="31 Arco"/>
          <p:cNvSpPr/>
          <p:nvPr/>
        </p:nvSpPr>
        <p:spPr>
          <a:xfrm flipH="1">
            <a:off x="4929190" y="3143254"/>
            <a:ext cx="2696922" cy="368590"/>
          </a:xfrm>
          <a:prstGeom prst="arc">
            <a:avLst>
              <a:gd name="adj1" fmla="val 5464862"/>
              <a:gd name="adj2" fmla="val 10877265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32 CuadroTexto"/>
          <p:cNvSpPr txBox="1"/>
          <p:nvPr/>
        </p:nvSpPr>
        <p:spPr>
          <a:xfrm>
            <a:off x="6715140" y="1714494"/>
            <a:ext cx="1536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 smtClean="0"/>
              <a:t>Iteration</a:t>
            </a:r>
            <a:r>
              <a:rPr lang="es-ES" dirty="0" smtClean="0"/>
              <a:t> i-1</a:t>
            </a:r>
            <a:endParaRPr lang="es-ES" dirty="0"/>
          </a:p>
        </p:txBody>
      </p:sp>
      <p:sp>
        <p:nvSpPr>
          <p:cNvPr id="34" name="33 Arco"/>
          <p:cNvSpPr/>
          <p:nvPr/>
        </p:nvSpPr>
        <p:spPr>
          <a:xfrm flipH="1">
            <a:off x="4786314" y="857238"/>
            <a:ext cx="2696922" cy="2440292"/>
          </a:xfrm>
          <a:prstGeom prst="arc">
            <a:avLst>
              <a:gd name="adj1" fmla="val 5464862"/>
              <a:gd name="adj2" fmla="val 10877265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4585559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animBg="1"/>
      <p:bldP spid="17" grpId="1" animBg="1"/>
      <p:bldP spid="19" grpId="0" animBg="1"/>
      <p:bldP spid="19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31" grpId="0"/>
      <p:bldP spid="32" grpId="0" animBg="1"/>
      <p:bldP spid="33" grpId="0"/>
      <p:bldP spid="3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C:\Users\Adrian\Pictures\vlcsnap-2014-11-17-10h45m56s67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2" b="14365"/>
          <a:stretch/>
        </p:blipFill>
        <p:spPr bwMode="auto">
          <a:xfrm>
            <a:off x="755576" y="982438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9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1" name="Picture 3" descr="C:\Users\Adrian\Downloads\CodeCogsEqn (1)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14833"/>
            <a:ext cx="1332357" cy="24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17 CuadroTexto"/>
          <p:cNvSpPr txBox="1"/>
          <p:nvPr/>
        </p:nvSpPr>
        <p:spPr>
          <a:xfrm>
            <a:off x="1285852" y="428610"/>
            <a:ext cx="6572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 err="1" smtClean="0"/>
              <a:t>Kernel-Based</a:t>
            </a:r>
            <a:r>
              <a:rPr lang="es-ES" sz="2800" dirty="0" smtClean="0"/>
              <a:t> </a:t>
            </a:r>
            <a:r>
              <a:rPr lang="es-ES" sz="2800" dirty="0" err="1" smtClean="0"/>
              <a:t>Density</a:t>
            </a:r>
            <a:r>
              <a:rPr lang="es-ES" sz="2800" dirty="0" smtClean="0"/>
              <a:t> </a:t>
            </a:r>
            <a:r>
              <a:rPr lang="es-ES" sz="2800" dirty="0" err="1" smtClean="0"/>
              <a:t>Estimation</a:t>
            </a:r>
            <a:endParaRPr lang="es-ES" sz="2000" dirty="0"/>
          </a:p>
        </p:txBody>
      </p:sp>
      <p:sp>
        <p:nvSpPr>
          <p:cNvPr id="20" name="19 CuadroTexto"/>
          <p:cNvSpPr txBox="1"/>
          <p:nvPr/>
        </p:nvSpPr>
        <p:spPr>
          <a:xfrm>
            <a:off x="1285852" y="71420"/>
            <a:ext cx="6572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 err="1" smtClean="0"/>
              <a:t>Progressive</a:t>
            </a:r>
            <a:endParaRPr lang="es-ES" sz="2000" dirty="0"/>
          </a:p>
        </p:txBody>
      </p:sp>
      <p:pic>
        <p:nvPicPr>
          <p:cNvPr id="30" name="Picture 2" descr="C:\Users\Adrián\Documents\My Presentations\Presentation_Transient\new_profile.png"/>
          <p:cNvPicPr>
            <a:picLocks noChangeAspect="1" noChangeArrowheads="1"/>
          </p:cNvPicPr>
          <p:nvPr/>
        </p:nvPicPr>
        <p:blipFill>
          <a:blip r:embed="rId5" cstate="print"/>
          <a:srcRect l="25686" r="23007"/>
          <a:stretch>
            <a:fillRect/>
          </a:stretch>
        </p:blipFill>
        <p:spPr bwMode="auto">
          <a:xfrm>
            <a:off x="2714612" y="1004876"/>
            <a:ext cx="3929090" cy="3543300"/>
          </a:xfrm>
          <a:prstGeom prst="rect">
            <a:avLst/>
          </a:prstGeom>
          <a:noFill/>
        </p:spPr>
      </p:pic>
      <p:pic>
        <p:nvPicPr>
          <p:cNvPr id="7170" name="Picture 2" descr="C:\Users\Adrián\Documents\My Presentations\Presentation_Transient\step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190" y="971552"/>
            <a:ext cx="7658100" cy="3543300"/>
          </a:xfrm>
          <a:prstGeom prst="rect">
            <a:avLst/>
          </a:prstGeom>
          <a:noFill/>
        </p:spPr>
      </p:pic>
      <p:pic>
        <p:nvPicPr>
          <p:cNvPr id="7171" name="Picture 3" descr="C:\Users\Adrián\Documents\My Presentations\Presentation_Transient\step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950" y="976314"/>
            <a:ext cx="7658100" cy="3543300"/>
          </a:xfrm>
          <a:prstGeom prst="rect">
            <a:avLst/>
          </a:prstGeom>
          <a:noFill/>
        </p:spPr>
      </p:pic>
      <p:pic>
        <p:nvPicPr>
          <p:cNvPr id="7172" name="Picture 4" descr="C:\Users\Adrián\Documents\My Presentations\Presentation_Transient\step3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4512" y="974704"/>
            <a:ext cx="7658100" cy="3543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585559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rian\Downloads\CodeCogsEqn (4)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2143122"/>
            <a:ext cx="7105671" cy="1252972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785786" y="1357304"/>
            <a:ext cx="342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dirty="0" err="1" smtClean="0"/>
              <a:t>Binning</a:t>
            </a:r>
            <a:endParaRPr lang="es-ES" sz="2800" dirty="0"/>
          </a:p>
        </p:txBody>
      </p:sp>
      <p:sp>
        <p:nvSpPr>
          <p:cNvPr id="7" name="6 CuadroTexto"/>
          <p:cNvSpPr txBox="1"/>
          <p:nvPr/>
        </p:nvSpPr>
        <p:spPr>
          <a:xfrm>
            <a:off x="5072066" y="1357304"/>
            <a:ext cx="342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dirty="0" err="1" smtClean="0"/>
              <a:t>Kernel-Based</a:t>
            </a:r>
            <a:endParaRPr lang="es-ES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Adrian\Dropbox\Inprogress\2015-Transient_PrezSIGA14\kernel_vs_histogra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849" y="714362"/>
            <a:ext cx="8042679" cy="3714776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>
            <a:off x="4357686" y="500048"/>
            <a:ext cx="4786314" cy="400052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s-ES" sz="4000" dirty="0" err="1" smtClean="0"/>
              <a:t>Steady-State</a:t>
            </a:r>
            <a:r>
              <a:rPr lang="es-ES" sz="4000" dirty="0" smtClean="0"/>
              <a:t> Light </a:t>
            </a:r>
            <a:r>
              <a:rPr lang="es-ES" sz="4000" dirty="0" err="1" smtClean="0"/>
              <a:t>Transport</a:t>
            </a:r>
            <a:endParaRPr lang="es-ES" sz="4000" dirty="0"/>
          </a:p>
        </p:txBody>
      </p:sp>
      <p:sp>
        <p:nvSpPr>
          <p:cNvPr id="5" name="4 CuadroTexto"/>
          <p:cNvSpPr txBox="1"/>
          <p:nvPr/>
        </p:nvSpPr>
        <p:spPr>
          <a:xfrm>
            <a:off x="2661811" y="2332267"/>
            <a:ext cx="38320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3200" dirty="0" err="1" smtClean="0"/>
              <a:t>Infinite</a:t>
            </a:r>
            <a:r>
              <a:rPr lang="es-ES" sz="3200" dirty="0" smtClean="0"/>
              <a:t> </a:t>
            </a:r>
            <a:r>
              <a:rPr lang="es-ES" sz="3200" dirty="0" err="1" smtClean="0"/>
              <a:t>Speed</a:t>
            </a:r>
            <a:r>
              <a:rPr lang="es-ES" sz="3200" dirty="0" smtClean="0"/>
              <a:t> of Light</a:t>
            </a:r>
            <a:endParaRPr lang="es-ES" sz="3200" dirty="0"/>
          </a:p>
        </p:txBody>
      </p:sp>
    </p:spTree>
    <p:extLst>
      <p:ext uri="{BB962C8B-B14F-4D97-AF65-F5344CB8AC3E}">
        <p14:creationId xmlns:p14="http://schemas.microsoft.com/office/powerpoint/2010/main" xmlns="" val="265782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endParaRPr lang="es-ES" sz="3600" dirty="0" smtClean="0"/>
          </a:p>
          <a:p>
            <a:pPr marL="514350" indent="-514350">
              <a:buFont typeface="+mj-lt"/>
              <a:buAutoNum type="arabicPeriod"/>
            </a:pPr>
            <a:r>
              <a:rPr lang="es-ES" sz="3600" dirty="0" err="1" smtClean="0"/>
              <a:t>How</a:t>
            </a:r>
            <a:r>
              <a:rPr lang="es-ES" sz="3600" dirty="0" smtClean="0"/>
              <a:t> </a:t>
            </a:r>
            <a:r>
              <a:rPr lang="es-ES" sz="3600" dirty="0" err="1" smtClean="0"/>
              <a:t>to</a:t>
            </a:r>
            <a:r>
              <a:rPr lang="es-ES" sz="3600" dirty="0" smtClean="0"/>
              <a:t> </a:t>
            </a:r>
            <a:r>
              <a:rPr lang="es-ES" sz="3600" dirty="0" err="1" smtClean="0"/>
              <a:t>reconstruct</a:t>
            </a:r>
            <a:r>
              <a:rPr lang="es-ES" sz="3600" dirty="0" smtClean="0"/>
              <a:t> time-resolved light?</a:t>
            </a:r>
          </a:p>
          <a:p>
            <a:pPr marL="514350" indent="-514350">
              <a:buFont typeface="+mj-lt"/>
              <a:buAutoNum type="arabicPeriod"/>
            </a:pPr>
            <a:endParaRPr lang="es-ES" sz="3600" dirty="0" smtClean="0"/>
          </a:p>
          <a:p>
            <a:pPr marL="514350" indent="-514350">
              <a:buFont typeface="+mj-lt"/>
              <a:buAutoNum type="arabicPeriod"/>
            </a:pPr>
            <a:r>
              <a:rPr lang="es-ES" sz="3600" dirty="0" err="1" smtClean="0"/>
              <a:t>How</a:t>
            </a:r>
            <a:r>
              <a:rPr lang="es-ES" sz="3600" dirty="0" smtClean="0"/>
              <a:t> </a:t>
            </a:r>
            <a:r>
              <a:rPr lang="es-ES" sz="3600" dirty="0" err="1" smtClean="0"/>
              <a:t>to</a:t>
            </a:r>
            <a:r>
              <a:rPr lang="es-ES" sz="3600" dirty="0" smtClean="0"/>
              <a:t> </a:t>
            </a:r>
            <a:r>
              <a:rPr lang="es-ES" sz="3600" dirty="0" err="1" smtClean="0"/>
              <a:t>distribute</a:t>
            </a:r>
            <a:r>
              <a:rPr lang="es-ES" sz="3600" dirty="0" smtClean="0"/>
              <a:t> </a:t>
            </a:r>
            <a:r>
              <a:rPr lang="es-ES" sz="3600" dirty="0" err="1" smtClean="0"/>
              <a:t>samples</a:t>
            </a:r>
            <a:r>
              <a:rPr lang="es-ES" sz="3600" dirty="0" smtClean="0"/>
              <a:t> </a:t>
            </a:r>
            <a:r>
              <a:rPr lang="es-ES" sz="3600" dirty="0" err="1" smtClean="0"/>
              <a:t>along</a:t>
            </a:r>
            <a:r>
              <a:rPr lang="es-ES" sz="3600" dirty="0" smtClean="0"/>
              <a:t> time?</a:t>
            </a:r>
            <a:endParaRPr lang="es-ES" sz="3600" dirty="0"/>
          </a:p>
          <a:p>
            <a:pPr marL="514350" indent="-514350">
              <a:buFont typeface="+mj-lt"/>
              <a:buAutoNum type="arabicPeriod"/>
            </a:pPr>
            <a:endParaRPr lang="es-ES" sz="3600" dirty="0"/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s-ES" sz="4000" dirty="0" err="1" smtClean="0"/>
              <a:t>Our</a:t>
            </a:r>
            <a:r>
              <a:rPr lang="es-ES" sz="4000" dirty="0" smtClean="0"/>
              <a:t> </a:t>
            </a:r>
            <a:r>
              <a:rPr lang="es-ES" sz="4000" dirty="0" err="1" smtClean="0"/>
              <a:t>Contribution</a:t>
            </a:r>
            <a:endParaRPr lang="es-ES" sz="4000" dirty="0"/>
          </a:p>
        </p:txBody>
      </p:sp>
      <p:sp>
        <p:nvSpPr>
          <p:cNvPr id="5" name="4 Rectángulo"/>
          <p:cNvSpPr/>
          <p:nvPr/>
        </p:nvSpPr>
        <p:spPr>
          <a:xfrm>
            <a:off x="285720" y="2928940"/>
            <a:ext cx="8643998" cy="1143008"/>
          </a:xfrm>
          <a:prstGeom prst="rect">
            <a:avLst/>
          </a:prstGeom>
          <a:solidFill>
            <a:srgbClr val="000000">
              <a:alpha val="58824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Rectángulo"/>
          <p:cNvSpPr/>
          <p:nvPr/>
        </p:nvSpPr>
        <p:spPr>
          <a:xfrm>
            <a:off x="438120" y="3081340"/>
            <a:ext cx="8643998" cy="1143008"/>
          </a:xfrm>
          <a:prstGeom prst="rect">
            <a:avLst/>
          </a:prstGeom>
          <a:solidFill>
            <a:srgbClr val="000000">
              <a:alpha val="58824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25930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endParaRPr lang="es-ES" sz="3600" dirty="0" smtClean="0"/>
          </a:p>
          <a:p>
            <a:pPr marL="514350" indent="-514350">
              <a:buFont typeface="+mj-lt"/>
              <a:buAutoNum type="arabicPeriod"/>
            </a:pPr>
            <a:r>
              <a:rPr lang="es-ES" sz="3600" dirty="0" err="1" smtClean="0"/>
              <a:t>How</a:t>
            </a:r>
            <a:r>
              <a:rPr lang="es-ES" sz="3600" dirty="0" smtClean="0"/>
              <a:t> </a:t>
            </a:r>
            <a:r>
              <a:rPr lang="es-ES" sz="3600" dirty="0" err="1" smtClean="0"/>
              <a:t>to</a:t>
            </a:r>
            <a:r>
              <a:rPr lang="es-ES" sz="3600" dirty="0" smtClean="0"/>
              <a:t> </a:t>
            </a:r>
            <a:r>
              <a:rPr lang="es-ES" sz="3600" dirty="0" err="1" smtClean="0"/>
              <a:t>reconstruct</a:t>
            </a:r>
            <a:r>
              <a:rPr lang="es-ES" sz="3600" dirty="0" smtClean="0"/>
              <a:t> time-resolved light?</a:t>
            </a:r>
          </a:p>
          <a:p>
            <a:pPr marL="514350" indent="-514350">
              <a:buFont typeface="+mj-lt"/>
              <a:buAutoNum type="arabicPeriod"/>
            </a:pPr>
            <a:endParaRPr lang="es-ES" sz="3600" dirty="0" smtClean="0"/>
          </a:p>
          <a:p>
            <a:pPr marL="514350" indent="-514350">
              <a:buFont typeface="+mj-lt"/>
              <a:buAutoNum type="arabicPeriod"/>
            </a:pPr>
            <a:r>
              <a:rPr lang="es-ES" sz="3600" dirty="0" err="1" smtClean="0"/>
              <a:t>How</a:t>
            </a:r>
            <a:r>
              <a:rPr lang="es-ES" sz="3600" dirty="0" smtClean="0"/>
              <a:t> </a:t>
            </a:r>
            <a:r>
              <a:rPr lang="es-ES" sz="3600" dirty="0" err="1" smtClean="0"/>
              <a:t>to</a:t>
            </a:r>
            <a:r>
              <a:rPr lang="es-ES" sz="3600" dirty="0" smtClean="0"/>
              <a:t> </a:t>
            </a:r>
            <a:r>
              <a:rPr lang="es-ES" sz="3600" dirty="0" err="1" smtClean="0"/>
              <a:t>distribute</a:t>
            </a:r>
            <a:r>
              <a:rPr lang="es-ES" sz="3600" dirty="0" smtClean="0"/>
              <a:t> </a:t>
            </a:r>
            <a:r>
              <a:rPr lang="es-ES" sz="3600" dirty="0" err="1" smtClean="0"/>
              <a:t>samples</a:t>
            </a:r>
            <a:r>
              <a:rPr lang="es-ES" sz="3600" dirty="0" smtClean="0"/>
              <a:t> </a:t>
            </a:r>
            <a:r>
              <a:rPr lang="es-ES" sz="3600" dirty="0" err="1" smtClean="0"/>
              <a:t>along</a:t>
            </a:r>
            <a:r>
              <a:rPr lang="es-ES" sz="3600" dirty="0" smtClean="0"/>
              <a:t> time?</a:t>
            </a:r>
            <a:endParaRPr lang="es-ES" sz="3600" dirty="0"/>
          </a:p>
          <a:p>
            <a:pPr marL="514350" indent="-514350">
              <a:buFont typeface="+mj-lt"/>
              <a:buAutoNum type="arabicPeriod"/>
            </a:pPr>
            <a:endParaRPr lang="es-ES" sz="3600" dirty="0"/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s-ES" sz="4000" dirty="0" err="1" smtClean="0"/>
              <a:t>Our</a:t>
            </a:r>
            <a:r>
              <a:rPr lang="es-ES" sz="4000" dirty="0" smtClean="0"/>
              <a:t> </a:t>
            </a:r>
            <a:r>
              <a:rPr lang="es-ES" sz="4000" dirty="0" err="1" smtClean="0"/>
              <a:t>Contribution</a:t>
            </a:r>
            <a:endParaRPr lang="es-ES" sz="4000" dirty="0"/>
          </a:p>
        </p:txBody>
      </p:sp>
      <p:sp>
        <p:nvSpPr>
          <p:cNvPr id="6" name="5 Rectángulo"/>
          <p:cNvSpPr/>
          <p:nvPr/>
        </p:nvSpPr>
        <p:spPr>
          <a:xfrm>
            <a:off x="500002" y="1571618"/>
            <a:ext cx="8643998" cy="1143008"/>
          </a:xfrm>
          <a:prstGeom prst="rect">
            <a:avLst/>
          </a:prstGeom>
          <a:solidFill>
            <a:srgbClr val="000000">
              <a:alpha val="58824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25930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C:\Users\Adrian\Pictures\vlcsnap-2014-11-17-10h45m56s67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2" b="14365"/>
          <a:stretch/>
        </p:blipFill>
        <p:spPr bwMode="auto">
          <a:xfrm>
            <a:off x="755576" y="982438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Adrian\Pictures\vlcsnap-2014-11-17-11h01m46s0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3" b="14365"/>
          <a:stretch/>
        </p:blipFill>
        <p:spPr bwMode="auto">
          <a:xfrm>
            <a:off x="755576" y="987574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9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23 Rectángulo"/>
          <p:cNvSpPr/>
          <p:nvPr/>
        </p:nvSpPr>
        <p:spPr>
          <a:xfrm>
            <a:off x="6561513" y="4256116"/>
            <a:ext cx="384368" cy="2865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7" name="Picture 3" descr="C:\Users\Adrian\Downloads\CodeCogsEqn (1)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14833"/>
            <a:ext cx="1332357" cy="24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Rectángulo redondeado"/>
          <p:cNvSpPr/>
          <p:nvPr/>
        </p:nvSpPr>
        <p:spPr>
          <a:xfrm>
            <a:off x="4864850" y="2355726"/>
            <a:ext cx="715262" cy="576064"/>
          </a:xfrm>
          <a:prstGeom prst="roundRec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Rectángulo redondeado"/>
          <p:cNvSpPr/>
          <p:nvPr/>
        </p:nvSpPr>
        <p:spPr>
          <a:xfrm>
            <a:off x="3347864" y="1617804"/>
            <a:ext cx="792088" cy="737922"/>
          </a:xfrm>
          <a:prstGeom prst="roundRec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20 Rectángulo redondeado"/>
          <p:cNvSpPr/>
          <p:nvPr/>
        </p:nvSpPr>
        <p:spPr>
          <a:xfrm>
            <a:off x="5580113" y="3084190"/>
            <a:ext cx="1010934" cy="576064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21 Rectángulo redondeado"/>
          <p:cNvSpPr/>
          <p:nvPr/>
        </p:nvSpPr>
        <p:spPr>
          <a:xfrm>
            <a:off x="4139952" y="2355726"/>
            <a:ext cx="724898" cy="1106299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22 Rectángulo redondeado"/>
          <p:cNvSpPr/>
          <p:nvPr/>
        </p:nvSpPr>
        <p:spPr>
          <a:xfrm>
            <a:off x="2807803" y="2374349"/>
            <a:ext cx="540061" cy="557441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4" name="43 Cerrar llave"/>
          <p:cNvSpPr/>
          <p:nvPr/>
        </p:nvSpPr>
        <p:spPr>
          <a:xfrm rot="5400000">
            <a:off x="2985756" y="4095423"/>
            <a:ext cx="148151" cy="576064"/>
          </a:xfrm>
          <a:prstGeom prst="rightBrace">
            <a:avLst>
              <a:gd name="adj1" fmla="val 48680"/>
              <a:gd name="adj2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5" name="44 Cerrar llave"/>
          <p:cNvSpPr/>
          <p:nvPr/>
        </p:nvSpPr>
        <p:spPr>
          <a:xfrm rot="5400000">
            <a:off x="3657149" y="4000095"/>
            <a:ext cx="173517" cy="792088"/>
          </a:xfrm>
          <a:prstGeom prst="rightBrace">
            <a:avLst>
              <a:gd name="adj1" fmla="val 48680"/>
              <a:gd name="adj2" fmla="val 50000"/>
            </a:avLst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45 Cerrar llave"/>
          <p:cNvSpPr/>
          <p:nvPr/>
        </p:nvSpPr>
        <p:spPr>
          <a:xfrm rot="5400000">
            <a:off x="4415642" y="4047602"/>
            <a:ext cx="173517" cy="724898"/>
          </a:xfrm>
          <a:prstGeom prst="rightBrace">
            <a:avLst>
              <a:gd name="adj1" fmla="val 48680"/>
              <a:gd name="adj2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46 Cerrar llave"/>
          <p:cNvSpPr/>
          <p:nvPr/>
        </p:nvSpPr>
        <p:spPr>
          <a:xfrm rot="5400000">
            <a:off x="5130904" y="4047602"/>
            <a:ext cx="173517" cy="724898"/>
          </a:xfrm>
          <a:prstGeom prst="rightBrace">
            <a:avLst>
              <a:gd name="adj1" fmla="val 48680"/>
              <a:gd name="adj2" fmla="val 50000"/>
            </a:avLst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8" name="47 Cerrar llave"/>
          <p:cNvSpPr/>
          <p:nvPr/>
        </p:nvSpPr>
        <p:spPr>
          <a:xfrm rot="5400000">
            <a:off x="5984054" y="3919352"/>
            <a:ext cx="173517" cy="981400"/>
          </a:xfrm>
          <a:prstGeom prst="rightBrace">
            <a:avLst>
              <a:gd name="adj1" fmla="val 48680"/>
              <a:gd name="adj2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9" name="48 CuadroTexto"/>
          <p:cNvSpPr txBox="1"/>
          <p:nvPr/>
        </p:nvSpPr>
        <p:spPr>
          <a:xfrm>
            <a:off x="4993893" y="4506674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smtClean="0">
                <a:solidFill>
                  <a:srgbClr val="92D050"/>
                </a:solidFill>
              </a:rPr>
              <a:t>OK</a:t>
            </a:r>
            <a:endParaRPr lang="es-ES" dirty="0">
              <a:solidFill>
                <a:srgbClr val="92D050"/>
              </a:solidFill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3515320" y="4496199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smtClean="0">
                <a:solidFill>
                  <a:srgbClr val="92D050"/>
                </a:solidFill>
              </a:rPr>
              <a:t>OK</a:t>
            </a:r>
            <a:endParaRPr lang="es-ES" dirty="0">
              <a:solidFill>
                <a:srgbClr val="92D050"/>
              </a:solidFill>
            </a:endParaRPr>
          </a:p>
        </p:txBody>
      </p:sp>
      <p:sp>
        <p:nvSpPr>
          <p:cNvPr id="51" name="50 CuadroTexto"/>
          <p:cNvSpPr txBox="1"/>
          <p:nvPr/>
        </p:nvSpPr>
        <p:spPr>
          <a:xfrm>
            <a:off x="2788763" y="4482898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err="1" smtClean="0">
                <a:solidFill>
                  <a:srgbClr val="C00000"/>
                </a:solidFill>
              </a:rPr>
              <a:t>Bad</a:t>
            </a:r>
            <a:endParaRPr lang="es-ES" dirty="0">
              <a:solidFill>
                <a:srgbClr val="C00000"/>
              </a:solidFill>
            </a:endParaRPr>
          </a:p>
        </p:txBody>
      </p:sp>
      <p:sp>
        <p:nvSpPr>
          <p:cNvPr id="52" name="51 CuadroTexto"/>
          <p:cNvSpPr txBox="1"/>
          <p:nvPr/>
        </p:nvSpPr>
        <p:spPr>
          <a:xfrm>
            <a:off x="4231333" y="4496199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err="1" smtClean="0">
                <a:solidFill>
                  <a:srgbClr val="C00000"/>
                </a:solidFill>
              </a:rPr>
              <a:t>Bad</a:t>
            </a:r>
            <a:endParaRPr lang="es-ES" dirty="0">
              <a:solidFill>
                <a:srgbClr val="C00000"/>
              </a:solidFill>
            </a:endParaRPr>
          </a:p>
        </p:txBody>
      </p:sp>
      <p:sp>
        <p:nvSpPr>
          <p:cNvPr id="53" name="52 CuadroTexto"/>
          <p:cNvSpPr txBox="1"/>
          <p:nvPr/>
        </p:nvSpPr>
        <p:spPr>
          <a:xfrm>
            <a:off x="5814512" y="4496199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err="1" smtClean="0">
                <a:solidFill>
                  <a:srgbClr val="C00000"/>
                </a:solidFill>
              </a:rPr>
              <a:t>Bad</a:t>
            </a:r>
            <a:endParaRPr lang="es-E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8694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1" grpId="0" animBg="1"/>
      <p:bldP spid="22" grpId="0" animBg="1"/>
      <p:bldP spid="2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/>
      <p:bldP spid="50" grpId="0"/>
      <p:bldP spid="51" grpId="0"/>
      <p:bldP spid="52" grpId="0"/>
      <p:bldP spid="5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rian\Pictures\vlcsnap-2014-11-17-11h01m46s0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3" b="14365"/>
          <a:stretch/>
        </p:blipFill>
        <p:spPr bwMode="auto">
          <a:xfrm>
            <a:off x="755576" y="987574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Adrian\Pictures\vlcsnap-2014-11-17-11h02m53s109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463" t="15541" r="26247" b="14365"/>
          <a:stretch/>
        </p:blipFill>
        <p:spPr bwMode="auto">
          <a:xfrm>
            <a:off x="2571736" y="987574"/>
            <a:ext cx="4143404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9 Rectángulo"/>
          <p:cNvSpPr/>
          <p:nvPr/>
        </p:nvSpPr>
        <p:spPr>
          <a:xfrm>
            <a:off x="2361334" y="4393199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3" descr="C:\Users\Adrian\Downloads\CodeCogsEqn (1)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14833"/>
            <a:ext cx="1332357" cy="24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25 Elipse"/>
          <p:cNvSpPr/>
          <p:nvPr/>
        </p:nvSpPr>
        <p:spPr>
          <a:xfrm>
            <a:off x="3571868" y="1785932"/>
            <a:ext cx="214758" cy="214314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27 Elipse"/>
          <p:cNvSpPr/>
          <p:nvPr/>
        </p:nvSpPr>
        <p:spPr>
          <a:xfrm>
            <a:off x="5072066" y="2500312"/>
            <a:ext cx="214018" cy="213576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28 Elipse"/>
          <p:cNvSpPr/>
          <p:nvPr/>
        </p:nvSpPr>
        <p:spPr>
          <a:xfrm>
            <a:off x="4214809" y="2500313"/>
            <a:ext cx="930617" cy="92869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29 Elipse"/>
          <p:cNvSpPr/>
          <p:nvPr/>
        </p:nvSpPr>
        <p:spPr>
          <a:xfrm>
            <a:off x="5929322" y="2786064"/>
            <a:ext cx="930617" cy="92869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32" name="31 Conector recto"/>
          <p:cNvCxnSpPr>
            <a:stCxn id="29" idx="4"/>
          </p:cNvCxnSpPr>
          <p:nvPr/>
        </p:nvCxnSpPr>
        <p:spPr>
          <a:xfrm rot="5400000">
            <a:off x="4308268" y="3798451"/>
            <a:ext cx="741294" cy="240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>
            <a:stCxn id="30" idx="4"/>
          </p:cNvCxnSpPr>
          <p:nvPr/>
        </p:nvCxnSpPr>
        <p:spPr>
          <a:xfrm rot="5400000">
            <a:off x="6169946" y="3935041"/>
            <a:ext cx="444969" cy="440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42 Conector recto"/>
          <p:cNvCxnSpPr>
            <a:stCxn id="28" idx="4"/>
          </p:cNvCxnSpPr>
          <p:nvPr/>
        </p:nvCxnSpPr>
        <p:spPr>
          <a:xfrm rot="5400000">
            <a:off x="4445967" y="3437192"/>
            <a:ext cx="1456413" cy="9805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45 Conector recto"/>
          <p:cNvCxnSpPr>
            <a:stCxn id="26" idx="4"/>
          </p:cNvCxnSpPr>
          <p:nvPr/>
        </p:nvCxnSpPr>
        <p:spPr>
          <a:xfrm rot="16200000" flipH="1">
            <a:off x="2599253" y="3080240"/>
            <a:ext cx="2175341" cy="15352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905237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29" grpId="0" animBg="1"/>
      <p:bldP spid="3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rian\Pictures\vlcsnap-2014-11-17-10h45m56s67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2" b="14365"/>
          <a:stretch/>
        </p:blipFill>
        <p:spPr bwMode="auto">
          <a:xfrm>
            <a:off x="755576" y="987574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Adrian\Pictures\vlcsnap-2014-11-17-11h06m12s124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867" t="15541" r="25449" b="14365"/>
          <a:stretch/>
        </p:blipFill>
        <p:spPr bwMode="auto">
          <a:xfrm>
            <a:off x="2428860" y="987574"/>
            <a:ext cx="435771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9 Rectángulo"/>
          <p:cNvSpPr/>
          <p:nvPr/>
        </p:nvSpPr>
        <p:spPr>
          <a:xfrm>
            <a:off x="2361334" y="4393199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3" descr="C:\Users\Adrian\Downloads\CodeCogsEqn (1)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14833"/>
            <a:ext cx="1332357" cy="24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14 CuadroTexto"/>
          <p:cNvSpPr txBox="1"/>
          <p:nvPr/>
        </p:nvSpPr>
        <p:spPr>
          <a:xfrm>
            <a:off x="1285852" y="428610"/>
            <a:ext cx="6572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 smtClean="0"/>
              <a:t>Time-</a:t>
            </a:r>
            <a:r>
              <a:rPr lang="es-ES" sz="2800" dirty="0" err="1" smtClean="0"/>
              <a:t>Based</a:t>
            </a:r>
            <a:r>
              <a:rPr lang="es-ES" sz="2800" dirty="0" smtClean="0"/>
              <a:t> </a:t>
            </a:r>
            <a:r>
              <a:rPr lang="es-ES" sz="2800" dirty="0" err="1" smtClean="0"/>
              <a:t>Sampling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xmlns="" val="40905237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rian\Pictures\vlcsnap-2014-11-17-10h45m56s67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2" b="14365"/>
          <a:stretch/>
        </p:blipFill>
        <p:spPr bwMode="auto">
          <a:xfrm>
            <a:off x="755576" y="987574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rian\Pictures\vlcsnap-2014-11-17-11h01m46s0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3" b="14365"/>
          <a:stretch/>
        </p:blipFill>
        <p:spPr bwMode="auto">
          <a:xfrm>
            <a:off x="755576" y="987574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rian\Pictures\vlcsnap-2014-11-17-11h02m15s7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3" b="14365"/>
          <a:stretch/>
        </p:blipFill>
        <p:spPr bwMode="auto">
          <a:xfrm>
            <a:off x="755576" y="987574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Adrian\Pictures\vlcsnap-2014-11-17-11h02m53s109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3" b="14365"/>
          <a:stretch/>
        </p:blipFill>
        <p:spPr bwMode="auto">
          <a:xfrm>
            <a:off x="755576" y="987574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Adrian\Pictures\vlcsnap-2014-11-17-11h06m12s124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3" b="14365"/>
          <a:stretch/>
        </p:blipFill>
        <p:spPr bwMode="auto">
          <a:xfrm>
            <a:off x="755576" y="987574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Adrian\Pictures\vlcsnap-2014-11-17-11h06m19s189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3" b="14365"/>
          <a:stretch/>
        </p:blipFill>
        <p:spPr bwMode="auto">
          <a:xfrm>
            <a:off x="755576" y="987574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9 Rectángulo"/>
          <p:cNvSpPr/>
          <p:nvPr/>
        </p:nvSpPr>
        <p:spPr>
          <a:xfrm>
            <a:off x="2361334" y="4393199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3" descr="C:\Users\Adrian\Downloads\CodeCogsEqn (1).g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14833"/>
            <a:ext cx="1332357" cy="24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14 CuadroTexto"/>
          <p:cNvSpPr txBox="1"/>
          <p:nvPr/>
        </p:nvSpPr>
        <p:spPr>
          <a:xfrm>
            <a:off x="1285852" y="428610"/>
            <a:ext cx="6572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 smtClean="0"/>
              <a:t>Time-</a:t>
            </a:r>
            <a:r>
              <a:rPr lang="es-ES" sz="2800" dirty="0" err="1" smtClean="0"/>
              <a:t>Based</a:t>
            </a:r>
            <a:r>
              <a:rPr lang="es-ES" sz="2800" dirty="0" smtClean="0"/>
              <a:t> </a:t>
            </a:r>
            <a:r>
              <a:rPr lang="es-ES" sz="2800" dirty="0" err="1" smtClean="0"/>
              <a:t>Sampling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xmlns="" val="40905237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rian\Pictures\vlcsnap-2014-11-17-10h45m56s67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2" b="14365"/>
          <a:stretch/>
        </p:blipFill>
        <p:spPr bwMode="auto">
          <a:xfrm>
            <a:off x="755576" y="987574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rian\Pictures\vlcsnap-2014-11-17-11h01m46s0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3" b="14365"/>
          <a:stretch/>
        </p:blipFill>
        <p:spPr bwMode="auto">
          <a:xfrm>
            <a:off x="755576" y="987574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rian\Pictures\vlcsnap-2014-11-17-11h02m15s7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3" b="14365"/>
          <a:stretch/>
        </p:blipFill>
        <p:spPr bwMode="auto">
          <a:xfrm>
            <a:off x="755576" y="987574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Adrian\Pictures\vlcsnap-2014-11-17-11h02m53s109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3" b="14365"/>
          <a:stretch/>
        </p:blipFill>
        <p:spPr bwMode="auto">
          <a:xfrm>
            <a:off x="755576" y="987574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Adrian\Pictures\vlcsnap-2014-11-17-11h06m12s124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73" t="15541" r="7553" b="14365"/>
          <a:stretch/>
        </p:blipFill>
        <p:spPr bwMode="auto">
          <a:xfrm>
            <a:off x="755576" y="987574"/>
            <a:ext cx="7632848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Adrian\Pictures\vlcsnap-2014-11-17-11h06m37s82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867" t="15541" r="26247" b="14365"/>
          <a:stretch/>
        </p:blipFill>
        <p:spPr bwMode="auto">
          <a:xfrm>
            <a:off x="2428860" y="987574"/>
            <a:ext cx="4286280" cy="352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9 Rectángulo"/>
          <p:cNvSpPr/>
          <p:nvPr/>
        </p:nvSpPr>
        <p:spPr>
          <a:xfrm>
            <a:off x="2361334" y="4393199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3" descr="C:\Users\Adrian\Downloads\CodeCogsEqn (1).g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14833"/>
            <a:ext cx="1332357" cy="24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14 CuadroTexto"/>
          <p:cNvSpPr txBox="1"/>
          <p:nvPr/>
        </p:nvSpPr>
        <p:spPr>
          <a:xfrm>
            <a:off x="1285852" y="428610"/>
            <a:ext cx="6572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 smtClean="0"/>
              <a:t>Time-</a:t>
            </a:r>
            <a:r>
              <a:rPr lang="es-ES" sz="2800" dirty="0" err="1" smtClean="0"/>
              <a:t>Based</a:t>
            </a:r>
            <a:r>
              <a:rPr lang="es-ES" sz="2800" dirty="0" smtClean="0"/>
              <a:t> </a:t>
            </a:r>
            <a:r>
              <a:rPr lang="es-ES" sz="2800" dirty="0" err="1" smtClean="0"/>
              <a:t>Sampling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xmlns="" val="40905237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Nueva carpeta\2014_Transient_siga\dragon_stylized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2143122"/>
            <a:ext cx="2588688" cy="1857388"/>
          </a:xfrm>
          <a:prstGeom prst="rect">
            <a:avLst/>
          </a:prstGeom>
          <a:noFill/>
        </p:spPr>
      </p:pic>
      <p:sp>
        <p:nvSpPr>
          <p:cNvPr id="10" name="9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23 Rectángulo"/>
          <p:cNvSpPr/>
          <p:nvPr/>
        </p:nvSpPr>
        <p:spPr>
          <a:xfrm>
            <a:off x="6561513" y="4256116"/>
            <a:ext cx="384368" cy="2865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Rectángulo"/>
          <p:cNvSpPr/>
          <p:nvPr/>
        </p:nvSpPr>
        <p:spPr>
          <a:xfrm>
            <a:off x="1714480" y="4000510"/>
            <a:ext cx="5715040" cy="714380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accent1">
                  <a:tint val="44500"/>
                  <a:satMod val="160000"/>
                  <a:alpha val="0"/>
                </a:schemeClr>
              </a:gs>
            </a:gsLst>
            <a:lin ang="5400000" scaled="0"/>
          </a:gradFill>
          <a:ln w="571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2" name="11 Conector recto"/>
          <p:cNvCxnSpPr/>
          <p:nvPr/>
        </p:nvCxnSpPr>
        <p:spPr>
          <a:xfrm>
            <a:off x="1714480" y="4000510"/>
            <a:ext cx="5715040" cy="0"/>
          </a:xfrm>
          <a:prstGeom prst="line">
            <a:avLst/>
          </a:prstGeom>
          <a:ln w="762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35 Grupo"/>
          <p:cNvGrpSpPr/>
          <p:nvPr/>
        </p:nvGrpSpPr>
        <p:grpSpPr>
          <a:xfrm rot="993605">
            <a:off x="1124197" y="1460251"/>
            <a:ext cx="1379616" cy="1071570"/>
            <a:chOff x="1000100" y="1643056"/>
            <a:chExt cx="1747514" cy="1357322"/>
          </a:xfrm>
        </p:grpSpPr>
        <p:sp>
          <p:nvSpPr>
            <p:cNvPr id="34" name="33 Triángulo isósceles"/>
            <p:cNvSpPr/>
            <p:nvPr/>
          </p:nvSpPr>
          <p:spPr>
            <a:xfrm rot="1800000">
              <a:off x="2040636" y="2209999"/>
              <a:ext cx="706978" cy="628930"/>
            </a:xfrm>
            <a:prstGeom prst="triangl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3" name="32 Rectángulo"/>
            <p:cNvSpPr/>
            <p:nvPr/>
          </p:nvSpPr>
          <p:spPr>
            <a:xfrm>
              <a:off x="1285852" y="2214560"/>
              <a:ext cx="1071570" cy="785818"/>
            </a:xfrm>
            <a:prstGeom prst="rect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2" name="31 Elipse"/>
            <p:cNvSpPr/>
            <p:nvPr/>
          </p:nvSpPr>
          <p:spPr>
            <a:xfrm>
              <a:off x="1571604" y="1643056"/>
              <a:ext cx="785818" cy="785818"/>
            </a:xfrm>
            <a:prstGeom prst="ellips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1" name="30 Elipse"/>
            <p:cNvSpPr/>
            <p:nvPr/>
          </p:nvSpPr>
          <p:spPr>
            <a:xfrm>
              <a:off x="1000100" y="1785932"/>
              <a:ext cx="714380" cy="714380"/>
            </a:xfrm>
            <a:prstGeom prst="ellips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3" name="34 Grupo"/>
            <p:cNvGrpSpPr/>
            <p:nvPr/>
          </p:nvGrpSpPr>
          <p:grpSpPr>
            <a:xfrm>
              <a:off x="1071538" y="1714494"/>
              <a:ext cx="1571190" cy="1214446"/>
              <a:chOff x="1071538" y="1714494"/>
              <a:chExt cx="1571190" cy="1214446"/>
            </a:xfrm>
          </p:grpSpPr>
          <p:sp>
            <p:nvSpPr>
              <p:cNvPr id="28" name="27 Triángulo isósceles"/>
              <p:cNvSpPr/>
              <p:nvPr/>
            </p:nvSpPr>
            <p:spPr>
              <a:xfrm rot="1800000">
                <a:off x="2145520" y="2333284"/>
                <a:ext cx="497208" cy="428628"/>
              </a:xfrm>
              <a:prstGeom prst="triangle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9" name="28 Elipse"/>
              <p:cNvSpPr/>
              <p:nvPr/>
            </p:nvSpPr>
            <p:spPr>
              <a:xfrm>
                <a:off x="1643042" y="1714494"/>
                <a:ext cx="642942" cy="642942"/>
              </a:xfrm>
              <a:prstGeom prst="ellipse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30" name="29 Elipse"/>
              <p:cNvSpPr/>
              <p:nvPr/>
            </p:nvSpPr>
            <p:spPr>
              <a:xfrm>
                <a:off x="1071538" y="1857370"/>
                <a:ext cx="571504" cy="571504"/>
              </a:xfrm>
              <a:prstGeom prst="ellipse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7" name="26 Rectángulo"/>
              <p:cNvSpPr/>
              <p:nvPr/>
            </p:nvSpPr>
            <p:spPr>
              <a:xfrm>
                <a:off x="1357290" y="2285998"/>
                <a:ext cx="928694" cy="642942"/>
              </a:xfrm>
              <a:prstGeom prst="rect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cxnSp>
        <p:nvCxnSpPr>
          <p:cNvPr id="41" name="40 Conector recto de flecha"/>
          <p:cNvCxnSpPr>
            <a:stCxn id="34" idx="5"/>
          </p:cNvCxnSpPr>
          <p:nvPr/>
        </p:nvCxnSpPr>
        <p:spPr>
          <a:xfrm>
            <a:off x="2258027" y="2367845"/>
            <a:ext cx="2313973" cy="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"/>
          <p:cNvCxnSpPr/>
          <p:nvPr/>
        </p:nvCxnSpPr>
        <p:spPr>
          <a:xfrm flipV="1">
            <a:off x="4572000" y="1214428"/>
            <a:ext cx="142876" cy="1153417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3" descr="C:\Users\Adrian\Dropbox\Inprogress\2015-Transient_PrezSIGA14\CodeCogsEqn.png"/>
          <p:cNvPicPr>
            <a:picLocks noChangeAspect="1" noChangeArrowheads="1"/>
          </p:cNvPicPr>
          <p:nvPr/>
        </p:nvPicPr>
        <p:blipFill>
          <a:blip r:embed="rId4" cstate="print"/>
          <a:srcRect r="84370"/>
          <a:stretch>
            <a:fillRect/>
          </a:stretch>
        </p:blipFill>
        <p:spPr bwMode="auto">
          <a:xfrm>
            <a:off x="3274581" y="1815074"/>
            <a:ext cx="428628" cy="46910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4" name="Picture 3" descr="C:\Users\Adrian\Dropbox\Inprogress\2015-Transient_PrezSIGA14\CodeCogsEqn.png"/>
          <p:cNvPicPr>
            <a:picLocks noChangeAspect="1" noChangeArrowheads="1"/>
          </p:cNvPicPr>
          <p:nvPr/>
        </p:nvPicPr>
        <p:blipFill>
          <a:blip r:embed="rId5" cstate="print"/>
          <a:srcRect l="29307" r="57017"/>
          <a:stretch>
            <a:fillRect/>
          </a:stretch>
        </p:blipFill>
        <p:spPr bwMode="auto">
          <a:xfrm>
            <a:off x="4714876" y="1583784"/>
            <a:ext cx="399800" cy="50006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5" name="Picture 3" descr="C:\Users\Adrian\Dropbox\Inprogress\2015-Transient_PrezSIGA14\CodeCogsEqn.png"/>
          <p:cNvPicPr>
            <a:picLocks noChangeAspect="1" noChangeArrowheads="1"/>
          </p:cNvPicPr>
          <p:nvPr/>
        </p:nvPicPr>
        <p:blipFill rotWithShape="1">
          <a:blip r:embed="rId6" cstate="print"/>
          <a:srcRect r="55357"/>
          <a:stretch/>
        </p:blipFill>
        <p:spPr bwMode="auto">
          <a:xfrm>
            <a:off x="5937535" y="1417577"/>
            <a:ext cx="1632323" cy="62547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6" name="25 Sol"/>
          <p:cNvSpPr/>
          <p:nvPr/>
        </p:nvSpPr>
        <p:spPr>
          <a:xfrm>
            <a:off x="4427984" y="928676"/>
            <a:ext cx="571504" cy="571504"/>
          </a:xfrm>
          <a:prstGeom prst="sun">
            <a:avLst/>
          </a:prstGeom>
          <a:solidFill>
            <a:schemeClr val="accent6">
              <a:lumMod val="75000"/>
            </a:scheme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1644176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Nueva carpeta\2014_Transient_siga\dragon_stylized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2143122"/>
            <a:ext cx="2588688" cy="1857388"/>
          </a:xfrm>
          <a:prstGeom prst="rect">
            <a:avLst/>
          </a:prstGeom>
          <a:noFill/>
        </p:spPr>
      </p:pic>
      <p:sp>
        <p:nvSpPr>
          <p:cNvPr id="10" name="9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23 Rectángulo"/>
          <p:cNvSpPr/>
          <p:nvPr/>
        </p:nvSpPr>
        <p:spPr>
          <a:xfrm>
            <a:off x="6561513" y="4256116"/>
            <a:ext cx="384368" cy="2865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Rectángulo"/>
          <p:cNvSpPr/>
          <p:nvPr/>
        </p:nvSpPr>
        <p:spPr>
          <a:xfrm>
            <a:off x="1714480" y="4000510"/>
            <a:ext cx="5715040" cy="714380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accent1">
                  <a:tint val="44500"/>
                  <a:satMod val="160000"/>
                  <a:alpha val="0"/>
                </a:schemeClr>
              </a:gs>
            </a:gsLst>
            <a:lin ang="5400000" scaled="0"/>
          </a:gradFill>
          <a:ln w="571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2" name="11 Conector recto"/>
          <p:cNvCxnSpPr/>
          <p:nvPr/>
        </p:nvCxnSpPr>
        <p:spPr>
          <a:xfrm>
            <a:off x="1714480" y="4000510"/>
            <a:ext cx="5715040" cy="0"/>
          </a:xfrm>
          <a:prstGeom prst="line">
            <a:avLst/>
          </a:prstGeom>
          <a:ln w="762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36 Rectángulo redondeado"/>
          <p:cNvSpPr/>
          <p:nvPr/>
        </p:nvSpPr>
        <p:spPr>
          <a:xfrm>
            <a:off x="1785918" y="1071552"/>
            <a:ext cx="5643602" cy="2928958"/>
          </a:xfrm>
          <a:prstGeom prst="roundRect">
            <a:avLst/>
          </a:prstGeom>
          <a:gradFill flip="none" rotWithShape="1">
            <a:gsLst>
              <a:gs pos="0">
                <a:schemeClr val="tx1">
                  <a:alpha val="44000"/>
                </a:schemeClr>
              </a:gs>
              <a:gs pos="100000">
                <a:schemeClr val="accent1">
                  <a:tint val="44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" name="35 Grupo"/>
          <p:cNvGrpSpPr/>
          <p:nvPr/>
        </p:nvGrpSpPr>
        <p:grpSpPr>
          <a:xfrm rot="993605">
            <a:off x="1124197" y="1460251"/>
            <a:ext cx="1379616" cy="1071570"/>
            <a:chOff x="1000100" y="1643056"/>
            <a:chExt cx="1747514" cy="1357322"/>
          </a:xfrm>
        </p:grpSpPr>
        <p:sp>
          <p:nvSpPr>
            <p:cNvPr id="34" name="33 Triángulo isósceles"/>
            <p:cNvSpPr/>
            <p:nvPr/>
          </p:nvSpPr>
          <p:spPr>
            <a:xfrm rot="1800000">
              <a:off x="2040636" y="2209999"/>
              <a:ext cx="706978" cy="628930"/>
            </a:xfrm>
            <a:prstGeom prst="triangl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3" name="32 Rectángulo"/>
            <p:cNvSpPr/>
            <p:nvPr/>
          </p:nvSpPr>
          <p:spPr>
            <a:xfrm>
              <a:off x="1285852" y="2214560"/>
              <a:ext cx="1071570" cy="785818"/>
            </a:xfrm>
            <a:prstGeom prst="rect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2" name="31 Elipse"/>
            <p:cNvSpPr/>
            <p:nvPr/>
          </p:nvSpPr>
          <p:spPr>
            <a:xfrm>
              <a:off x="1571604" y="1643056"/>
              <a:ext cx="785818" cy="785818"/>
            </a:xfrm>
            <a:prstGeom prst="ellips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1" name="30 Elipse"/>
            <p:cNvSpPr/>
            <p:nvPr/>
          </p:nvSpPr>
          <p:spPr>
            <a:xfrm>
              <a:off x="1000100" y="1785932"/>
              <a:ext cx="714380" cy="714380"/>
            </a:xfrm>
            <a:prstGeom prst="ellips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3" name="34 Grupo"/>
            <p:cNvGrpSpPr/>
            <p:nvPr/>
          </p:nvGrpSpPr>
          <p:grpSpPr>
            <a:xfrm>
              <a:off x="1071538" y="1714494"/>
              <a:ext cx="1571190" cy="1214446"/>
              <a:chOff x="1071538" y="1714494"/>
              <a:chExt cx="1571190" cy="1214446"/>
            </a:xfrm>
          </p:grpSpPr>
          <p:sp>
            <p:nvSpPr>
              <p:cNvPr id="28" name="27 Triángulo isósceles"/>
              <p:cNvSpPr/>
              <p:nvPr/>
            </p:nvSpPr>
            <p:spPr>
              <a:xfrm rot="1800000">
                <a:off x="2145520" y="2333284"/>
                <a:ext cx="497208" cy="428628"/>
              </a:xfrm>
              <a:prstGeom prst="triangle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9" name="28 Elipse"/>
              <p:cNvSpPr/>
              <p:nvPr/>
            </p:nvSpPr>
            <p:spPr>
              <a:xfrm>
                <a:off x="1643042" y="1714494"/>
                <a:ext cx="642942" cy="642942"/>
              </a:xfrm>
              <a:prstGeom prst="ellipse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30" name="29 Elipse"/>
              <p:cNvSpPr/>
              <p:nvPr/>
            </p:nvSpPr>
            <p:spPr>
              <a:xfrm>
                <a:off x="1071538" y="1857370"/>
                <a:ext cx="571504" cy="571504"/>
              </a:xfrm>
              <a:prstGeom prst="ellipse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7" name="26 Rectángulo"/>
              <p:cNvSpPr/>
              <p:nvPr/>
            </p:nvSpPr>
            <p:spPr>
              <a:xfrm>
                <a:off x="1357290" y="2285998"/>
                <a:ext cx="928694" cy="642942"/>
              </a:xfrm>
              <a:prstGeom prst="rect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cxnSp>
        <p:nvCxnSpPr>
          <p:cNvPr id="38" name="37 Conector recto"/>
          <p:cNvCxnSpPr/>
          <p:nvPr/>
        </p:nvCxnSpPr>
        <p:spPr>
          <a:xfrm flipV="1">
            <a:off x="4572000" y="1214428"/>
            <a:ext cx="142876" cy="1153417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45 Conector recto"/>
          <p:cNvCxnSpPr/>
          <p:nvPr/>
        </p:nvCxnSpPr>
        <p:spPr>
          <a:xfrm flipV="1">
            <a:off x="4211960" y="1214428"/>
            <a:ext cx="512440" cy="1153417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46 Conector recto"/>
          <p:cNvCxnSpPr/>
          <p:nvPr/>
        </p:nvCxnSpPr>
        <p:spPr>
          <a:xfrm flipV="1">
            <a:off x="3995936" y="1214428"/>
            <a:ext cx="728464" cy="1153417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"/>
          <p:cNvCxnSpPr/>
          <p:nvPr/>
        </p:nvCxnSpPr>
        <p:spPr>
          <a:xfrm flipV="1">
            <a:off x="3707904" y="1214428"/>
            <a:ext cx="1005832" cy="1153417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48 Conector recto"/>
          <p:cNvCxnSpPr/>
          <p:nvPr/>
        </p:nvCxnSpPr>
        <p:spPr>
          <a:xfrm flipV="1">
            <a:off x="3415013" y="1214428"/>
            <a:ext cx="1298723" cy="1153417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9 Conector recto"/>
          <p:cNvCxnSpPr/>
          <p:nvPr/>
        </p:nvCxnSpPr>
        <p:spPr>
          <a:xfrm flipV="1">
            <a:off x="3059832" y="1214428"/>
            <a:ext cx="1653904" cy="1153417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50 Conector recto"/>
          <p:cNvCxnSpPr/>
          <p:nvPr/>
        </p:nvCxnSpPr>
        <p:spPr>
          <a:xfrm flipV="1">
            <a:off x="2771800" y="1214429"/>
            <a:ext cx="1941936" cy="1153416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52 Conector recto"/>
          <p:cNvCxnSpPr/>
          <p:nvPr/>
        </p:nvCxnSpPr>
        <p:spPr>
          <a:xfrm flipV="1">
            <a:off x="2414682" y="1214431"/>
            <a:ext cx="2309718" cy="1153414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 de flecha"/>
          <p:cNvCxnSpPr>
            <a:stCxn id="34" idx="5"/>
          </p:cNvCxnSpPr>
          <p:nvPr/>
        </p:nvCxnSpPr>
        <p:spPr>
          <a:xfrm>
            <a:off x="2258027" y="2367845"/>
            <a:ext cx="2313973" cy="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Sol"/>
          <p:cNvSpPr/>
          <p:nvPr/>
        </p:nvSpPr>
        <p:spPr>
          <a:xfrm>
            <a:off x="4427984" y="928676"/>
            <a:ext cx="571504" cy="571504"/>
          </a:xfrm>
          <a:prstGeom prst="sun">
            <a:avLst/>
          </a:prstGeom>
          <a:solidFill>
            <a:schemeClr val="accent6">
              <a:lumMod val="75000"/>
            </a:scheme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9846962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spcBef>
                <a:spcPts val="1200"/>
              </a:spcBef>
              <a:spcAft>
                <a:spcPts val="1800"/>
              </a:spcAft>
              <a:buNone/>
            </a:pPr>
            <a:r>
              <a:rPr lang="es-ES" dirty="0" smtClean="0">
                <a:solidFill>
                  <a:schemeClr val="tx1">
                    <a:lumMod val="85000"/>
                  </a:schemeClr>
                </a:solidFill>
              </a:rPr>
              <a:t>Set of </a:t>
            </a:r>
            <a:r>
              <a:rPr lang="es-ES" dirty="0" err="1" smtClean="0">
                <a:solidFill>
                  <a:schemeClr val="tx1">
                    <a:lumMod val="85000"/>
                  </a:schemeClr>
                </a:solidFill>
              </a:rPr>
              <a:t>techniques</a:t>
            </a:r>
            <a:r>
              <a:rPr lang="es-ES" dirty="0" smtClean="0">
                <a:solidFill>
                  <a:schemeClr val="tx1">
                    <a:lumMod val="8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tx1">
                    <a:lumMod val="85000"/>
                  </a:schemeClr>
                </a:solidFill>
              </a:rPr>
              <a:t>for</a:t>
            </a:r>
            <a:r>
              <a:rPr lang="es-ES" dirty="0" smtClean="0">
                <a:solidFill>
                  <a:schemeClr val="tx1">
                    <a:lumMod val="85000"/>
                  </a:schemeClr>
                </a:solidFill>
              </a:rPr>
              <a:t> time-</a:t>
            </a:r>
            <a:r>
              <a:rPr lang="es-ES" dirty="0" err="1" smtClean="0">
                <a:solidFill>
                  <a:schemeClr val="tx1">
                    <a:lumMod val="85000"/>
                  </a:schemeClr>
                </a:solidFill>
              </a:rPr>
              <a:t>based</a:t>
            </a:r>
            <a:r>
              <a:rPr lang="es-ES" dirty="0" smtClean="0">
                <a:solidFill>
                  <a:schemeClr val="tx1">
                    <a:lumMod val="8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tx1">
                    <a:lumMod val="85000"/>
                  </a:schemeClr>
                </a:solidFill>
              </a:rPr>
              <a:t>sampling</a:t>
            </a:r>
            <a:r>
              <a:rPr lang="es-ES" dirty="0" smtClean="0">
                <a:solidFill>
                  <a:schemeClr val="tx1">
                    <a:lumMod val="85000"/>
                  </a:schemeClr>
                </a:solidFill>
              </a:rPr>
              <a:t> in </a:t>
            </a:r>
            <a:r>
              <a:rPr lang="es-ES" dirty="0" err="1" smtClean="0">
                <a:solidFill>
                  <a:schemeClr val="accent6">
                    <a:lumMod val="75000"/>
                  </a:schemeClr>
                </a:solidFill>
              </a:rPr>
              <a:t>participating</a:t>
            </a:r>
            <a:r>
              <a:rPr lang="es-ES" dirty="0" smtClean="0">
                <a:solidFill>
                  <a:schemeClr val="accent6">
                    <a:lumMod val="75000"/>
                  </a:schemeClr>
                </a:solidFill>
              </a:rPr>
              <a:t> media</a:t>
            </a:r>
          </a:p>
          <a:p>
            <a:pPr marL="742950" indent="-742950">
              <a:buFont typeface="+mj-lt"/>
              <a:buAutoNum type="arabicPeriod"/>
            </a:pPr>
            <a:r>
              <a:rPr lang="es-ES" dirty="0" err="1" smtClean="0"/>
              <a:t>Next</a:t>
            </a:r>
            <a:r>
              <a:rPr lang="es-ES" dirty="0" smtClean="0"/>
              <a:t> </a:t>
            </a:r>
            <a:r>
              <a:rPr lang="es-ES" dirty="0" err="1" smtClean="0"/>
              <a:t>Segment</a:t>
            </a:r>
            <a:r>
              <a:rPr lang="es-ES" dirty="0" smtClean="0"/>
              <a:t> </a:t>
            </a:r>
            <a:r>
              <a:rPr lang="es-ES" dirty="0" err="1" smtClean="0"/>
              <a:t>Distance</a:t>
            </a:r>
            <a:endParaRPr lang="es-ES" dirty="0" smtClean="0"/>
          </a:p>
          <a:p>
            <a:pPr marL="742950" indent="-742950">
              <a:buFont typeface="+mj-lt"/>
              <a:buAutoNum type="arabicPeriod"/>
            </a:pPr>
            <a:r>
              <a:rPr lang="es-ES" dirty="0" err="1" smtClean="0"/>
              <a:t>Shadow</a:t>
            </a:r>
            <a:r>
              <a:rPr lang="es-ES" dirty="0" smtClean="0"/>
              <a:t> </a:t>
            </a:r>
            <a:r>
              <a:rPr lang="es-ES" dirty="0" err="1" smtClean="0"/>
              <a:t>Connection</a:t>
            </a:r>
            <a:endParaRPr lang="es-ES" dirty="0" smtClean="0"/>
          </a:p>
          <a:p>
            <a:pPr marL="742950" indent="-742950">
              <a:buFont typeface="+mj-lt"/>
              <a:buAutoNum type="arabicPeriod"/>
            </a:pPr>
            <a:r>
              <a:rPr lang="es-ES" dirty="0" smtClean="0"/>
              <a:t>Angular </a:t>
            </a:r>
            <a:r>
              <a:rPr lang="es-ES" dirty="0" err="1" smtClean="0"/>
              <a:t>Sampling</a:t>
            </a:r>
            <a:endParaRPr lang="es-ES" dirty="0" smtClean="0"/>
          </a:p>
          <a:p>
            <a:pPr marL="742950" indent="-742950">
              <a:buFont typeface="+mj-lt"/>
              <a:buAutoNum type="arabicPeriod"/>
            </a:pPr>
            <a:endParaRPr lang="es-ES" sz="3600" dirty="0"/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s-ES" sz="4000" dirty="0" smtClean="0"/>
              <a:t>Time-</a:t>
            </a:r>
            <a:r>
              <a:rPr lang="es-ES" sz="4000" dirty="0" err="1" smtClean="0"/>
              <a:t>Sampling</a:t>
            </a:r>
            <a:endParaRPr lang="es-ES" sz="4000" dirty="0"/>
          </a:p>
        </p:txBody>
      </p:sp>
    </p:spTree>
    <p:extLst>
      <p:ext uri="{BB962C8B-B14F-4D97-AF65-F5344CB8AC3E}">
        <p14:creationId xmlns:p14="http://schemas.microsoft.com/office/powerpoint/2010/main" xmlns="" val="225930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s-ES" sz="4000" i="1" dirty="0" err="1" smtClean="0">
                <a:solidFill>
                  <a:schemeClr val="accent6">
                    <a:lumMod val="75000"/>
                  </a:schemeClr>
                </a:solidFill>
              </a:rPr>
              <a:t>Transient</a:t>
            </a:r>
            <a:r>
              <a:rPr lang="es-ES" sz="4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sz="4000" dirty="0" smtClean="0"/>
              <a:t>Light </a:t>
            </a:r>
            <a:r>
              <a:rPr lang="es-ES" sz="4000" dirty="0" err="1" smtClean="0"/>
              <a:t>Transport</a:t>
            </a:r>
            <a:endParaRPr lang="es-ES" sz="4000" dirty="0"/>
          </a:p>
        </p:txBody>
      </p:sp>
      <p:sp>
        <p:nvSpPr>
          <p:cNvPr id="5" name="4 CuadroTexto"/>
          <p:cNvSpPr txBox="1"/>
          <p:nvPr/>
        </p:nvSpPr>
        <p:spPr>
          <a:xfrm>
            <a:off x="2779919" y="2332267"/>
            <a:ext cx="35780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3200" dirty="0" err="1" smtClean="0">
                <a:solidFill>
                  <a:schemeClr val="accent6">
                    <a:lumMod val="75000"/>
                  </a:schemeClr>
                </a:solidFill>
              </a:rPr>
              <a:t>Finite</a:t>
            </a:r>
            <a:r>
              <a:rPr lang="es-ES" sz="32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sz="3200" dirty="0" err="1" smtClean="0"/>
              <a:t>Speed</a:t>
            </a:r>
            <a:r>
              <a:rPr lang="es-ES" sz="3200" dirty="0" smtClean="0"/>
              <a:t> of Light</a:t>
            </a:r>
            <a:endParaRPr lang="es-ES" sz="3200" dirty="0"/>
          </a:p>
        </p:txBody>
      </p:sp>
      <p:pic>
        <p:nvPicPr>
          <p:cNvPr id="3074" name="Picture 2" descr="C:\Users\Adrian\Downloads\CodeCogsEqn (4)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1338" y="2948130"/>
            <a:ext cx="3505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02927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23 Rectángulo"/>
          <p:cNvSpPr/>
          <p:nvPr/>
        </p:nvSpPr>
        <p:spPr>
          <a:xfrm>
            <a:off x="6561513" y="4256116"/>
            <a:ext cx="384368" cy="2865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7171" name="Picture 3" descr="C:\Users\Adrian\Dropbox\Inprogress\2015-Transient_PrezSIGA14\time_sampling_vs_standard.png"/>
          <p:cNvPicPr>
            <a:picLocks noChangeAspect="1" noChangeArrowheads="1"/>
          </p:cNvPicPr>
          <p:nvPr/>
        </p:nvPicPr>
        <p:blipFill>
          <a:blip r:embed="rId3" cstate="print"/>
          <a:srcRect r="48617" b="47322"/>
          <a:stretch>
            <a:fillRect/>
          </a:stretch>
        </p:blipFill>
        <p:spPr bwMode="auto">
          <a:xfrm>
            <a:off x="1690688" y="428610"/>
            <a:ext cx="5738832" cy="43037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2690059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rián\Documents\My Presentations\Presentation_Transient\time_sampling_vs_standard.png"/>
          <p:cNvPicPr>
            <a:picLocks noChangeAspect="1" noChangeArrowheads="1"/>
          </p:cNvPicPr>
          <p:nvPr/>
        </p:nvPicPr>
        <p:blipFill>
          <a:blip r:embed="rId3" cstate="print"/>
          <a:srcRect l="33186" t="60332" r="32608"/>
          <a:stretch>
            <a:fillRect/>
          </a:stretch>
        </p:blipFill>
        <p:spPr bwMode="auto">
          <a:xfrm>
            <a:off x="642910" y="571486"/>
            <a:ext cx="5000661" cy="4241993"/>
          </a:xfrm>
          <a:prstGeom prst="rect">
            <a:avLst/>
          </a:prstGeom>
          <a:noFill/>
        </p:spPr>
      </p:pic>
      <p:sp>
        <p:nvSpPr>
          <p:cNvPr id="10" name="9 Rectángulo"/>
          <p:cNvSpPr/>
          <p:nvPr/>
        </p:nvSpPr>
        <p:spPr>
          <a:xfrm>
            <a:off x="5572132" y="551818"/>
            <a:ext cx="571298" cy="66261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23 Rectángulo"/>
          <p:cNvSpPr/>
          <p:nvPr/>
        </p:nvSpPr>
        <p:spPr>
          <a:xfrm>
            <a:off x="6561513" y="4256116"/>
            <a:ext cx="384368" cy="2865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9223" name="Picture 7" descr="C:\Users\Adrian\Downloads\CodeCogsEqn (4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1000114"/>
            <a:ext cx="1195486" cy="726938"/>
          </a:xfrm>
          <a:prstGeom prst="rect">
            <a:avLst/>
          </a:prstGeom>
          <a:noFill/>
        </p:spPr>
      </p:pic>
      <p:pic>
        <p:nvPicPr>
          <p:cNvPr id="9" name="Picture 2" descr="C:\Users\Adrián\Documents\My Presentations\Presentation_Transient\time_sampling_vs_standard.png"/>
          <p:cNvPicPr>
            <a:picLocks noChangeAspect="1" noChangeArrowheads="1"/>
          </p:cNvPicPr>
          <p:nvPr/>
        </p:nvPicPr>
        <p:blipFill>
          <a:blip r:embed="rId5" cstate="print"/>
          <a:srcRect l="58906" t="36574" r="2718" b="48710"/>
          <a:stretch>
            <a:fillRect/>
          </a:stretch>
        </p:blipFill>
        <p:spPr bwMode="auto">
          <a:xfrm>
            <a:off x="5500694" y="714362"/>
            <a:ext cx="3310997" cy="928694"/>
          </a:xfrm>
          <a:prstGeom prst="rect">
            <a:avLst/>
          </a:prstGeom>
          <a:noFill/>
        </p:spPr>
      </p:pic>
      <p:sp>
        <p:nvSpPr>
          <p:cNvPr id="11" name="10 Rectángulo"/>
          <p:cNvSpPr/>
          <p:nvPr/>
        </p:nvSpPr>
        <p:spPr>
          <a:xfrm>
            <a:off x="285720" y="4143386"/>
            <a:ext cx="571298" cy="66261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8269005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Adrián\Documents\My Presentations\Presentation_Transient\time_sampling_vs_standard.png"/>
          <p:cNvPicPr>
            <a:picLocks noChangeAspect="1" noChangeArrowheads="1"/>
          </p:cNvPicPr>
          <p:nvPr/>
        </p:nvPicPr>
        <p:blipFill>
          <a:blip r:embed="rId3" cstate="print"/>
          <a:srcRect l="66415" t="60332" r="-2087"/>
          <a:stretch>
            <a:fillRect/>
          </a:stretch>
        </p:blipFill>
        <p:spPr bwMode="auto">
          <a:xfrm>
            <a:off x="642910" y="571486"/>
            <a:ext cx="5286412" cy="4241993"/>
          </a:xfrm>
          <a:prstGeom prst="rect">
            <a:avLst/>
          </a:prstGeom>
          <a:noFill/>
        </p:spPr>
      </p:pic>
      <p:sp>
        <p:nvSpPr>
          <p:cNvPr id="10" name="9 Rectángulo"/>
          <p:cNvSpPr/>
          <p:nvPr/>
        </p:nvSpPr>
        <p:spPr>
          <a:xfrm>
            <a:off x="5572132" y="551818"/>
            <a:ext cx="571298" cy="66261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23 Rectángulo"/>
          <p:cNvSpPr/>
          <p:nvPr/>
        </p:nvSpPr>
        <p:spPr>
          <a:xfrm>
            <a:off x="6561513" y="4256116"/>
            <a:ext cx="384368" cy="2865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9223" name="Picture 7" descr="C:\Users\Adrian\Downloads\CodeCogsEqn (4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1000114"/>
            <a:ext cx="1195486" cy="726938"/>
          </a:xfrm>
          <a:prstGeom prst="rect">
            <a:avLst/>
          </a:prstGeom>
          <a:noFill/>
        </p:spPr>
      </p:pic>
      <p:pic>
        <p:nvPicPr>
          <p:cNvPr id="9" name="Picture 2" descr="C:\Users\Adrián\Documents\My Presentations\Presentation_Transient\time_sampling_vs_standard.png"/>
          <p:cNvPicPr>
            <a:picLocks noChangeAspect="1" noChangeArrowheads="1"/>
          </p:cNvPicPr>
          <p:nvPr/>
        </p:nvPicPr>
        <p:blipFill>
          <a:blip r:embed="rId5" cstate="print"/>
          <a:srcRect l="58906" t="36574" r="2718" b="48710"/>
          <a:stretch>
            <a:fillRect/>
          </a:stretch>
        </p:blipFill>
        <p:spPr bwMode="auto">
          <a:xfrm>
            <a:off x="5500694" y="714362"/>
            <a:ext cx="3310997" cy="928694"/>
          </a:xfrm>
          <a:prstGeom prst="rect">
            <a:avLst/>
          </a:prstGeom>
          <a:noFill/>
        </p:spPr>
      </p:pic>
      <p:sp>
        <p:nvSpPr>
          <p:cNvPr id="11" name="10 Rectángulo"/>
          <p:cNvSpPr/>
          <p:nvPr/>
        </p:nvSpPr>
        <p:spPr>
          <a:xfrm>
            <a:off x="285720" y="4143386"/>
            <a:ext cx="571298" cy="66261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8" descr="C:\Users\Adrian\Downloads\CodeCogsEqn (5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71934" y="1000114"/>
            <a:ext cx="1193017" cy="7280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269005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endParaRPr lang="es-ES" sz="3600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es-ES" sz="3600" dirty="0" err="1" smtClean="0"/>
              <a:t>Kernel-Based</a:t>
            </a:r>
            <a:r>
              <a:rPr lang="es-ES" sz="3600" dirty="0" smtClean="0"/>
              <a:t> </a:t>
            </a:r>
            <a:r>
              <a:rPr lang="es-ES" sz="3600" dirty="0" err="1" smtClean="0"/>
              <a:t>Density</a:t>
            </a:r>
            <a:r>
              <a:rPr lang="es-ES" sz="3600" dirty="0" smtClean="0"/>
              <a:t> </a:t>
            </a:r>
            <a:r>
              <a:rPr lang="es-ES" sz="3600" dirty="0" err="1" smtClean="0"/>
              <a:t>Estimation</a:t>
            </a:r>
            <a:endParaRPr lang="es-ES" sz="3600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es-ES" sz="3600" dirty="0" smtClean="0"/>
              <a:t>+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s-ES" sz="3600" dirty="0" smtClean="0"/>
              <a:t>Time </a:t>
            </a:r>
            <a:r>
              <a:rPr lang="es-ES" sz="3600" dirty="0" err="1" smtClean="0"/>
              <a:t>Sampling</a:t>
            </a:r>
            <a:endParaRPr lang="es-ES" sz="3600" dirty="0" smtClean="0"/>
          </a:p>
          <a:p>
            <a:pPr marL="514350" indent="-514350">
              <a:buNone/>
            </a:pPr>
            <a:endParaRPr lang="es-ES" sz="3600" dirty="0" smtClean="0"/>
          </a:p>
        </p:txBody>
      </p:sp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25930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mparison_Dragons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32522" y="-1028650"/>
            <a:ext cx="9313034" cy="698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930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endParaRPr lang="es-ES" sz="3600" dirty="0" smtClean="0"/>
          </a:p>
          <a:p>
            <a:pPr marL="514350" indent="-514350">
              <a:buFont typeface="+mj-lt"/>
              <a:buAutoNum type="arabicPeriod"/>
            </a:pPr>
            <a:r>
              <a:rPr lang="es-ES" sz="3600" dirty="0" err="1" smtClean="0"/>
              <a:t>How</a:t>
            </a:r>
            <a:r>
              <a:rPr lang="es-ES" sz="3600" dirty="0" smtClean="0"/>
              <a:t> </a:t>
            </a:r>
            <a:r>
              <a:rPr lang="es-ES" sz="3600" dirty="0" err="1" smtClean="0"/>
              <a:t>to</a:t>
            </a:r>
            <a:r>
              <a:rPr lang="es-ES" sz="3600" dirty="0" smtClean="0"/>
              <a:t> </a:t>
            </a:r>
            <a:r>
              <a:rPr lang="es-ES" sz="3600" dirty="0" err="1" smtClean="0"/>
              <a:t>reconstruct</a:t>
            </a:r>
            <a:r>
              <a:rPr lang="es-ES" sz="3600" dirty="0" smtClean="0"/>
              <a:t> time-resolved light</a:t>
            </a:r>
          </a:p>
          <a:p>
            <a:pPr marL="514350" indent="-514350">
              <a:buFont typeface="+mj-lt"/>
              <a:buAutoNum type="arabicPeriod"/>
            </a:pPr>
            <a:endParaRPr lang="es-ES" sz="3600" dirty="0" smtClean="0"/>
          </a:p>
          <a:p>
            <a:pPr marL="514350" indent="-514350">
              <a:buFont typeface="+mj-lt"/>
              <a:buAutoNum type="arabicPeriod"/>
            </a:pPr>
            <a:r>
              <a:rPr lang="es-ES" sz="3600" dirty="0" err="1" smtClean="0"/>
              <a:t>How</a:t>
            </a:r>
            <a:r>
              <a:rPr lang="es-ES" sz="3600" dirty="0" smtClean="0"/>
              <a:t> </a:t>
            </a:r>
            <a:r>
              <a:rPr lang="es-ES" sz="3600" dirty="0" err="1" smtClean="0"/>
              <a:t>to</a:t>
            </a:r>
            <a:r>
              <a:rPr lang="es-ES" sz="3600" dirty="0" smtClean="0"/>
              <a:t> </a:t>
            </a:r>
            <a:r>
              <a:rPr lang="es-ES" sz="3600" dirty="0" err="1" smtClean="0"/>
              <a:t>distribute</a:t>
            </a:r>
            <a:r>
              <a:rPr lang="es-ES" sz="3600" dirty="0" smtClean="0"/>
              <a:t> </a:t>
            </a:r>
            <a:r>
              <a:rPr lang="es-ES" sz="3600" dirty="0" err="1" smtClean="0"/>
              <a:t>samples</a:t>
            </a:r>
            <a:r>
              <a:rPr lang="es-ES" sz="3600" dirty="0" smtClean="0"/>
              <a:t> </a:t>
            </a:r>
            <a:r>
              <a:rPr lang="es-ES" sz="3600" dirty="0" err="1" smtClean="0"/>
              <a:t>along</a:t>
            </a:r>
            <a:r>
              <a:rPr lang="es-ES" sz="3600" dirty="0" smtClean="0"/>
              <a:t> time</a:t>
            </a:r>
            <a:endParaRPr lang="es-ES" sz="3600" dirty="0"/>
          </a:p>
          <a:p>
            <a:pPr marL="514350" indent="-514350">
              <a:buFont typeface="+mj-lt"/>
              <a:buAutoNum type="arabicPeriod"/>
            </a:pPr>
            <a:endParaRPr lang="es-ES" sz="3600" dirty="0"/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s-ES" sz="4000" dirty="0" err="1" smtClean="0"/>
              <a:t>Our</a:t>
            </a:r>
            <a:r>
              <a:rPr lang="es-ES" sz="4000" dirty="0" smtClean="0"/>
              <a:t> </a:t>
            </a:r>
            <a:r>
              <a:rPr lang="es-ES" sz="4000" dirty="0" err="1" smtClean="0"/>
              <a:t>Contribution</a:t>
            </a:r>
            <a:endParaRPr lang="es-ES" sz="4000" dirty="0"/>
          </a:p>
        </p:txBody>
      </p:sp>
    </p:spTree>
    <p:extLst>
      <p:ext uri="{BB962C8B-B14F-4D97-AF65-F5344CB8AC3E}">
        <p14:creationId xmlns:p14="http://schemas.microsoft.com/office/powerpoint/2010/main" xmlns="" val="225930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2800826" y="2332267"/>
            <a:ext cx="3554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3600" dirty="0" err="1" smtClean="0"/>
              <a:t>Additional</a:t>
            </a:r>
            <a:r>
              <a:rPr lang="es-ES" sz="3600" dirty="0" smtClean="0"/>
              <a:t> </a:t>
            </a:r>
            <a:r>
              <a:rPr lang="es-ES" sz="3600" dirty="0" err="1" smtClean="0"/>
              <a:t>Results</a:t>
            </a:r>
            <a:endParaRPr lang="es-ES" sz="3600" dirty="0"/>
          </a:p>
        </p:txBody>
      </p:sp>
    </p:spTree>
    <p:extLst>
      <p:ext uri="{BB962C8B-B14F-4D97-AF65-F5344CB8AC3E}">
        <p14:creationId xmlns:p14="http://schemas.microsoft.com/office/powerpoint/2010/main" xmlns="" val="265782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ults_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-64296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8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742950" indent="-742950">
              <a:buFont typeface="+mj-lt"/>
              <a:buAutoNum type="arabicPeriod"/>
            </a:pPr>
            <a:endParaRPr lang="es-ES" dirty="0" smtClean="0"/>
          </a:p>
          <a:p>
            <a:pPr marL="742950" indent="-742950">
              <a:buNone/>
            </a:pPr>
            <a:r>
              <a:rPr lang="es-ES" dirty="0" err="1" smtClean="0">
                <a:solidFill>
                  <a:schemeClr val="tx1">
                    <a:lumMod val="85000"/>
                  </a:schemeClr>
                </a:solidFill>
              </a:rPr>
              <a:t>Including</a:t>
            </a:r>
            <a:r>
              <a:rPr lang="es-ES" dirty="0" smtClean="0">
                <a:solidFill>
                  <a:schemeClr val="tx1">
                    <a:lumMod val="85000"/>
                  </a:schemeClr>
                </a:solidFill>
              </a:rPr>
              <a:t>:</a:t>
            </a:r>
          </a:p>
          <a:p>
            <a:pPr marL="742950" indent="-742950">
              <a:buFont typeface="+mj-lt"/>
              <a:buAutoNum type="arabicPeriod"/>
            </a:pPr>
            <a:r>
              <a:rPr lang="es-ES" dirty="0" err="1" smtClean="0">
                <a:solidFill>
                  <a:schemeClr val="tx1">
                    <a:lumMod val="85000"/>
                  </a:schemeClr>
                </a:solidFill>
              </a:rPr>
              <a:t>Birefringency</a:t>
            </a:r>
            <a:endParaRPr lang="es-ES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es-ES" dirty="0" err="1" smtClean="0">
                <a:solidFill>
                  <a:schemeClr val="tx1">
                    <a:lumMod val="85000"/>
                  </a:schemeClr>
                </a:solidFill>
              </a:rPr>
              <a:t>Chromatic</a:t>
            </a:r>
            <a:r>
              <a:rPr lang="es-ES" dirty="0" smtClean="0">
                <a:solidFill>
                  <a:schemeClr val="tx1">
                    <a:lumMod val="8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tx1">
                    <a:lumMod val="85000"/>
                  </a:schemeClr>
                </a:solidFill>
              </a:rPr>
              <a:t>dispersion</a:t>
            </a:r>
            <a:r>
              <a:rPr lang="es-ES" dirty="0" smtClean="0">
                <a:solidFill>
                  <a:schemeClr val="tx1">
                    <a:lumMod val="85000"/>
                  </a:schemeClr>
                </a:solidFill>
              </a:rPr>
              <a:t> </a:t>
            </a:r>
            <a:r>
              <a:rPr lang="es-ES" i="1" dirty="0" smtClean="0">
                <a:solidFill>
                  <a:schemeClr val="tx1">
                    <a:lumMod val="85000"/>
                  </a:schemeClr>
                </a:solidFill>
              </a:rPr>
              <a:t>in time</a:t>
            </a:r>
          </a:p>
          <a:p>
            <a:pPr marL="742950" indent="-742950">
              <a:buFont typeface="+mj-lt"/>
              <a:buAutoNum type="arabicPeriod"/>
            </a:pPr>
            <a:r>
              <a:rPr lang="es-ES" dirty="0" err="1" smtClean="0">
                <a:solidFill>
                  <a:schemeClr val="tx1">
                    <a:lumMod val="85000"/>
                  </a:schemeClr>
                </a:solidFill>
              </a:rPr>
              <a:t>Comparison</a:t>
            </a:r>
            <a:r>
              <a:rPr lang="es-ES" dirty="0" smtClean="0">
                <a:solidFill>
                  <a:schemeClr val="tx1">
                    <a:lumMod val="8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tx1">
                    <a:lumMod val="85000"/>
                  </a:schemeClr>
                </a:solidFill>
              </a:rPr>
              <a:t>with</a:t>
            </a:r>
            <a:r>
              <a:rPr lang="es-ES" dirty="0" smtClean="0">
                <a:solidFill>
                  <a:schemeClr val="tx1">
                    <a:lumMod val="8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tx1">
                    <a:lumMod val="85000"/>
                  </a:schemeClr>
                </a:solidFill>
              </a:rPr>
              <a:t>captured</a:t>
            </a:r>
            <a:r>
              <a:rPr lang="es-ES" dirty="0" smtClean="0">
                <a:solidFill>
                  <a:schemeClr val="tx1">
                    <a:lumMod val="85000"/>
                  </a:schemeClr>
                </a:solidFill>
              </a:rPr>
              <a:t> data</a:t>
            </a:r>
          </a:p>
          <a:p>
            <a:pPr marL="742950" indent="-742950">
              <a:buFont typeface="+mj-lt"/>
              <a:buAutoNum type="arabicPeriod"/>
            </a:pPr>
            <a:endParaRPr lang="es-ES" sz="3600" dirty="0"/>
          </a:p>
        </p:txBody>
      </p:sp>
      <p:sp>
        <p:nvSpPr>
          <p:cNvPr id="6" name="5 CuadroTexto"/>
          <p:cNvSpPr txBox="1"/>
          <p:nvPr/>
        </p:nvSpPr>
        <p:spPr>
          <a:xfrm>
            <a:off x="1877279" y="642924"/>
            <a:ext cx="54011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3600" dirty="0" smtClean="0"/>
              <a:t>More </a:t>
            </a:r>
            <a:r>
              <a:rPr lang="es-ES" sz="3600" dirty="0" err="1" smtClean="0"/>
              <a:t>Results</a:t>
            </a:r>
            <a:endParaRPr lang="es-ES" sz="3600" dirty="0" smtClean="0"/>
          </a:p>
          <a:p>
            <a:pPr algn="ctr"/>
            <a:r>
              <a:rPr lang="es-ES" sz="3600" dirty="0" smtClean="0"/>
              <a:t>in </a:t>
            </a:r>
            <a:r>
              <a:rPr lang="es-ES" sz="3600" dirty="0" err="1" smtClean="0"/>
              <a:t>the</a:t>
            </a:r>
            <a:r>
              <a:rPr lang="es-ES" sz="3600" dirty="0" smtClean="0"/>
              <a:t> </a:t>
            </a:r>
            <a:r>
              <a:rPr lang="es-ES" sz="3600" dirty="0" err="1" smtClean="0"/>
              <a:t>Supplementary</a:t>
            </a:r>
            <a:r>
              <a:rPr lang="es-ES" sz="3600" dirty="0" smtClean="0"/>
              <a:t> Video</a:t>
            </a:r>
            <a:endParaRPr lang="es-ES" sz="3600" dirty="0"/>
          </a:p>
        </p:txBody>
      </p:sp>
    </p:spTree>
    <p:extLst>
      <p:ext uri="{BB962C8B-B14F-4D97-AF65-F5344CB8AC3E}">
        <p14:creationId xmlns:p14="http://schemas.microsoft.com/office/powerpoint/2010/main" xmlns="" val="225930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514739"/>
          </a:xfrm>
        </p:spPr>
        <p:txBody>
          <a:bodyPr>
            <a:normAutofit/>
          </a:bodyPr>
          <a:lstStyle/>
          <a:p>
            <a:r>
              <a:rPr lang="es-ES" dirty="0" smtClean="0"/>
              <a:t>Error </a:t>
            </a:r>
            <a:r>
              <a:rPr lang="es-ES" dirty="0" err="1" smtClean="0"/>
              <a:t>introduced</a:t>
            </a:r>
            <a:r>
              <a:rPr lang="es-ES" dirty="0" smtClean="0"/>
              <a:t> </a:t>
            </a:r>
            <a:r>
              <a:rPr lang="es-ES" dirty="0" err="1" smtClean="0"/>
              <a:t>by</a:t>
            </a:r>
            <a:r>
              <a:rPr lang="es-ES" dirty="0" smtClean="0"/>
              <a:t> </a:t>
            </a:r>
            <a:r>
              <a:rPr lang="es-ES" dirty="0" err="1" smtClean="0">
                <a:solidFill>
                  <a:schemeClr val="accent6">
                    <a:lumMod val="75000"/>
                  </a:schemeClr>
                </a:solidFill>
              </a:rPr>
              <a:t>Kernel</a:t>
            </a:r>
            <a:r>
              <a:rPr lang="es-ES" dirty="0" smtClean="0">
                <a:solidFill>
                  <a:schemeClr val="accent6">
                    <a:lumMod val="75000"/>
                  </a:schemeClr>
                </a:solidFill>
              </a:rPr>
              <a:t> DE</a:t>
            </a:r>
          </a:p>
          <a:p>
            <a:pPr marL="914400" lvl="1" indent="-514350">
              <a:buNone/>
            </a:pPr>
            <a:r>
              <a:rPr lang="es-ES" dirty="0" err="1" smtClean="0"/>
              <a:t>Signal-aware</a:t>
            </a:r>
            <a:r>
              <a:rPr lang="es-ES" dirty="0" smtClean="0"/>
              <a:t> </a:t>
            </a:r>
            <a:r>
              <a:rPr lang="es-ES" dirty="0" err="1" smtClean="0"/>
              <a:t>Kernel</a:t>
            </a:r>
            <a:r>
              <a:rPr lang="es-ES" dirty="0" smtClean="0"/>
              <a:t> </a:t>
            </a:r>
            <a:r>
              <a:rPr lang="es-ES" dirty="0" err="1" smtClean="0"/>
              <a:t>Bandwidth</a:t>
            </a:r>
            <a:r>
              <a:rPr lang="es-ES" dirty="0" smtClean="0"/>
              <a:t> </a:t>
            </a:r>
            <a:r>
              <a:rPr lang="es-ES" sz="2400" i="1" dirty="0" smtClean="0"/>
              <a:t>[Kaplanyan2013]</a:t>
            </a:r>
          </a:p>
          <a:p>
            <a:pPr marL="914400" lvl="1" indent="-514350">
              <a:buNone/>
            </a:pPr>
            <a:r>
              <a:rPr lang="es-ES" dirty="0" smtClean="0"/>
              <a:t>Error </a:t>
            </a:r>
            <a:r>
              <a:rPr lang="es-ES" dirty="0" err="1" smtClean="0"/>
              <a:t>Metric</a:t>
            </a:r>
            <a:r>
              <a:rPr lang="es-ES" dirty="0" smtClean="0"/>
              <a:t> </a:t>
            </a:r>
            <a:r>
              <a:rPr lang="es-ES" sz="2400" i="1" dirty="0" smtClean="0"/>
              <a:t>[Hachisuka2010]</a:t>
            </a:r>
            <a:endParaRPr lang="es-ES" i="1" dirty="0" smtClean="0"/>
          </a:p>
          <a:p>
            <a:r>
              <a:rPr lang="es-ES" dirty="0" err="1" smtClean="0"/>
              <a:t>Sampling</a:t>
            </a:r>
            <a:r>
              <a:rPr lang="es-ES" dirty="0" smtClean="0"/>
              <a:t> </a:t>
            </a:r>
            <a:r>
              <a:rPr lang="es-ES" dirty="0" err="1" smtClean="0">
                <a:solidFill>
                  <a:schemeClr val="accent6">
                    <a:lumMod val="75000"/>
                  </a:schemeClr>
                </a:solidFill>
              </a:rPr>
              <a:t>Surface</a:t>
            </a:r>
            <a:r>
              <a:rPr lang="es-ES" dirty="0" smtClean="0">
                <a:solidFill>
                  <a:schemeClr val="accent6">
                    <a:lumMod val="75000"/>
                  </a:schemeClr>
                </a:solidFill>
              </a:rPr>
              <a:t> Light </a:t>
            </a:r>
            <a:r>
              <a:rPr lang="es-ES" dirty="0" err="1" smtClean="0">
                <a:solidFill>
                  <a:schemeClr val="accent6">
                    <a:lumMod val="75000"/>
                  </a:schemeClr>
                </a:solidFill>
              </a:rPr>
              <a:t>Transport</a:t>
            </a:r>
            <a:endParaRPr lang="es-ES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914400" lvl="1" indent="-514350">
              <a:buNone/>
            </a:pPr>
            <a:r>
              <a:rPr lang="es-ES" dirty="0" err="1" smtClean="0"/>
              <a:t>Caustic</a:t>
            </a:r>
            <a:r>
              <a:rPr lang="es-ES" dirty="0" smtClean="0"/>
              <a:t> </a:t>
            </a:r>
            <a:r>
              <a:rPr lang="es-ES" i="1" dirty="0" smtClean="0"/>
              <a:t>in time </a:t>
            </a:r>
            <a:r>
              <a:rPr lang="es-ES" dirty="0" smtClean="0"/>
              <a:t>→ </a:t>
            </a:r>
            <a:r>
              <a:rPr lang="es-ES" dirty="0" err="1" smtClean="0"/>
              <a:t>Manifold</a:t>
            </a:r>
            <a:r>
              <a:rPr lang="es-ES" dirty="0" smtClean="0"/>
              <a:t> </a:t>
            </a:r>
            <a:r>
              <a:rPr lang="es-ES" dirty="0" err="1" smtClean="0"/>
              <a:t>Exploration</a:t>
            </a:r>
            <a:r>
              <a:rPr lang="es-ES" dirty="0" smtClean="0"/>
              <a:t> </a:t>
            </a:r>
            <a:r>
              <a:rPr lang="es-ES" sz="2400" i="1" dirty="0" smtClean="0"/>
              <a:t>[Jakob2012]</a:t>
            </a:r>
          </a:p>
          <a:p>
            <a:pPr marL="914400" lvl="1" indent="-514350">
              <a:buNone/>
            </a:pPr>
            <a:endParaRPr lang="es-ES" i="1" dirty="0" smtClean="0"/>
          </a:p>
        </p:txBody>
      </p:sp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es-ES" sz="4000" dirty="0" err="1" smtClean="0"/>
              <a:t>Discussion</a:t>
            </a:r>
            <a:r>
              <a:rPr lang="es-ES" sz="4000" dirty="0" smtClean="0"/>
              <a:t> &amp; </a:t>
            </a:r>
            <a:r>
              <a:rPr lang="es-ES" sz="4000" dirty="0" err="1" smtClean="0"/>
              <a:t>Future</a:t>
            </a:r>
            <a:r>
              <a:rPr lang="es-ES" sz="4000" dirty="0" smtClean="0"/>
              <a:t> </a:t>
            </a:r>
            <a:r>
              <a:rPr lang="es-ES" sz="4000" dirty="0" err="1" smtClean="0"/>
              <a:t>Work</a:t>
            </a:r>
            <a:endParaRPr lang="es-ES" sz="4000" dirty="0"/>
          </a:p>
        </p:txBody>
      </p:sp>
    </p:spTree>
    <p:extLst>
      <p:ext uri="{BB962C8B-B14F-4D97-AF65-F5344CB8AC3E}">
        <p14:creationId xmlns:p14="http://schemas.microsoft.com/office/powerpoint/2010/main" xmlns="" val="8435140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rian\Downloads\CodeCogsEqn (8).png"/>
          <p:cNvPicPr>
            <a:picLocks noChangeAspect="1" noChangeArrowheads="1"/>
          </p:cNvPicPr>
          <p:nvPr/>
        </p:nvPicPr>
        <p:blipFill>
          <a:blip r:embed="rId3" cstate="print"/>
          <a:srcRect b="70930"/>
          <a:stretch>
            <a:fillRect/>
          </a:stretch>
        </p:blipFill>
        <p:spPr bwMode="auto">
          <a:xfrm>
            <a:off x="857225" y="1643056"/>
            <a:ext cx="1830229" cy="428628"/>
          </a:xfrm>
          <a:prstGeom prst="rect">
            <a:avLst/>
          </a:prstGeom>
          <a:noFill/>
        </p:spPr>
      </p:pic>
      <p:pic>
        <p:nvPicPr>
          <p:cNvPr id="1027" name="Picture 3" descr="C:\Users\Adrian\Downloads\CodeCogsEqn (10).png"/>
          <p:cNvPicPr>
            <a:picLocks noChangeAspect="1" noChangeArrowheads="1"/>
          </p:cNvPicPr>
          <p:nvPr/>
        </p:nvPicPr>
        <p:blipFill>
          <a:blip r:embed="rId4" cstate="print"/>
          <a:srcRect b="91504"/>
          <a:stretch>
            <a:fillRect/>
          </a:stretch>
        </p:blipFill>
        <p:spPr bwMode="auto">
          <a:xfrm>
            <a:off x="5149196" y="1628799"/>
            <a:ext cx="3291840" cy="371447"/>
          </a:xfrm>
          <a:prstGeom prst="rect">
            <a:avLst/>
          </a:prstGeom>
          <a:noFill/>
        </p:spPr>
      </p:pic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es-ES" sz="4000" i="1" dirty="0" err="1" smtClean="0">
                <a:solidFill>
                  <a:schemeClr val="accent6">
                    <a:lumMod val="75000"/>
                  </a:schemeClr>
                </a:solidFill>
              </a:rPr>
              <a:t>Transient</a:t>
            </a:r>
            <a:r>
              <a:rPr lang="es-ES" sz="4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sz="4000" dirty="0" smtClean="0"/>
              <a:t>Light </a:t>
            </a:r>
            <a:r>
              <a:rPr lang="es-ES" sz="4000" dirty="0" err="1" smtClean="0"/>
              <a:t>Transport</a:t>
            </a:r>
            <a:endParaRPr lang="es-ES" sz="4000" dirty="0"/>
          </a:p>
        </p:txBody>
      </p:sp>
      <p:pic>
        <p:nvPicPr>
          <p:cNvPr id="11" name="Picture 2" descr="C:\Users\Adrian\Downloads\CodeCogsEqn (8).png"/>
          <p:cNvPicPr>
            <a:picLocks noChangeAspect="1" noChangeArrowheads="1"/>
          </p:cNvPicPr>
          <p:nvPr/>
        </p:nvPicPr>
        <p:blipFill>
          <a:blip r:embed="rId3" cstate="print"/>
          <a:srcRect t="28103" b="35370"/>
          <a:stretch>
            <a:fillRect/>
          </a:stretch>
        </p:blipFill>
        <p:spPr bwMode="auto">
          <a:xfrm>
            <a:off x="857224" y="2747551"/>
            <a:ext cx="1830229" cy="538579"/>
          </a:xfrm>
          <a:prstGeom prst="rect">
            <a:avLst/>
          </a:prstGeom>
          <a:noFill/>
        </p:spPr>
      </p:pic>
      <p:pic>
        <p:nvPicPr>
          <p:cNvPr id="12" name="Picture 3" descr="C:\Users\Adrian\Downloads\CodeCogsEqn (10).png"/>
          <p:cNvPicPr>
            <a:picLocks noChangeAspect="1" noChangeArrowheads="1"/>
          </p:cNvPicPr>
          <p:nvPr/>
        </p:nvPicPr>
        <p:blipFill>
          <a:blip r:embed="rId4" cstate="print"/>
          <a:srcRect t="24510" b="65686"/>
          <a:stretch>
            <a:fillRect/>
          </a:stretch>
        </p:blipFill>
        <p:spPr bwMode="auto">
          <a:xfrm>
            <a:off x="5155374" y="2820432"/>
            <a:ext cx="3291840" cy="428628"/>
          </a:xfrm>
          <a:prstGeom prst="rect">
            <a:avLst/>
          </a:prstGeom>
          <a:noFill/>
        </p:spPr>
      </p:pic>
      <p:pic>
        <p:nvPicPr>
          <p:cNvPr id="15" name="Picture 2" descr="C:\Users\Adrian\Downloads\CodeCogsEqn (8).png"/>
          <p:cNvPicPr>
            <a:picLocks noChangeAspect="1" noChangeArrowheads="1"/>
          </p:cNvPicPr>
          <p:nvPr/>
        </p:nvPicPr>
        <p:blipFill>
          <a:blip r:embed="rId3" cstate="print"/>
          <a:srcRect t="63642" b="-778"/>
          <a:stretch>
            <a:fillRect/>
          </a:stretch>
        </p:blipFill>
        <p:spPr bwMode="auto">
          <a:xfrm>
            <a:off x="845354" y="3993560"/>
            <a:ext cx="1830229" cy="547562"/>
          </a:xfrm>
          <a:prstGeom prst="rect">
            <a:avLst/>
          </a:prstGeom>
          <a:noFill/>
        </p:spPr>
      </p:pic>
      <p:pic>
        <p:nvPicPr>
          <p:cNvPr id="16" name="Picture 3" descr="C:\Users\Adrian\Downloads\CodeCogsEqn (10).png"/>
          <p:cNvPicPr>
            <a:picLocks noChangeAspect="1" noChangeArrowheads="1"/>
          </p:cNvPicPr>
          <p:nvPr/>
        </p:nvPicPr>
        <p:blipFill>
          <a:blip r:embed="rId4" cstate="print"/>
          <a:srcRect t="50621" b="39575"/>
          <a:stretch>
            <a:fillRect/>
          </a:stretch>
        </p:blipFill>
        <p:spPr bwMode="auto">
          <a:xfrm>
            <a:off x="5143504" y="4071948"/>
            <a:ext cx="3291840" cy="428628"/>
          </a:xfrm>
          <a:prstGeom prst="rect">
            <a:avLst/>
          </a:prstGeom>
          <a:noFill/>
        </p:spPr>
      </p:pic>
      <p:sp>
        <p:nvSpPr>
          <p:cNvPr id="7" name="2 Marcador de contenido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s-ES" dirty="0" err="1" smtClean="0"/>
              <a:t>Movie</a:t>
            </a:r>
            <a:endParaRPr lang="es-ES" dirty="0" smtClean="0"/>
          </a:p>
          <a:p>
            <a:pPr>
              <a:buNone/>
            </a:pPr>
            <a:r>
              <a:rPr lang="es-ES" dirty="0" smtClean="0"/>
              <a:t>                 …..…</a:t>
            </a:r>
            <a:r>
              <a:rPr lang="es-ES" sz="2400" dirty="0" smtClean="0"/>
              <a:t>Light </a:t>
            </a:r>
            <a:r>
              <a:rPr lang="es-ES" sz="2400" dirty="0" err="1" smtClean="0"/>
              <a:t>Travels</a:t>
            </a:r>
            <a:r>
              <a:rPr lang="es-ES" sz="2400" dirty="0" smtClean="0"/>
              <a:t> (per </a:t>
            </a:r>
            <a:r>
              <a:rPr lang="es-ES" sz="2400" dirty="0" err="1" smtClean="0"/>
              <a:t>frame</a:t>
            </a:r>
            <a:r>
              <a:rPr lang="es-ES" sz="2400" dirty="0" smtClean="0"/>
              <a:t>)</a:t>
            </a:r>
            <a:r>
              <a:rPr lang="es-ES" dirty="0" smtClean="0"/>
              <a:t>…….</a:t>
            </a:r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r>
              <a:rPr lang="es-ES" dirty="0" err="1" smtClean="0"/>
              <a:t>Edgerton’s</a:t>
            </a:r>
            <a:r>
              <a:rPr lang="es-ES" dirty="0" smtClean="0"/>
              <a:t> </a:t>
            </a:r>
            <a:r>
              <a:rPr lang="es-ES" dirty="0" err="1" smtClean="0"/>
              <a:t>Stroboscope</a:t>
            </a:r>
            <a:endParaRPr lang="es-ES" dirty="0" smtClean="0"/>
          </a:p>
          <a:p>
            <a:pPr>
              <a:buNone/>
            </a:pPr>
            <a:r>
              <a:rPr lang="es-ES" dirty="0" smtClean="0"/>
              <a:t>                       ……………………………………...</a:t>
            </a:r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r>
              <a:rPr lang="es-ES" dirty="0" err="1" smtClean="0"/>
              <a:t>Picosecond</a:t>
            </a:r>
            <a:r>
              <a:rPr lang="es-ES" dirty="0" smtClean="0"/>
              <a:t> </a:t>
            </a:r>
            <a:r>
              <a:rPr lang="es-ES" dirty="0" err="1" smtClean="0"/>
              <a:t>Resolution</a:t>
            </a:r>
            <a:endParaRPr lang="es-ES" dirty="0" smtClean="0"/>
          </a:p>
          <a:p>
            <a:pPr>
              <a:buNone/>
            </a:pPr>
            <a:r>
              <a:rPr lang="es-ES" dirty="0" smtClean="0"/>
              <a:t>	                        ………………………………….</a:t>
            </a:r>
          </a:p>
          <a:p>
            <a:pPr>
              <a:buNone/>
            </a:pPr>
            <a:endParaRPr lang="es-ES" sz="2400" i="1" dirty="0" smtClean="0"/>
          </a:p>
          <a:p>
            <a:pPr>
              <a:buNone/>
            </a:pPr>
            <a:endParaRPr lang="es-ES" sz="2400" i="1" dirty="0" smtClean="0"/>
          </a:p>
        </p:txBody>
      </p:sp>
      <p:sp>
        <p:nvSpPr>
          <p:cNvPr id="18" name="17 Rectángulo"/>
          <p:cNvSpPr/>
          <p:nvPr/>
        </p:nvSpPr>
        <p:spPr>
          <a:xfrm>
            <a:off x="285720" y="2285998"/>
            <a:ext cx="8643998" cy="114300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18 Rectángulo"/>
          <p:cNvSpPr/>
          <p:nvPr/>
        </p:nvSpPr>
        <p:spPr>
          <a:xfrm>
            <a:off x="285720" y="3571882"/>
            <a:ext cx="8643998" cy="10715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29" name="Picture 5" descr="http://4.bp.blogspot.com/-m8ppgVlinUw/UEKMJj91FAI/AAAAAAAAypY/kUc59zNoQmI/s1600/Harold+E.+Edgerton+bullet+Apple+1991.89.14_1a.jpeg"/>
          <p:cNvPicPr>
            <a:picLocks noChangeAspect="1" noChangeArrowheads="1"/>
          </p:cNvPicPr>
          <p:nvPr/>
        </p:nvPicPr>
        <p:blipFill>
          <a:blip r:embed="rId5" cstate="print"/>
          <a:srcRect l="3365" t="2128" r="4105" b="4256"/>
          <a:stretch>
            <a:fillRect/>
          </a:stretch>
        </p:blipFill>
        <p:spPr bwMode="auto">
          <a:xfrm>
            <a:off x="2643174" y="1428742"/>
            <a:ext cx="3929090" cy="314327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22 Rectángulo"/>
          <p:cNvSpPr/>
          <p:nvPr/>
        </p:nvSpPr>
        <p:spPr>
          <a:xfrm>
            <a:off x="285720" y="1142990"/>
            <a:ext cx="8643998" cy="114300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514739"/>
          </a:xfrm>
        </p:spPr>
        <p:txBody>
          <a:bodyPr>
            <a:normAutofit/>
          </a:bodyPr>
          <a:lstStyle/>
          <a:p>
            <a:r>
              <a:rPr lang="es-ES" dirty="0" err="1" smtClean="0"/>
              <a:t>Help</a:t>
            </a:r>
            <a:r>
              <a:rPr lang="es-ES" dirty="0" smtClean="0"/>
              <a:t> </a:t>
            </a:r>
            <a:r>
              <a:rPr lang="es-ES" dirty="0" err="1" smtClean="0"/>
              <a:t>developing</a:t>
            </a:r>
            <a:r>
              <a:rPr lang="es-ES" dirty="0" smtClean="0"/>
              <a:t> new </a:t>
            </a:r>
            <a:r>
              <a:rPr lang="es-ES" dirty="0" err="1" smtClean="0"/>
              <a:t>techniques</a:t>
            </a:r>
            <a:r>
              <a:rPr lang="es-ES" dirty="0" smtClean="0"/>
              <a:t> </a:t>
            </a:r>
            <a:r>
              <a:rPr lang="es-ES" dirty="0" err="1" smtClean="0"/>
              <a:t>using</a:t>
            </a:r>
            <a:r>
              <a:rPr lang="es-ES" dirty="0" smtClean="0"/>
              <a:t> </a:t>
            </a:r>
            <a:r>
              <a:rPr lang="es-ES" dirty="0" err="1" smtClean="0"/>
              <a:t>transient</a:t>
            </a:r>
            <a:r>
              <a:rPr lang="es-ES" dirty="0" smtClean="0"/>
              <a:t> light </a:t>
            </a:r>
            <a:r>
              <a:rPr lang="es-ES" dirty="0" err="1" smtClean="0"/>
              <a:t>propagation</a:t>
            </a:r>
            <a:endParaRPr lang="es-ES" dirty="0" smtClean="0"/>
          </a:p>
          <a:p>
            <a:r>
              <a:rPr lang="es-ES" dirty="0" err="1" smtClean="0"/>
              <a:t>Educational</a:t>
            </a:r>
            <a:r>
              <a:rPr lang="es-ES" dirty="0" smtClean="0"/>
              <a:t> </a:t>
            </a:r>
            <a:r>
              <a:rPr lang="es-ES" dirty="0" err="1" smtClean="0"/>
              <a:t>tool</a:t>
            </a:r>
            <a:endParaRPr lang="es-ES" dirty="0" smtClean="0"/>
          </a:p>
          <a:p>
            <a:r>
              <a:rPr lang="es-ES" dirty="0" err="1" smtClean="0"/>
              <a:t>Useful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other</a:t>
            </a:r>
            <a:r>
              <a:rPr lang="es-ES" dirty="0" smtClean="0"/>
              <a:t> </a:t>
            </a:r>
            <a:r>
              <a:rPr lang="es-ES" dirty="0" err="1" smtClean="0"/>
              <a:t>fields</a:t>
            </a:r>
            <a:r>
              <a:rPr lang="es-ES" dirty="0" smtClean="0"/>
              <a:t>?</a:t>
            </a:r>
          </a:p>
          <a:p>
            <a:pPr lvl="1"/>
            <a:r>
              <a:rPr lang="es-ES" dirty="0" err="1" smtClean="0"/>
              <a:t>Astrophysics</a:t>
            </a:r>
            <a:r>
              <a:rPr lang="es-ES" dirty="0" smtClean="0"/>
              <a:t>, </a:t>
            </a:r>
            <a:r>
              <a:rPr lang="es-ES" dirty="0" err="1" smtClean="0"/>
              <a:t>Neutron</a:t>
            </a:r>
            <a:r>
              <a:rPr lang="es-ES" dirty="0" smtClean="0"/>
              <a:t> </a:t>
            </a:r>
            <a:r>
              <a:rPr lang="es-ES" dirty="0" err="1" smtClean="0"/>
              <a:t>Transport</a:t>
            </a:r>
            <a:r>
              <a:rPr lang="es-ES" dirty="0" smtClean="0"/>
              <a:t>, </a:t>
            </a:r>
            <a:r>
              <a:rPr lang="es-ES" dirty="0" err="1" smtClean="0"/>
              <a:t>Sound</a:t>
            </a:r>
            <a:r>
              <a:rPr lang="es-ES" dirty="0" smtClean="0"/>
              <a:t> </a:t>
            </a:r>
            <a:r>
              <a:rPr lang="es-ES" dirty="0" err="1" smtClean="0"/>
              <a:t>Rendering</a:t>
            </a:r>
            <a:r>
              <a:rPr lang="es-ES" dirty="0" smtClean="0"/>
              <a:t>….</a:t>
            </a:r>
          </a:p>
          <a:p>
            <a:endParaRPr lang="es-ES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400050" lvl="1" indent="0">
              <a:buNone/>
            </a:pPr>
            <a:endParaRPr lang="es-ES" i="1" dirty="0" smtClean="0"/>
          </a:p>
        </p:txBody>
      </p:sp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es-ES" sz="4000" dirty="0" err="1"/>
              <a:t>Discussion</a:t>
            </a:r>
            <a:r>
              <a:rPr lang="es-ES" sz="4000" dirty="0"/>
              <a:t> &amp; </a:t>
            </a:r>
            <a:r>
              <a:rPr lang="es-ES" sz="4000" dirty="0" err="1"/>
              <a:t>Future</a:t>
            </a:r>
            <a:r>
              <a:rPr lang="es-ES" sz="4000" dirty="0"/>
              <a:t> </a:t>
            </a:r>
            <a:r>
              <a:rPr lang="es-ES" sz="4000" dirty="0" err="1"/>
              <a:t>Work</a:t>
            </a:r>
            <a:endParaRPr lang="es-ES" sz="4000" dirty="0"/>
          </a:p>
        </p:txBody>
      </p:sp>
    </p:spTree>
    <p:extLst>
      <p:ext uri="{BB962C8B-B14F-4D97-AF65-F5344CB8AC3E}">
        <p14:creationId xmlns:p14="http://schemas.microsoft.com/office/powerpoint/2010/main" xmlns="" val="93314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514739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es-ES" dirty="0" err="1" smtClean="0"/>
              <a:t>Formalized</a:t>
            </a:r>
            <a:r>
              <a:rPr lang="es-ES" dirty="0" smtClean="0"/>
              <a:t> </a:t>
            </a:r>
            <a:r>
              <a:rPr lang="es-ES" dirty="0" err="1" smtClean="0"/>
              <a:t>Transient</a:t>
            </a:r>
            <a:r>
              <a:rPr lang="es-ES" dirty="0" smtClean="0"/>
              <a:t> </a:t>
            </a:r>
            <a:r>
              <a:rPr lang="es-ES" dirty="0" err="1" smtClean="0"/>
              <a:t>Rendering</a:t>
            </a:r>
            <a:endParaRPr lang="es-ES" dirty="0" smtClean="0"/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es-ES" dirty="0" err="1" smtClean="0"/>
              <a:t>Kernel-Based</a:t>
            </a:r>
            <a:r>
              <a:rPr lang="es-ES" dirty="0" smtClean="0"/>
              <a:t> </a:t>
            </a:r>
            <a:r>
              <a:rPr lang="es-ES" dirty="0" err="1" smtClean="0"/>
              <a:t>Reconstruction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Transient</a:t>
            </a:r>
            <a:r>
              <a:rPr lang="es-ES" dirty="0" smtClean="0"/>
              <a:t> LT</a:t>
            </a:r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es-ES" dirty="0" err="1" smtClean="0"/>
              <a:t>Sampling</a:t>
            </a:r>
            <a:r>
              <a:rPr lang="es-ES" dirty="0" smtClean="0"/>
              <a:t> </a:t>
            </a:r>
            <a:r>
              <a:rPr lang="es-ES" dirty="0" err="1" smtClean="0"/>
              <a:t>Techniques</a:t>
            </a:r>
            <a:r>
              <a:rPr lang="es-ES" dirty="0" smtClean="0"/>
              <a:t> </a:t>
            </a:r>
            <a:r>
              <a:rPr lang="es-ES" dirty="0" err="1" smtClean="0"/>
              <a:t>along</a:t>
            </a:r>
            <a:r>
              <a:rPr lang="es-ES" dirty="0" smtClean="0"/>
              <a:t> Time</a:t>
            </a:r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es-ES" dirty="0" smtClean="0"/>
              <a:t>Non-trivial </a:t>
            </a:r>
            <a:r>
              <a:rPr lang="es-ES" dirty="0" err="1" smtClean="0"/>
              <a:t>effects</a:t>
            </a:r>
            <a:r>
              <a:rPr lang="es-ES" dirty="0" smtClean="0"/>
              <a:t> of </a:t>
            </a:r>
            <a:r>
              <a:rPr lang="es-ES" dirty="0" err="1" smtClean="0"/>
              <a:t>Transient</a:t>
            </a:r>
            <a:r>
              <a:rPr lang="es-ES" dirty="0" smtClean="0"/>
              <a:t> LT</a:t>
            </a:r>
          </a:p>
          <a:p>
            <a:pPr marL="914400" lvl="1" indent="-514350">
              <a:buNone/>
            </a:pPr>
            <a:endParaRPr lang="es-ES" i="1" dirty="0" smtClean="0"/>
          </a:p>
          <a:p>
            <a:pPr marL="914400" lvl="1" indent="-514350">
              <a:buNone/>
            </a:pPr>
            <a:r>
              <a:rPr lang="es-ES" i="1" dirty="0" err="1" smtClean="0"/>
              <a:t>Code</a:t>
            </a:r>
            <a:r>
              <a:rPr lang="es-ES" i="1" dirty="0" smtClean="0"/>
              <a:t>, Videos and Data at: </a:t>
            </a:r>
            <a:r>
              <a:rPr lang="es-ES" sz="2400" i="1" dirty="0" smtClean="0">
                <a:solidFill>
                  <a:schemeClr val="accent6">
                    <a:lumMod val="75000"/>
                  </a:schemeClr>
                </a:solidFill>
              </a:rPr>
              <a:t>http://giga.cps.unizar.es/~ajarabo/pubs/transientSIGA14</a:t>
            </a:r>
          </a:p>
        </p:txBody>
      </p:sp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es-ES" sz="4000" dirty="0" err="1" smtClean="0"/>
              <a:t>Conclusions</a:t>
            </a:r>
            <a:endParaRPr lang="es-ES" sz="4000" dirty="0"/>
          </a:p>
        </p:txBody>
      </p:sp>
    </p:spTree>
    <p:extLst>
      <p:ext uri="{BB962C8B-B14F-4D97-AF65-F5344CB8AC3E}">
        <p14:creationId xmlns:p14="http://schemas.microsoft.com/office/powerpoint/2010/main" xmlns="" val="84351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ults_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-64296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8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spcBef>
                <a:spcPts val="1200"/>
              </a:spcBef>
              <a:spcAft>
                <a:spcPts val="1800"/>
              </a:spcAft>
              <a:buNone/>
            </a:pPr>
            <a:r>
              <a:rPr lang="es-ES" dirty="0" smtClean="0">
                <a:solidFill>
                  <a:schemeClr val="tx1">
                    <a:lumMod val="85000"/>
                  </a:schemeClr>
                </a:solidFill>
              </a:rPr>
              <a:t>Set of </a:t>
            </a:r>
            <a:r>
              <a:rPr lang="es-ES" dirty="0" err="1" smtClean="0">
                <a:solidFill>
                  <a:schemeClr val="tx1">
                    <a:lumMod val="85000"/>
                  </a:schemeClr>
                </a:solidFill>
              </a:rPr>
              <a:t>techniques</a:t>
            </a:r>
            <a:r>
              <a:rPr lang="es-ES" dirty="0" smtClean="0">
                <a:solidFill>
                  <a:schemeClr val="tx1">
                    <a:lumMod val="8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tx1">
                    <a:lumMod val="85000"/>
                  </a:schemeClr>
                </a:solidFill>
              </a:rPr>
              <a:t>for</a:t>
            </a:r>
            <a:r>
              <a:rPr lang="es-ES" dirty="0" smtClean="0">
                <a:solidFill>
                  <a:schemeClr val="tx1">
                    <a:lumMod val="85000"/>
                  </a:schemeClr>
                </a:solidFill>
              </a:rPr>
              <a:t> time-</a:t>
            </a:r>
            <a:r>
              <a:rPr lang="es-ES" dirty="0" err="1" smtClean="0">
                <a:solidFill>
                  <a:schemeClr val="tx1">
                    <a:lumMod val="85000"/>
                  </a:schemeClr>
                </a:solidFill>
              </a:rPr>
              <a:t>based</a:t>
            </a:r>
            <a:r>
              <a:rPr lang="es-ES" dirty="0" smtClean="0">
                <a:solidFill>
                  <a:schemeClr val="tx1">
                    <a:lumMod val="8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tx1">
                    <a:lumMod val="85000"/>
                  </a:schemeClr>
                </a:solidFill>
              </a:rPr>
              <a:t>sampling</a:t>
            </a:r>
            <a:r>
              <a:rPr lang="es-ES" dirty="0" smtClean="0">
                <a:solidFill>
                  <a:schemeClr val="tx1">
                    <a:lumMod val="85000"/>
                  </a:schemeClr>
                </a:solidFill>
              </a:rPr>
              <a:t> in </a:t>
            </a:r>
            <a:r>
              <a:rPr lang="es-ES" dirty="0" err="1" smtClean="0">
                <a:solidFill>
                  <a:schemeClr val="accent6">
                    <a:lumMod val="75000"/>
                  </a:schemeClr>
                </a:solidFill>
              </a:rPr>
              <a:t>participating</a:t>
            </a:r>
            <a:r>
              <a:rPr lang="es-ES" dirty="0" smtClean="0">
                <a:solidFill>
                  <a:schemeClr val="accent6">
                    <a:lumMod val="75000"/>
                  </a:schemeClr>
                </a:solidFill>
              </a:rPr>
              <a:t> media</a:t>
            </a:r>
          </a:p>
          <a:p>
            <a:pPr marL="742950" indent="-742950">
              <a:buFont typeface="+mj-lt"/>
              <a:buAutoNum type="arabicPeriod"/>
            </a:pPr>
            <a:r>
              <a:rPr lang="es-ES" dirty="0" err="1" smtClean="0"/>
              <a:t>Next</a:t>
            </a:r>
            <a:r>
              <a:rPr lang="es-ES" dirty="0" smtClean="0"/>
              <a:t> </a:t>
            </a:r>
            <a:r>
              <a:rPr lang="es-ES" dirty="0" err="1" smtClean="0"/>
              <a:t>Segment</a:t>
            </a:r>
            <a:r>
              <a:rPr lang="es-ES" dirty="0" smtClean="0"/>
              <a:t> </a:t>
            </a:r>
            <a:r>
              <a:rPr lang="es-ES" dirty="0" err="1" smtClean="0"/>
              <a:t>Distance</a:t>
            </a:r>
            <a:endParaRPr lang="es-ES" dirty="0" smtClean="0"/>
          </a:p>
          <a:p>
            <a:pPr marL="742950" indent="-742950">
              <a:buFont typeface="+mj-lt"/>
              <a:buAutoNum type="arabicPeriod"/>
            </a:pPr>
            <a:r>
              <a:rPr lang="es-ES" dirty="0" err="1" smtClean="0"/>
              <a:t>Shadow</a:t>
            </a:r>
            <a:r>
              <a:rPr lang="es-ES" dirty="0" smtClean="0"/>
              <a:t> </a:t>
            </a:r>
            <a:r>
              <a:rPr lang="es-ES" dirty="0" err="1" smtClean="0"/>
              <a:t>Connection</a:t>
            </a:r>
            <a:endParaRPr lang="es-ES" dirty="0" smtClean="0"/>
          </a:p>
          <a:p>
            <a:pPr marL="742950" indent="-742950">
              <a:buFont typeface="+mj-lt"/>
              <a:buAutoNum type="arabicPeriod"/>
            </a:pPr>
            <a:r>
              <a:rPr lang="es-ES" dirty="0" smtClean="0"/>
              <a:t>Angular </a:t>
            </a:r>
            <a:r>
              <a:rPr lang="es-ES" dirty="0" err="1" smtClean="0"/>
              <a:t>Sampling</a:t>
            </a:r>
            <a:endParaRPr lang="es-ES" dirty="0" smtClean="0"/>
          </a:p>
          <a:p>
            <a:pPr marL="742950" indent="-742950">
              <a:buFont typeface="+mj-lt"/>
              <a:buAutoNum type="arabicPeriod"/>
            </a:pPr>
            <a:endParaRPr lang="es-ES" sz="3600" dirty="0"/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s-ES" sz="4000" dirty="0" smtClean="0"/>
              <a:t>Time-</a:t>
            </a:r>
            <a:r>
              <a:rPr lang="es-ES" sz="4000" dirty="0" err="1" smtClean="0"/>
              <a:t>Sampling</a:t>
            </a:r>
            <a:endParaRPr lang="es-ES" sz="4000" dirty="0"/>
          </a:p>
        </p:txBody>
      </p:sp>
    </p:spTree>
    <p:extLst>
      <p:ext uri="{BB962C8B-B14F-4D97-AF65-F5344CB8AC3E}">
        <p14:creationId xmlns:p14="http://schemas.microsoft.com/office/powerpoint/2010/main" xmlns="" val="225930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Nueva carpeta\2014_Transient_siga\dragon_stylized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2143122"/>
            <a:ext cx="2588688" cy="1857388"/>
          </a:xfrm>
          <a:prstGeom prst="rect">
            <a:avLst/>
          </a:prstGeom>
          <a:noFill/>
        </p:spPr>
      </p:pic>
      <p:sp>
        <p:nvSpPr>
          <p:cNvPr id="10" name="9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23 Rectángulo"/>
          <p:cNvSpPr/>
          <p:nvPr/>
        </p:nvSpPr>
        <p:spPr>
          <a:xfrm>
            <a:off x="6561513" y="4256116"/>
            <a:ext cx="384368" cy="2865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Rectángulo"/>
          <p:cNvSpPr/>
          <p:nvPr/>
        </p:nvSpPr>
        <p:spPr>
          <a:xfrm>
            <a:off x="1714480" y="4000510"/>
            <a:ext cx="5715040" cy="714380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accent1">
                  <a:tint val="44500"/>
                  <a:satMod val="160000"/>
                  <a:alpha val="0"/>
                </a:schemeClr>
              </a:gs>
            </a:gsLst>
            <a:lin ang="5400000" scaled="0"/>
          </a:gradFill>
          <a:ln w="571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2" name="11 Conector recto"/>
          <p:cNvCxnSpPr/>
          <p:nvPr/>
        </p:nvCxnSpPr>
        <p:spPr>
          <a:xfrm>
            <a:off x="1714480" y="4000510"/>
            <a:ext cx="5715040" cy="0"/>
          </a:xfrm>
          <a:prstGeom prst="line">
            <a:avLst/>
          </a:prstGeom>
          <a:ln w="762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36 Rectángulo redondeado"/>
          <p:cNvSpPr/>
          <p:nvPr/>
        </p:nvSpPr>
        <p:spPr>
          <a:xfrm>
            <a:off x="1785918" y="1071552"/>
            <a:ext cx="5643602" cy="2928958"/>
          </a:xfrm>
          <a:prstGeom prst="roundRect">
            <a:avLst/>
          </a:prstGeom>
          <a:gradFill flip="none" rotWithShape="1">
            <a:gsLst>
              <a:gs pos="0">
                <a:schemeClr val="tx1">
                  <a:alpha val="44000"/>
                </a:schemeClr>
              </a:gs>
              <a:gs pos="100000">
                <a:schemeClr val="accent1">
                  <a:tint val="44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" name="35 Grupo"/>
          <p:cNvGrpSpPr/>
          <p:nvPr/>
        </p:nvGrpSpPr>
        <p:grpSpPr>
          <a:xfrm rot="993605">
            <a:off x="1124197" y="1460251"/>
            <a:ext cx="1379616" cy="1071570"/>
            <a:chOff x="1000100" y="1643056"/>
            <a:chExt cx="1747514" cy="1357322"/>
          </a:xfrm>
        </p:grpSpPr>
        <p:sp>
          <p:nvSpPr>
            <p:cNvPr id="34" name="33 Triángulo isósceles"/>
            <p:cNvSpPr/>
            <p:nvPr/>
          </p:nvSpPr>
          <p:spPr>
            <a:xfrm rot="1800000">
              <a:off x="2040636" y="2209999"/>
              <a:ext cx="706978" cy="628930"/>
            </a:xfrm>
            <a:prstGeom prst="triangl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3" name="32 Rectángulo"/>
            <p:cNvSpPr/>
            <p:nvPr/>
          </p:nvSpPr>
          <p:spPr>
            <a:xfrm>
              <a:off x="1285852" y="2214560"/>
              <a:ext cx="1071570" cy="785818"/>
            </a:xfrm>
            <a:prstGeom prst="rect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2" name="31 Elipse"/>
            <p:cNvSpPr/>
            <p:nvPr/>
          </p:nvSpPr>
          <p:spPr>
            <a:xfrm>
              <a:off x="1571604" y="1643056"/>
              <a:ext cx="785818" cy="785818"/>
            </a:xfrm>
            <a:prstGeom prst="ellips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1" name="30 Elipse"/>
            <p:cNvSpPr/>
            <p:nvPr/>
          </p:nvSpPr>
          <p:spPr>
            <a:xfrm>
              <a:off x="1000100" y="1785932"/>
              <a:ext cx="714380" cy="714380"/>
            </a:xfrm>
            <a:prstGeom prst="ellips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3" name="34 Grupo"/>
            <p:cNvGrpSpPr/>
            <p:nvPr/>
          </p:nvGrpSpPr>
          <p:grpSpPr>
            <a:xfrm>
              <a:off x="1071538" y="1714494"/>
              <a:ext cx="1571190" cy="1214446"/>
              <a:chOff x="1071538" y="1714494"/>
              <a:chExt cx="1571190" cy="1214446"/>
            </a:xfrm>
          </p:grpSpPr>
          <p:sp>
            <p:nvSpPr>
              <p:cNvPr id="28" name="27 Triángulo isósceles"/>
              <p:cNvSpPr/>
              <p:nvPr/>
            </p:nvSpPr>
            <p:spPr>
              <a:xfrm rot="1800000">
                <a:off x="2145520" y="2333284"/>
                <a:ext cx="497208" cy="428628"/>
              </a:xfrm>
              <a:prstGeom prst="triangle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9" name="28 Elipse"/>
              <p:cNvSpPr/>
              <p:nvPr/>
            </p:nvSpPr>
            <p:spPr>
              <a:xfrm>
                <a:off x="1643042" y="1714494"/>
                <a:ext cx="642942" cy="642942"/>
              </a:xfrm>
              <a:prstGeom prst="ellipse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30" name="29 Elipse"/>
              <p:cNvSpPr/>
              <p:nvPr/>
            </p:nvSpPr>
            <p:spPr>
              <a:xfrm>
                <a:off x="1071538" y="1857370"/>
                <a:ext cx="571504" cy="571504"/>
              </a:xfrm>
              <a:prstGeom prst="ellipse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7" name="26 Rectángulo"/>
              <p:cNvSpPr/>
              <p:nvPr/>
            </p:nvSpPr>
            <p:spPr>
              <a:xfrm>
                <a:off x="1357290" y="2285998"/>
                <a:ext cx="928694" cy="642942"/>
              </a:xfrm>
              <a:prstGeom prst="rect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cxnSp>
        <p:nvCxnSpPr>
          <p:cNvPr id="41" name="40 Conector recto de flecha"/>
          <p:cNvCxnSpPr>
            <a:stCxn id="34" idx="5"/>
          </p:cNvCxnSpPr>
          <p:nvPr/>
        </p:nvCxnSpPr>
        <p:spPr>
          <a:xfrm>
            <a:off x="2258027" y="2367845"/>
            <a:ext cx="1252193" cy="419929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Sol"/>
          <p:cNvSpPr/>
          <p:nvPr/>
        </p:nvSpPr>
        <p:spPr>
          <a:xfrm>
            <a:off x="4427984" y="928676"/>
            <a:ext cx="571504" cy="571504"/>
          </a:xfrm>
          <a:prstGeom prst="sun">
            <a:avLst/>
          </a:prstGeom>
          <a:solidFill>
            <a:schemeClr val="accent6">
              <a:lumMod val="75000"/>
            </a:scheme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27" name="Picture 3" descr="C:\Users\Adrian\Dropbox\Inprogress\2015-Transient_PrezSIGA14\exp_samplin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77964">
            <a:off x="2355965" y="1790059"/>
            <a:ext cx="1911309" cy="89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34 CuadroTexto"/>
          <p:cNvSpPr txBox="1"/>
          <p:nvPr/>
        </p:nvSpPr>
        <p:spPr>
          <a:xfrm>
            <a:off x="1285852" y="428610"/>
            <a:ext cx="6572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es-ES" sz="2800" dirty="0" smtClean="0"/>
              <a:t>1. </a:t>
            </a:r>
            <a:r>
              <a:rPr lang="es-ES" sz="2800" dirty="0" err="1" smtClean="0"/>
              <a:t>Next</a:t>
            </a:r>
            <a:r>
              <a:rPr lang="es-ES" sz="2800" dirty="0" smtClean="0"/>
              <a:t> </a:t>
            </a:r>
            <a:r>
              <a:rPr lang="es-ES" sz="2800" dirty="0" err="1" smtClean="0"/>
              <a:t>subpath</a:t>
            </a:r>
            <a:r>
              <a:rPr lang="es-ES" sz="2800" dirty="0" smtClean="0"/>
              <a:t> </a:t>
            </a:r>
            <a:r>
              <a:rPr lang="es-ES" sz="2800" dirty="0" err="1" smtClean="0"/>
              <a:t>Segment</a:t>
            </a:r>
            <a:r>
              <a:rPr lang="es-ES" sz="2800" dirty="0" smtClean="0"/>
              <a:t> </a:t>
            </a:r>
            <a:r>
              <a:rPr lang="es-ES" sz="2800" dirty="0" err="1" smtClean="0"/>
              <a:t>Distance</a:t>
            </a:r>
            <a:endParaRPr lang="es-ES" sz="2800" dirty="0" smtClean="0"/>
          </a:p>
        </p:txBody>
      </p:sp>
      <p:pic>
        <p:nvPicPr>
          <p:cNvPr id="36" name="Picture 3" descr="C:\Users\Adrian\Dropbox\Inprogress\2015-Transient_PrezSIGA14\exp_samplin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520181">
            <a:off x="3086132" y="1392510"/>
            <a:ext cx="1911309" cy="89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38 Conector recto de flecha"/>
          <p:cNvCxnSpPr/>
          <p:nvPr/>
        </p:nvCxnSpPr>
        <p:spPr>
          <a:xfrm flipV="1">
            <a:off x="3500430" y="2071684"/>
            <a:ext cx="1000132" cy="71438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3" descr="C:\Users\Adrian\Dropbox\Inprogress\2015-Transient_PrezSIGA14\exp_samplin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97138">
            <a:off x="4362606" y="917235"/>
            <a:ext cx="1911309" cy="89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43" name="42 Conector recto de flecha"/>
          <p:cNvCxnSpPr/>
          <p:nvPr/>
        </p:nvCxnSpPr>
        <p:spPr>
          <a:xfrm flipV="1">
            <a:off x="4500562" y="1714494"/>
            <a:ext cx="1428760" cy="35719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2690059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Nueva carpeta\2014_Transient_siga\dragon_stylized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2143122"/>
            <a:ext cx="2588688" cy="1857388"/>
          </a:xfrm>
          <a:prstGeom prst="rect">
            <a:avLst/>
          </a:prstGeom>
          <a:noFill/>
        </p:spPr>
      </p:pic>
      <p:sp>
        <p:nvSpPr>
          <p:cNvPr id="10" name="9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23 Rectángulo"/>
          <p:cNvSpPr/>
          <p:nvPr/>
        </p:nvSpPr>
        <p:spPr>
          <a:xfrm>
            <a:off x="6561513" y="4256116"/>
            <a:ext cx="384368" cy="2865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Rectángulo"/>
          <p:cNvSpPr/>
          <p:nvPr/>
        </p:nvSpPr>
        <p:spPr>
          <a:xfrm>
            <a:off x="1714480" y="4000510"/>
            <a:ext cx="5715040" cy="714380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accent1">
                  <a:tint val="44500"/>
                  <a:satMod val="160000"/>
                  <a:alpha val="0"/>
                </a:schemeClr>
              </a:gs>
            </a:gsLst>
            <a:lin ang="5400000" scaled="0"/>
          </a:gradFill>
          <a:ln w="571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2" name="11 Conector recto"/>
          <p:cNvCxnSpPr/>
          <p:nvPr/>
        </p:nvCxnSpPr>
        <p:spPr>
          <a:xfrm>
            <a:off x="1714480" y="4000510"/>
            <a:ext cx="5715040" cy="0"/>
          </a:xfrm>
          <a:prstGeom prst="line">
            <a:avLst/>
          </a:prstGeom>
          <a:ln w="762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36 Rectángulo redondeado"/>
          <p:cNvSpPr/>
          <p:nvPr/>
        </p:nvSpPr>
        <p:spPr>
          <a:xfrm>
            <a:off x="1785918" y="1071552"/>
            <a:ext cx="5643602" cy="2928958"/>
          </a:xfrm>
          <a:prstGeom prst="roundRect">
            <a:avLst/>
          </a:prstGeom>
          <a:gradFill flip="none" rotWithShape="1">
            <a:gsLst>
              <a:gs pos="0">
                <a:schemeClr val="tx1">
                  <a:alpha val="44000"/>
                </a:schemeClr>
              </a:gs>
              <a:gs pos="100000">
                <a:schemeClr val="accent1">
                  <a:tint val="44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" name="35 Grupo"/>
          <p:cNvGrpSpPr/>
          <p:nvPr/>
        </p:nvGrpSpPr>
        <p:grpSpPr>
          <a:xfrm rot="993605">
            <a:off x="1124197" y="1460251"/>
            <a:ext cx="1379616" cy="1071570"/>
            <a:chOff x="1000100" y="1643056"/>
            <a:chExt cx="1747514" cy="1357322"/>
          </a:xfrm>
        </p:grpSpPr>
        <p:sp>
          <p:nvSpPr>
            <p:cNvPr id="34" name="33 Triángulo isósceles"/>
            <p:cNvSpPr/>
            <p:nvPr/>
          </p:nvSpPr>
          <p:spPr>
            <a:xfrm rot="1800000">
              <a:off x="2040636" y="2209999"/>
              <a:ext cx="706978" cy="628930"/>
            </a:xfrm>
            <a:prstGeom prst="triangl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3" name="32 Rectángulo"/>
            <p:cNvSpPr/>
            <p:nvPr/>
          </p:nvSpPr>
          <p:spPr>
            <a:xfrm>
              <a:off x="1285852" y="2214560"/>
              <a:ext cx="1071570" cy="785818"/>
            </a:xfrm>
            <a:prstGeom prst="rect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2" name="31 Elipse"/>
            <p:cNvSpPr/>
            <p:nvPr/>
          </p:nvSpPr>
          <p:spPr>
            <a:xfrm>
              <a:off x="1571604" y="1643056"/>
              <a:ext cx="785818" cy="785818"/>
            </a:xfrm>
            <a:prstGeom prst="ellips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1" name="30 Elipse"/>
            <p:cNvSpPr/>
            <p:nvPr/>
          </p:nvSpPr>
          <p:spPr>
            <a:xfrm>
              <a:off x="1000100" y="1785932"/>
              <a:ext cx="714380" cy="714380"/>
            </a:xfrm>
            <a:prstGeom prst="ellips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3" name="34 Grupo"/>
            <p:cNvGrpSpPr/>
            <p:nvPr/>
          </p:nvGrpSpPr>
          <p:grpSpPr>
            <a:xfrm>
              <a:off x="1071538" y="1714494"/>
              <a:ext cx="1571190" cy="1214446"/>
              <a:chOff x="1071538" y="1714494"/>
              <a:chExt cx="1571190" cy="1214446"/>
            </a:xfrm>
          </p:grpSpPr>
          <p:sp>
            <p:nvSpPr>
              <p:cNvPr id="28" name="27 Triángulo isósceles"/>
              <p:cNvSpPr/>
              <p:nvPr/>
            </p:nvSpPr>
            <p:spPr>
              <a:xfrm rot="1800000">
                <a:off x="2145520" y="2333284"/>
                <a:ext cx="497208" cy="428628"/>
              </a:xfrm>
              <a:prstGeom prst="triangle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9" name="28 Elipse"/>
              <p:cNvSpPr/>
              <p:nvPr/>
            </p:nvSpPr>
            <p:spPr>
              <a:xfrm>
                <a:off x="1643042" y="1714494"/>
                <a:ext cx="642942" cy="642942"/>
              </a:xfrm>
              <a:prstGeom prst="ellipse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30" name="29 Elipse"/>
              <p:cNvSpPr/>
              <p:nvPr/>
            </p:nvSpPr>
            <p:spPr>
              <a:xfrm>
                <a:off x="1071538" y="1857370"/>
                <a:ext cx="571504" cy="571504"/>
              </a:xfrm>
              <a:prstGeom prst="ellipse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7" name="26 Rectángulo"/>
              <p:cNvSpPr/>
              <p:nvPr/>
            </p:nvSpPr>
            <p:spPr>
              <a:xfrm>
                <a:off x="1357290" y="2285998"/>
                <a:ext cx="928694" cy="642942"/>
              </a:xfrm>
              <a:prstGeom prst="rect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cxnSp>
        <p:nvCxnSpPr>
          <p:cNvPr id="41" name="40 Conector recto de flecha"/>
          <p:cNvCxnSpPr>
            <a:stCxn id="34" idx="5"/>
          </p:cNvCxnSpPr>
          <p:nvPr/>
        </p:nvCxnSpPr>
        <p:spPr>
          <a:xfrm>
            <a:off x="2258027" y="2367845"/>
            <a:ext cx="1252193" cy="419929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"/>
          <p:cNvCxnSpPr/>
          <p:nvPr/>
        </p:nvCxnSpPr>
        <p:spPr>
          <a:xfrm flipV="1">
            <a:off x="3510220" y="1214428"/>
            <a:ext cx="1203516" cy="1573346"/>
          </a:xfrm>
          <a:prstGeom prst="line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34 CuadroTexto"/>
          <p:cNvSpPr txBox="1"/>
          <p:nvPr/>
        </p:nvSpPr>
        <p:spPr>
          <a:xfrm>
            <a:off x="1285852" y="428610"/>
            <a:ext cx="6572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es-ES" sz="2800" dirty="0" smtClean="0"/>
              <a:t>2. </a:t>
            </a:r>
            <a:r>
              <a:rPr lang="es-ES" sz="2800" dirty="0" err="1" smtClean="0"/>
              <a:t>Shadow</a:t>
            </a:r>
            <a:r>
              <a:rPr lang="es-ES" sz="2800" dirty="0" smtClean="0"/>
              <a:t> </a:t>
            </a:r>
            <a:r>
              <a:rPr lang="es-ES" sz="2800" dirty="0" err="1" smtClean="0"/>
              <a:t>Connection</a:t>
            </a:r>
            <a:endParaRPr lang="es-ES" sz="2800" dirty="0" smtClean="0"/>
          </a:p>
        </p:txBody>
      </p:sp>
      <p:cxnSp>
        <p:nvCxnSpPr>
          <p:cNvPr id="40" name="39 Conector recto"/>
          <p:cNvCxnSpPr/>
          <p:nvPr/>
        </p:nvCxnSpPr>
        <p:spPr>
          <a:xfrm rot="16200000" flipV="1">
            <a:off x="2678893" y="1964527"/>
            <a:ext cx="1214446" cy="428628"/>
          </a:xfrm>
          <a:prstGeom prst="lin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44 Conector recto"/>
          <p:cNvCxnSpPr/>
          <p:nvPr/>
        </p:nvCxnSpPr>
        <p:spPr>
          <a:xfrm rot="10800000" flipV="1">
            <a:off x="3071802" y="1214428"/>
            <a:ext cx="1643074" cy="428628"/>
          </a:xfrm>
          <a:prstGeom prst="lin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48 Elipse"/>
          <p:cNvSpPr/>
          <p:nvPr/>
        </p:nvSpPr>
        <p:spPr>
          <a:xfrm>
            <a:off x="3000364" y="1571618"/>
            <a:ext cx="142876" cy="142876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5123" name="Picture 3" descr="C:\Users\Adrian\Dropbox\Inprogress\2015-Transient_PrezSIGA14\CodeCogsEqn.png"/>
          <p:cNvPicPr>
            <a:picLocks noChangeAspect="1" noChangeArrowheads="1"/>
          </p:cNvPicPr>
          <p:nvPr/>
        </p:nvPicPr>
        <p:blipFill>
          <a:blip r:embed="rId4" cstate="print"/>
          <a:srcRect l="29307" r="57017"/>
          <a:stretch>
            <a:fillRect/>
          </a:stretch>
        </p:blipFill>
        <p:spPr bwMode="auto">
          <a:xfrm>
            <a:off x="3500430" y="928676"/>
            <a:ext cx="399800" cy="50006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0" name="Picture 3" descr="C:\Users\Adrian\Dropbox\Inprogress\2015-Transient_PrezSIGA14\CodeCogsEqn.png"/>
          <p:cNvPicPr>
            <a:picLocks noChangeAspect="1" noChangeArrowheads="1"/>
          </p:cNvPicPr>
          <p:nvPr/>
        </p:nvPicPr>
        <p:blipFill>
          <a:blip r:embed="rId5" cstate="print"/>
          <a:srcRect r="84370"/>
          <a:stretch>
            <a:fillRect/>
          </a:stretch>
        </p:blipFill>
        <p:spPr bwMode="auto">
          <a:xfrm>
            <a:off x="2857488" y="1928808"/>
            <a:ext cx="428628" cy="46910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1" name="Picture 3" descr="C:\Users\Adrian\Dropbox\Inprogress\2015-Transient_PrezSIGA14\CodeCogsEqn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1428742"/>
            <a:ext cx="3656409" cy="62547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2" name="Picture 3" descr="C:\Users\Adrian\Dropbox\Inprogress\2015-Transient_PrezSIGA14\CodeCogsEqn.png"/>
          <p:cNvPicPr>
            <a:picLocks noChangeAspect="1" noChangeArrowheads="1"/>
          </p:cNvPicPr>
          <p:nvPr/>
        </p:nvPicPr>
        <p:blipFill>
          <a:blip r:embed="rId7" cstate="print"/>
          <a:srcRect l="66559" r="20937"/>
          <a:stretch>
            <a:fillRect/>
          </a:stretch>
        </p:blipFill>
        <p:spPr bwMode="auto">
          <a:xfrm rot="21351423">
            <a:off x="4231606" y="1869356"/>
            <a:ext cx="349108" cy="4776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53" name="52 Conector recto"/>
          <p:cNvCxnSpPr/>
          <p:nvPr/>
        </p:nvCxnSpPr>
        <p:spPr>
          <a:xfrm flipV="1">
            <a:off x="3511360" y="1214428"/>
            <a:ext cx="1203516" cy="1573346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Sol"/>
          <p:cNvSpPr/>
          <p:nvPr/>
        </p:nvSpPr>
        <p:spPr>
          <a:xfrm>
            <a:off x="4427984" y="928676"/>
            <a:ext cx="571504" cy="571504"/>
          </a:xfrm>
          <a:prstGeom prst="sun">
            <a:avLst/>
          </a:prstGeom>
          <a:solidFill>
            <a:schemeClr val="accent6">
              <a:lumMod val="75000"/>
            </a:scheme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82690059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Nueva carpeta\2014_Transient_siga\dragon_stylized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2143122"/>
            <a:ext cx="2588688" cy="1857388"/>
          </a:xfrm>
          <a:prstGeom prst="rect">
            <a:avLst/>
          </a:prstGeom>
          <a:noFill/>
        </p:spPr>
      </p:pic>
      <p:sp>
        <p:nvSpPr>
          <p:cNvPr id="10" name="9 Rectángulo"/>
          <p:cNvSpPr/>
          <p:nvPr/>
        </p:nvSpPr>
        <p:spPr>
          <a:xfrm>
            <a:off x="2361334" y="4211374"/>
            <a:ext cx="571298" cy="3054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23 Rectángulo"/>
          <p:cNvSpPr/>
          <p:nvPr/>
        </p:nvSpPr>
        <p:spPr>
          <a:xfrm>
            <a:off x="6561513" y="4256116"/>
            <a:ext cx="384368" cy="2865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Rectángulo"/>
          <p:cNvSpPr/>
          <p:nvPr/>
        </p:nvSpPr>
        <p:spPr>
          <a:xfrm>
            <a:off x="1714480" y="4000510"/>
            <a:ext cx="5715040" cy="714380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accent1">
                  <a:tint val="44500"/>
                  <a:satMod val="160000"/>
                  <a:alpha val="0"/>
                </a:schemeClr>
              </a:gs>
            </a:gsLst>
            <a:lin ang="5400000" scaled="0"/>
          </a:gradFill>
          <a:ln w="571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2" name="11 Conector recto"/>
          <p:cNvCxnSpPr/>
          <p:nvPr/>
        </p:nvCxnSpPr>
        <p:spPr>
          <a:xfrm>
            <a:off x="1714480" y="4000510"/>
            <a:ext cx="5715040" cy="0"/>
          </a:xfrm>
          <a:prstGeom prst="line">
            <a:avLst/>
          </a:prstGeom>
          <a:ln w="762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36 Rectángulo redondeado"/>
          <p:cNvSpPr/>
          <p:nvPr/>
        </p:nvSpPr>
        <p:spPr>
          <a:xfrm>
            <a:off x="1785918" y="1071552"/>
            <a:ext cx="5643602" cy="2928958"/>
          </a:xfrm>
          <a:prstGeom prst="roundRect">
            <a:avLst/>
          </a:prstGeom>
          <a:gradFill flip="none" rotWithShape="1">
            <a:gsLst>
              <a:gs pos="0">
                <a:schemeClr val="tx1">
                  <a:alpha val="44000"/>
                </a:schemeClr>
              </a:gs>
              <a:gs pos="100000">
                <a:schemeClr val="accent1">
                  <a:tint val="44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1 Elipse"/>
          <p:cNvSpPr/>
          <p:nvPr/>
        </p:nvSpPr>
        <p:spPr>
          <a:xfrm rot="925288">
            <a:off x="3376298" y="2706185"/>
            <a:ext cx="507778" cy="282600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" name="35 Grupo"/>
          <p:cNvGrpSpPr/>
          <p:nvPr/>
        </p:nvGrpSpPr>
        <p:grpSpPr>
          <a:xfrm rot="993605">
            <a:off x="1124197" y="1460251"/>
            <a:ext cx="1379616" cy="1071570"/>
            <a:chOff x="1000100" y="1643056"/>
            <a:chExt cx="1747514" cy="1357322"/>
          </a:xfrm>
        </p:grpSpPr>
        <p:sp>
          <p:nvSpPr>
            <p:cNvPr id="34" name="33 Triángulo isósceles"/>
            <p:cNvSpPr/>
            <p:nvPr/>
          </p:nvSpPr>
          <p:spPr>
            <a:xfrm rot="1800000">
              <a:off x="2040636" y="2209999"/>
              <a:ext cx="706978" cy="628930"/>
            </a:xfrm>
            <a:prstGeom prst="triangl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3" name="32 Rectángulo"/>
            <p:cNvSpPr/>
            <p:nvPr/>
          </p:nvSpPr>
          <p:spPr>
            <a:xfrm>
              <a:off x="1285852" y="2214560"/>
              <a:ext cx="1071570" cy="785818"/>
            </a:xfrm>
            <a:prstGeom prst="rect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2" name="31 Elipse"/>
            <p:cNvSpPr/>
            <p:nvPr/>
          </p:nvSpPr>
          <p:spPr>
            <a:xfrm>
              <a:off x="1571604" y="1643056"/>
              <a:ext cx="785818" cy="785818"/>
            </a:xfrm>
            <a:prstGeom prst="ellips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1" name="30 Elipse"/>
            <p:cNvSpPr/>
            <p:nvPr/>
          </p:nvSpPr>
          <p:spPr>
            <a:xfrm>
              <a:off x="1000100" y="1785932"/>
              <a:ext cx="714380" cy="714380"/>
            </a:xfrm>
            <a:prstGeom prst="ellips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4" name="34 Grupo"/>
            <p:cNvGrpSpPr/>
            <p:nvPr/>
          </p:nvGrpSpPr>
          <p:grpSpPr>
            <a:xfrm>
              <a:off x="1071538" y="1714494"/>
              <a:ext cx="1571190" cy="1214446"/>
              <a:chOff x="1071538" y="1714494"/>
              <a:chExt cx="1571190" cy="1214446"/>
            </a:xfrm>
          </p:grpSpPr>
          <p:sp>
            <p:nvSpPr>
              <p:cNvPr id="28" name="27 Triángulo isósceles"/>
              <p:cNvSpPr/>
              <p:nvPr/>
            </p:nvSpPr>
            <p:spPr>
              <a:xfrm rot="1800000">
                <a:off x="2145520" y="2333284"/>
                <a:ext cx="497208" cy="428628"/>
              </a:xfrm>
              <a:prstGeom prst="triangle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9" name="28 Elipse"/>
              <p:cNvSpPr/>
              <p:nvPr/>
            </p:nvSpPr>
            <p:spPr>
              <a:xfrm>
                <a:off x="1643042" y="1714494"/>
                <a:ext cx="642942" cy="642942"/>
              </a:xfrm>
              <a:prstGeom prst="ellipse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30" name="29 Elipse"/>
              <p:cNvSpPr/>
              <p:nvPr/>
            </p:nvSpPr>
            <p:spPr>
              <a:xfrm>
                <a:off x="1071538" y="1857370"/>
                <a:ext cx="571504" cy="571504"/>
              </a:xfrm>
              <a:prstGeom prst="ellipse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7" name="26 Rectángulo"/>
              <p:cNvSpPr/>
              <p:nvPr/>
            </p:nvSpPr>
            <p:spPr>
              <a:xfrm>
                <a:off x="1357290" y="2285998"/>
                <a:ext cx="928694" cy="642942"/>
              </a:xfrm>
              <a:prstGeom prst="rect">
                <a:avLst/>
              </a:prstGeom>
              <a:solidFill>
                <a:schemeClr val="bg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cxnSp>
        <p:nvCxnSpPr>
          <p:cNvPr id="41" name="40 Conector recto de flecha"/>
          <p:cNvCxnSpPr>
            <a:stCxn id="34" idx="5"/>
          </p:cNvCxnSpPr>
          <p:nvPr/>
        </p:nvCxnSpPr>
        <p:spPr>
          <a:xfrm>
            <a:off x="2258027" y="2367845"/>
            <a:ext cx="1252193" cy="419929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Conector recto de flecha"/>
          <p:cNvCxnSpPr/>
          <p:nvPr/>
        </p:nvCxnSpPr>
        <p:spPr>
          <a:xfrm>
            <a:off x="3510220" y="2787774"/>
            <a:ext cx="269692" cy="1152128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34 CuadroTexto"/>
          <p:cNvSpPr txBox="1"/>
          <p:nvPr/>
        </p:nvSpPr>
        <p:spPr>
          <a:xfrm>
            <a:off x="1285852" y="428610"/>
            <a:ext cx="6572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es-ES" sz="2800" dirty="0" smtClean="0"/>
              <a:t>3. Angular </a:t>
            </a:r>
            <a:r>
              <a:rPr lang="es-ES" sz="2800" dirty="0" err="1" smtClean="0"/>
              <a:t>Sampling</a:t>
            </a:r>
            <a:endParaRPr lang="es-ES" sz="2800" dirty="0" smtClean="0"/>
          </a:p>
        </p:txBody>
      </p:sp>
      <p:cxnSp>
        <p:nvCxnSpPr>
          <p:cNvPr id="39" name="38 Conector recto"/>
          <p:cNvCxnSpPr/>
          <p:nvPr/>
        </p:nvCxnSpPr>
        <p:spPr>
          <a:xfrm flipV="1">
            <a:off x="3511360" y="1214428"/>
            <a:ext cx="1203516" cy="1573346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Sol"/>
          <p:cNvSpPr/>
          <p:nvPr/>
        </p:nvSpPr>
        <p:spPr>
          <a:xfrm>
            <a:off x="4427984" y="928676"/>
            <a:ext cx="571504" cy="571504"/>
          </a:xfrm>
          <a:prstGeom prst="sun">
            <a:avLst/>
          </a:prstGeom>
          <a:solidFill>
            <a:schemeClr val="accent6">
              <a:lumMod val="75000"/>
            </a:scheme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41 Circular"/>
          <p:cNvSpPr/>
          <p:nvPr/>
        </p:nvSpPr>
        <p:spPr>
          <a:xfrm>
            <a:off x="2643174" y="1928808"/>
            <a:ext cx="1714512" cy="1714512"/>
          </a:xfrm>
          <a:prstGeom prst="pie">
            <a:avLst>
              <a:gd name="adj1" fmla="val 15440119"/>
              <a:gd name="adj2" fmla="val 18472488"/>
            </a:avLst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pic>
        <p:nvPicPr>
          <p:cNvPr id="6146" name="Picture 2" descr="C:\Users\Adrian\Dropbox\Inprogress\2015-Transient_PrezSIGA14\CodeCogsEqn (1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2000246"/>
            <a:ext cx="285752" cy="470300"/>
          </a:xfrm>
          <a:prstGeom prst="rect">
            <a:avLst/>
          </a:prstGeom>
          <a:noFill/>
        </p:spPr>
      </p:pic>
      <p:cxnSp>
        <p:nvCxnSpPr>
          <p:cNvPr id="43" name="42 Conector recto de flecha"/>
          <p:cNvCxnSpPr/>
          <p:nvPr/>
        </p:nvCxnSpPr>
        <p:spPr>
          <a:xfrm rot="16200000" flipV="1">
            <a:off x="2571736" y="1857370"/>
            <a:ext cx="1500198" cy="35719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766926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2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Adrian\Dropbox\Inprogress\2015-Transient_PrezSIGA14\comparison_dragons.png"/>
          <p:cNvPicPr>
            <a:picLocks noChangeAspect="1" noChangeArrowheads="1"/>
          </p:cNvPicPr>
          <p:nvPr/>
        </p:nvPicPr>
        <p:blipFill>
          <a:blip r:embed="rId2" cstate="print"/>
          <a:srcRect t="11040"/>
          <a:stretch>
            <a:fillRect/>
          </a:stretch>
        </p:blipFill>
        <p:spPr bwMode="auto">
          <a:xfrm>
            <a:off x="1214414" y="925780"/>
            <a:ext cx="6715172" cy="4003424"/>
          </a:xfrm>
          <a:prstGeom prst="rect">
            <a:avLst/>
          </a:prstGeom>
          <a:noFill/>
        </p:spPr>
      </p:pic>
      <p:sp>
        <p:nvSpPr>
          <p:cNvPr id="9" name="8 CuadroTexto"/>
          <p:cNvSpPr txBox="1"/>
          <p:nvPr/>
        </p:nvSpPr>
        <p:spPr>
          <a:xfrm>
            <a:off x="1214414" y="285734"/>
            <a:ext cx="15119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smtClean="0"/>
              <a:t>Rad. </a:t>
            </a:r>
            <a:r>
              <a:rPr lang="es-ES" dirty="0" err="1" smtClean="0"/>
              <a:t>Sampling</a:t>
            </a:r>
            <a:endParaRPr lang="es-ES" dirty="0" smtClean="0"/>
          </a:p>
          <a:p>
            <a:pPr algn="ctr"/>
            <a:r>
              <a:rPr lang="es-ES" dirty="0" err="1" smtClean="0"/>
              <a:t>Histogram</a:t>
            </a:r>
            <a:endParaRPr lang="es-ES" dirty="0"/>
          </a:p>
        </p:txBody>
      </p:sp>
      <p:sp>
        <p:nvSpPr>
          <p:cNvPr id="10" name="9 CuadroTexto"/>
          <p:cNvSpPr txBox="1"/>
          <p:nvPr/>
        </p:nvSpPr>
        <p:spPr>
          <a:xfrm>
            <a:off x="2988610" y="285734"/>
            <a:ext cx="16193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smtClean="0"/>
              <a:t>Time </a:t>
            </a:r>
            <a:r>
              <a:rPr lang="es-ES" dirty="0" err="1" smtClean="0"/>
              <a:t>Sampling</a:t>
            </a:r>
            <a:endParaRPr lang="es-ES" dirty="0" smtClean="0"/>
          </a:p>
          <a:p>
            <a:pPr algn="ctr"/>
            <a:r>
              <a:rPr lang="es-ES" dirty="0" err="1" smtClean="0"/>
              <a:t>Histogram</a:t>
            </a:r>
            <a:endParaRPr lang="es-ES" dirty="0"/>
          </a:p>
        </p:txBody>
      </p:sp>
      <p:sp>
        <p:nvSpPr>
          <p:cNvPr id="11" name="10 CuadroTexto"/>
          <p:cNvSpPr txBox="1"/>
          <p:nvPr/>
        </p:nvSpPr>
        <p:spPr>
          <a:xfrm>
            <a:off x="4643438" y="285734"/>
            <a:ext cx="15119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smtClean="0"/>
              <a:t>Rad. </a:t>
            </a:r>
            <a:r>
              <a:rPr lang="es-ES" dirty="0" err="1" smtClean="0"/>
              <a:t>Sampling</a:t>
            </a:r>
            <a:endParaRPr lang="es-ES" dirty="0" smtClean="0"/>
          </a:p>
          <a:p>
            <a:pPr algn="ctr"/>
            <a:r>
              <a:rPr lang="es-ES" dirty="0" err="1" smtClean="0"/>
              <a:t>Kernel</a:t>
            </a:r>
            <a:r>
              <a:rPr lang="es-ES" dirty="0" smtClean="0"/>
              <a:t>-DE</a:t>
            </a:r>
            <a:endParaRPr lang="es-ES" dirty="0"/>
          </a:p>
        </p:txBody>
      </p:sp>
      <p:sp>
        <p:nvSpPr>
          <p:cNvPr id="12" name="11 CuadroTexto"/>
          <p:cNvSpPr txBox="1"/>
          <p:nvPr/>
        </p:nvSpPr>
        <p:spPr>
          <a:xfrm>
            <a:off x="6304249" y="285734"/>
            <a:ext cx="16193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smtClean="0"/>
              <a:t>Time </a:t>
            </a:r>
            <a:r>
              <a:rPr lang="es-ES" dirty="0" err="1" smtClean="0"/>
              <a:t>Sampling</a:t>
            </a:r>
            <a:endParaRPr lang="es-ES" dirty="0" smtClean="0"/>
          </a:p>
          <a:p>
            <a:pPr algn="ctr"/>
            <a:r>
              <a:rPr lang="es-ES" dirty="0" err="1" smtClean="0"/>
              <a:t>Kernel</a:t>
            </a:r>
            <a:r>
              <a:rPr lang="es-ES" dirty="0" smtClean="0"/>
              <a:t>-DE</a:t>
            </a:r>
            <a:endParaRPr lang="es-ES" dirty="0"/>
          </a:p>
        </p:txBody>
      </p:sp>
      <p:sp>
        <p:nvSpPr>
          <p:cNvPr id="13" name="12 Rectángulo redondeado"/>
          <p:cNvSpPr/>
          <p:nvPr/>
        </p:nvSpPr>
        <p:spPr>
          <a:xfrm>
            <a:off x="6357950" y="285734"/>
            <a:ext cx="1571636" cy="642942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2593072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s-ES" sz="4000" i="1" dirty="0" err="1" smtClean="0">
                <a:solidFill>
                  <a:schemeClr val="accent6">
                    <a:lumMod val="75000"/>
                  </a:schemeClr>
                </a:solidFill>
              </a:rPr>
              <a:t>Transient</a:t>
            </a:r>
            <a:r>
              <a:rPr lang="es-ES" sz="4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sz="4000" dirty="0" smtClean="0"/>
              <a:t>Light </a:t>
            </a:r>
            <a:r>
              <a:rPr lang="es-ES" sz="4000" dirty="0" err="1" smtClean="0"/>
              <a:t>Transport</a:t>
            </a:r>
            <a:endParaRPr lang="es-ES" sz="4000" dirty="0"/>
          </a:p>
        </p:txBody>
      </p:sp>
      <p:sp>
        <p:nvSpPr>
          <p:cNvPr id="5" name="4 CuadroTexto"/>
          <p:cNvSpPr txBox="1"/>
          <p:nvPr/>
        </p:nvSpPr>
        <p:spPr>
          <a:xfrm>
            <a:off x="1255536" y="2332267"/>
            <a:ext cx="6626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3200" dirty="0" smtClean="0"/>
              <a:t>So </a:t>
            </a:r>
            <a:r>
              <a:rPr lang="es-ES" sz="3200" dirty="0" err="1" smtClean="0"/>
              <a:t>if</a:t>
            </a:r>
            <a:r>
              <a:rPr lang="es-ES" sz="3200" dirty="0" smtClean="0"/>
              <a:t> </a:t>
            </a:r>
            <a:r>
              <a:rPr lang="es-ES" sz="3200" dirty="0" err="1" smtClean="0"/>
              <a:t>we</a:t>
            </a:r>
            <a:r>
              <a:rPr lang="es-ES" sz="3200" dirty="0" smtClean="0"/>
              <a:t> </a:t>
            </a:r>
            <a:r>
              <a:rPr lang="es-ES" sz="3200" dirty="0" err="1" smtClean="0"/>
              <a:t>see</a:t>
            </a:r>
            <a:r>
              <a:rPr lang="es-ES" sz="3200" dirty="0" smtClean="0"/>
              <a:t> at </a:t>
            </a:r>
            <a:r>
              <a:rPr lang="es-ES" sz="3200" dirty="0" err="1" smtClean="0"/>
              <a:t>picosecond</a:t>
            </a:r>
            <a:r>
              <a:rPr lang="es-ES" sz="3200" dirty="0" smtClean="0"/>
              <a:t> </a:t>
            </a:r>
            <a:r>
              <a:rPr lang="es-ES" sz="3200" dirty="0" err="1" smtClean="0"/>
              <a:t>resolution</a:t>
            </a:r>
            <a:r>
              <a:rPr lang="es-ES" sz="3200" dirty="0" smtClean="0"/>
              <a:t>…</a:t>
            </a:r>
            <a:endParaRPr lang="es-ES" sz="3200" dirty="0"/>
          </a:p>
        </p:txBody>
      </p:sp>
    </p:spTree>
    <p:extLst>
      <p:ext uri="{BB962C8B-B14F-4D97-AF65-F5344CB8AC3E}">
        <p14:creationId xmlns:p14="http://schemas.microsoft.com/office/powerpoint/2010/main" xmlns="" val="802927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nny_2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9499" y="-452586"/>
            <a:ext cx="9025002" cy="6768752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s-ES" sz="4000" i="1" dirty="0" err="1" smtClean="0">
                <a:solidFill>
                  <a:schemeClr val="accent6">
                    <a:lumMod val="75000"/>
                  </a:schemeClr>
                </a:solidFill>
              </a:rPr>
              <a:t>Transient</a:t>
            </a:r>
            <a:r>
              <a:rPr lang="es-ES" sz="4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sz="4000" dirty="0" smtClean="0"/>
              <a:t>Light </a:t>
            </a:r>
            <a:r>
              <a:rPr lang="es-ES" sz="4000" dirty="0" err="1" smtClean="0"/>
              <a:t>Transport</a:t>
            </a:r>
            <a:endParaRPr lang="es-ES" sz="4000" dirty="0"/>
          </a:p>
        </p:txBody>
      </p:sp>
    </p:spTree>
    <p:extLst>
      <p:ext uri="{BB962C8B-B14F-4D97-AF65-F5344CB8AC3E}">
        <p14:creationId xmlns:p14="http://schemas.microsoft.com/office/powerpoint/2010/main" xmlns="" val="3099746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s-ES" sz="4000" i="1" dirty="0" err="1" smtClean="0">
                <a:solidFill>
                  <a:schemeClr val="accent6">
                    <a:lumMod val="75000"/>
                  </a:schemeClr>
                </a:solidFill>
              </a:rPr>
              <a:t>Transient</a:t>
            </a:r>
            <a:r>
              <a:rPr lang="es-ES" sz="4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sz="4000" dirty="0" smtClean="0"/>
              <a:t>Light </a:t>
            </a:r>
            <a:r>
              <a:rPr lang="es-ES" sz="4000" dirty="0" err="1" smtClean="0"/>
              <a:t>Transport</a:t>
            </a:r>
            <a:endParaRPr lang="es-ES" sz="4000" dirty="0"/>
          </a:p>
        </p:txBody>
      </p:sp>
      <p:sp>
        <p:nvSpPr>
          <p:cNvPr id="6" name="5 CuadroTexto"/>
          <p:cNvSpPr txBox="1"/>
          <p:nvPr/>
        </p:nvSpPr>
        <p:spPr>
          <a:xfrm>
            <a:off x="1437214" y="2332023"/>
            <a:ext cx="62406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3600" dirty="0" err="1" smtClean="0"/>
              <a:t>But</a:t>
            </a:r>
            <a:r>
              <a:rPr lang="es-ES" sz="3600" dirty="0" smtClean="0"/>
              <a:t>, </a:t>
            </a:r>
            <a:r>
              <a:rPr lang="es-ES" sz="3600" dirty="0" err="1" smtClean="0"/>
              <a:t>is</a:t>
            </a:r>
            <a:r>
              <a:rPr lang="es-ES" sz="3600" dirty="0" smtClean="0"/>
              <a:t> </a:t>
            </a:r>
            <a:r>
              <a:rPr lang="es-ES" sz="3600" dirty="0" err="1" smtClean="0"/>
              <a:t>breaking</a:t>
            </a:r>
            <a:r>
              <a:rPr lang="es-ES" sz="3600" dirty="0" smtClean="0"/>
              <a:t> </a:t>
            </a:r>
            <a:r>
              <a:rPr lang="es-ES" sz="3600" dirty="0" err="1" smtClean="0"/>
              <a:t>this</a:t>
            </a:r>
            <a:r>
              <a:rPr lang="es-ES" sz="3600" dirty="0" smtClean="0"/>
              <a:t> </a:t>
            </a:r>
            <a:r>
              <a:rPr lang="es-ES" sz="3600" dirty="0" err="1" smtClean="0"/>
              <a:t>assumption</a:t>
            </a:r>
            <a:r>
              <a:rPr lang="es-ES" sz="3600" dirty="0" smtClean="0"/>
              <a:t> </a:t>
            </a:r>
          </a:p>
          <a:p>
            <a:pPr algn="ctr"/>
            <a:r>
              <a:rPr lang="es-ES" sz="3600" dirty="0" err="1" smtClean="0"/>
              <a:t>really</a:t>
            </a:r>
            <a:r>
              <a:rPr lang="es-ES" sz="3600" dirty="0" smtClean="0"/>
              <a:t> </a:t>
            </a:r>
            <a:r>
              <a:rPr lang="es-ES" sz="3600" dirty="0" err="1" smtClean="0"/>
              <a:t>useful</a:t>
            </a:r>
            <a:r>
              <a:rPr lang="es-ES" sz="3600" dirty="0" smtClean="0"/>
              <a:t>?</a:t>
            </a:r>
            <a:endParaRPr lang="es-ES" sz="3600" dirty="0"/>
          </a:p>
        </p:txBody>
      </p:sp>
    </p:spTree>
    <p:extLst>
      <p:ext uri="{BB962C8B-B14F-4D97-AF65-F5344CB8AC3E}">
        <p14:creationId xmlns:p14="http://schemas.microsoft.com/office/powerpoint/2010/main" xmlns="" val="3681862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2962</TotalTime>
  <Words>3121</Words>
  <Application>Microsoft Office PowerPoint</Application>
  <PresentationFormat>Presentación en pantalla (16:9)</PresentationFormat>
  <Paragraphs>339</Paragraphs>
  <Slides>68</Slides>
  <Notes>64</Notes>
  <HiddenSlides>2</HiddenSlides>
  <MMClips>5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68</vt:i4>
      </vt:variant>
    </vt:vector>
  </HeadingPairs>
  <TitlesOfParts>
    <vt:vector size="69" baseType="lpstr">
      <vt:lpstr>Tema de Office</vt:lpstr>
      <vt:lpstr>A Framework for Transient Rendering</vt:lpstr>
      <vt:lpstr>Steady-State Light Transport</vt:lpstr>
      <vt:lpstr>Steady-State Light Transport</vt:lpstr>
      <vt:lpstr>Steady-State Light Transport</vt:lpstr>
      <vt:lpstr>Transient Light Transport</vt:lpstr>
      <vt:lpstr>Transient Light Transport</vt:lpstr>
      <vt:lpstr>Transient Light Transport</vt:lpstr>
      <vt:lpstr>Transient Light Transport</vt:lpstr>
      <vt:lpstr>Transient Light Transport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The Problem</vt:lpstr>
      <vt:lpstr>The Problem</vt:lpstr>
      <vt:lpstr>The Problem</vt:lpstr>
      <vt:lpstr>The Problem</vt:lpstr>
      <vt:lpstr>The Problem</vt:lpstr>
      <vt:lpstr>The Problem</vt:lpstr>
      <vt:lpstr>The Problem</vt:lpstr>
      <vt:lpstr>The Problem</vt:lpstr>
      <vt:lpstr>The Problem</vt:lpstr>
      <vt:lpstr>The Problem</vt:lpstr>
      <vt:lpstr>The Problem</vt:lpstr>
      <vt:lpstr>The Problem</vt:lpstr>
      <vt:lpstr>The Problem</vt:lpstr>
      <vt:lpstr>The Problem</vt:lpstr>
      <vt:lpstr>Our Contribution</vt:lpstr>
      <vt:lpstr>Our Contribution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Our Contribution</vt:lpstr>
      <vt:lpstr>Our Contribution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Time-Sampling</vt:lpstr>
      <vt:lpstr>Diapositiva 50</vt:lpstr>
      <vt:lpstr>Diapositiva 51</vt:lpstr>
      <vt:lpstr>Diapositiva 52</vt:lpstr>
      <vt:lpstr>Diapositiva 53</vt:lpstr>
      <vt:lpstr>Diapositiva 54</vt:lpstr>
      <vt:lpstr>Our Contribution</vt:lpstr>
      <vt:lpstr>Diapositiva 56</vt:lpstr>
      <vt:lpstr>Diapositiva 57</vt:lpstr>
      <vt:lpstr>Diapositiva 58</vt:lpstr>
      <vt:lpstr>Discussion &amp; Future Work</vt:lpstr>
      <vt:lpstr>Discussion &amp; Future Work</vt:lpstr>
      <vt:lpstr>Conclusions</vt:lpstr>
      <vt:lpstr>Diapositiva 62</vt:lpstr>
      <vt:lpstr>Diapositiva 63</vt:lpstr>
      <vt:lpstr>Time-Sampling</vt:lpstr>
      <vt:lpstr>Diapositiva 65</vt:lpstr>
      <vt:lpstr>Diapositiva 66</vt:lpstr>
      <vt:lpstr>Diapositiva 67</vt:lpstr>
      <vt:lpstr>Diapositiva 68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Framework for Transient Rendering</dc:title>
  <dc:creator>Adrian</dc:creator>
  <cp:lastModifiedBy>Adrián</cp:lastModifiedBy>
  <cp:revision>202</cp:revision>
  <dcterms:created xsi:type="dcterms:W3CDTF">2014-10-30T08:17:01Z</dcterms:created>
  <dcterms:modified xsi:type="dcterms:W3CDTF">2014-12-04T02:20:05Z</dcterms:modified>
</cp:coreProperties>
</file>