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3"/>
  </p:notesMasterIdLst>
  <p:sldIdLst>
    <p:sldId id="258" r:id="rId2"/>
    <p:sldId id="284" r:id="rId3"/>
    <p:sldId id="303" r:id="rId4"/>
    <p:sldId id="304" r:id="rId5"/>
    <p:sldId id="302" r:id="rId6"/>
    <p:sldId id="292" r:id="rId7"/>
    <p:sldId id="291" r:id="rId8"/>
    <p:sldId id="264" r:id="rId9"/>
    <p:sldId id="295" r:id="rId10"/>
    <p:sldId id="265" r:id="rId11"/>
    <p:sldId id="329" r:id="rId12"/>
    <p:sldId id="267" r:id="rId13"/>
    <p:sldId id="268" r:id="rId14"/>
    <p:sldId id="342" r:id="rId15"/>
    <p:sldId id="290" r:id="rId16"/>
    <p:sldId id="287" r:id="rId17"/>
    <p:sldId id="288" r:id="rId18"/>
    <p:sldId id="289" r:id="rId19"/>
    <p:sldId id="343" r:id="rId20"/>
    <p:sldId id="344" r:id="rId21"/>
    <p:sldId id="273" r:id="rId22"/>
    <p:sldId id="345" r:id="rId23"/>
    <p:sldId id="275" r:id="rId24"/>
    <p:sldId id="346" r:id="rId25"/>
    <p:sldId id="326" r:id="rId26"/>
    <p:sldId id="348" r:id="rId27"/>
    <p:sldId id="276" r:id="rId28"/>
    <p:sldId id="328" r:id="rId29"/>
    <p:sldId id="337" r:id="rId30"/>
    <p:sldId id="350" r:id="rId31"/>
    <p:sldId id="351" r:id="rId32"/>
    <p:sldId id="338" r:id="rId33"/>
    <p:sldId id="339" r:id="rId34"/>
    <p:sldId id="349" r:id="rId35"/>
    <p:sldId id="279" r:id="rId36"/>
    <p:sldId id="347" r:id="rId37"/>
    <p:sldId id="352" r:id="rId38"/>
    <p:sldId id="314" r:id="rId39"/>
    <p:sldId id="333" r:id="rId40"/>
    <p:sldId id="330" r:id="rId41"/>
    <p:sldId id="331" r:id="rId42"/>
    <p:sldId id="334" r:id="rId43"/>
    <p:sldId id="332" r:id="rId44"/>
    <p:sldId id="316" r:id="rId45"/>
    <p:sldId id="335" r:id="rId46"/>
    <p:sldId id="317" r:id="rId47"/>
    <p:sldId id="336" r:id="rId48"/>
    <p:sldId id="282" r:id="rId49"/>
    <p:sldId id="319" r:id="rId50"/>
    <p:sldId id="283" r:id="rId51"/>
    <p:sldId id="327" r:id="rId52"/>
    <p:sldId id="356" r:id="rId53"/>
    <p:sldId id="300" r:id="rId54"/>
    <p:sldId id="353" r:id="rId55"/>
    <p:sldId id="340" r:id="rId56"/>
    <p:sldId id="354" r:id="rId57"/>
    <p:sldId id="355" r:id="rId58"/>
    <p:sldId id="305" r:id="rId59"/>
    <p:sldId id="357" r:id="rId60"/>
    <p:sldId id="308" r:id="rId61"/>
    <p:sldId id="358" r:id="rId6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55148" autoAdjust="0"/>
  </p:normalViewPr>
  <p:slideViewPr>
    <p:cSldViewPr snapToGrid="0">
      <p:cViewPr>
        <p:scale>
          <a:sx n="33" d="100"/>
          <a:sy n="33" d="100"/>
        </p:scale>
        <p:origin x="-2010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6C6D3-E19D-4DF8-9700-EF35BFA83A8B}" type="datetimeFigureOut">
              <a:rPr lang="de-CH" smtClean="0"/>
              <a:t>05.05.2015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E3D69-16DA-46CF-BFCD-1A27B9377ED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4319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1456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However</a:t>
            </a:r>
            <a:r>
              <a:rPr lang="es-ES" dirty="0" smtClean="0"/>
              <a:t>,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reaching</a:t>
            </a:r>
            <a:r>
              <a:rPr lang="es-ES" dirty="0" smtClean="0"/>
              <a:t> </a:t>
            </a:r>
            <a:r>
              <a:rPr lang="es-ES" dirty="0" err="1" smtClean="0"/>
              <a:t>this</a:t>
            </a:r>
            <a:r>
              <a:rPr lang="es-ES" dirty="0" smtClean="0"/>
              <a:t>, real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actors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need</a:t>
            </a:r>
            <a:r>
              <a:rPr lang="es-ES" baseline="0" dirty="0" smtClean="0"/>
              <a:t> to be </a:t>
            </a:r>
            <a:r>
              <a:rPr lang="es-ES" baseline="0" dirty="0" err="1" smtClean="0"/>
              <a:t>captured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complex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devices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Or</a:t>
            </a:r>
            <a:r>
              <a:rPr lang="es-ES" baseline="0" dirty="0" smtClean="0"/>
              <a:t>, at </a:t>
            </a:r>
            <a:r>
              <a:rPr lang="es-ES" baseline="0" dirty="0" err="1" smtClean="0"/>
              <a:t>least</a:t>
            </a:r>
            <a:r>
              <a:rPr lang="es-ES" baseline="0" dirty="0" smtClean="0"/>
              <a:t>, a </a:t>
            </a:r>
            <a:r>
              <a:rPr lang="es-ES" baseline="0" dirty="0" err="1" smtClean="0"/>
              <a:t>person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order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mimic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desired</a:t>
            </a:r>
            <a:r>
              <a:rPr lang="es-ES" baseline="0" dirty="0" smtClean="0"/>
              <a:t> skin </a:t>
            </a:r>
            <a:r>
              <a:rPr lang="es-ES" baseline="0" dirty="0" err="1" smtClean="0"/>
              <a:t>appearance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2857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Most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times, </a:t>
            </a:r>
            <a:r>
              <a:rPr lang="es-ES" baseline="0" dirty="0" err="1" smtClean="0"/>
              <a:t>there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need</a:t>
            </a:r>
            <a:r>
              <a:rPr lang="es-ES" baseline="0" dirty="0" smtClean="0"/>
              <a:t> of manual </a:t>
            </a:r>
            <a:r>
              <a:rPr lang="es-ES" baseline="0" dirty="0" err="1" smtClean="0"/>
              <a:t>parameter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tweaking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like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scattering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absorption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coefficients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costly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since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it’s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intuitive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role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parameter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plays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final </a:t>
            </a:r>
            <a:r>
              <a:rPr lang="es-ES" baseline="0" dirty="0" err="1" smtClean="0"/>
              <a:t>appearance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Also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final </a:t>
            </a:r>
            <a:r>
              <a:rPr lang="es-ES" baseline="0" dirty="0" err="1" smtClean="0"/>
              <a:t>solution</a:t>
            </a:r>
            <a:r>
              <a:rPr lang="es-ES" baseline="0" dirty="0" smtClean="0"/>
              <a:t> can be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based</a:t>
            </a:r>
            <a:r>
              <a:rPr lang="es-ES" baseline="0" dirty="0" smtClean="0"/>
              <a:t> in real data, </a:t>
            </a:r>
            <a:r>
              <a:rPr lang="es-ES" baseline="0" dirty="0" smtClean="0"/>
              <a:t>so </a:t>
            </a:r>
            <a:r>
              <a:rPr lang="es-ES" baseline="0" dirty="0" err="1" smtClean="0"/>
              <a:t>might</a:t>
            </a:r>
            <a:r>
              <a:rPr lang="es-ES" baseline="0" dirty="0" smtClean="0"/>
              <a:t> </a:t>
            </a:r>
            <a:r>
              <a:rPr lang="es-ES" baseline="0" dirty="0" smtClean="0"/>
              <a:t>be </a:t>
            </a:r>
            <a:r>
              <a:rPr lang="es-ES" baseline="0" dirty="0" err="1" smtClean="0"/>
              <a:t>pretty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far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smtClean="0"/>
              <a:t>real.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23355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addresses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optical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properties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without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relying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complex</a:t>
            </a:r>
            <a:r>
              <a:rPr lang="es-ES" baseline="0" dirty="0" smtClean="0"/>
              <a:t> capture </a:t>
            </a:r>
            <a:r>
              <a:rPr lang="es-ES" baseline="0" dirty="0" err="1" smtClean="0"/>
              <a:t>systems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need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costly</a:t>
            </a:r>
            <a:r>
              <a:rPr lang="es-ES" baseline="0" dirty="0" smtClean="0"/>
              <a:t> manual </a:t>
            </a:r>
            <a:r>
              <a:rPr lang="es-ES" baseline="0" dirty="0" err="1" smtClean="0"/>
              <a:t>parameter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tweaking</a:t>
            </a:r>
            <a:r>
              <a:rPr lang="es-E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</a:t>
            </a:r>
            <a:r>
              <a:rPr lang="es-ES" baseline="0" dirty="0" smtClean="0"/>
              <a:t> can be </a:t>
            </a:r>
            <a:r>
              <a:rPr lang="es-ES" baseline="0" dirty="0" err="1" smtClean="0"/>
              <a:t>though</a:t>
            </a:r>
            <a:r>
              <a:rPr lang="es-ES" baseline="0" dirty="0" smtClean="0"/>
              <a:t> as a </a:t>
            </a:r>
            <a:r>
              <a:rPr lang="es-ES" baseline="0" dirty="0" err="1" smtClean="0"/>
              <a:t>biophysically-based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approach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inspired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previous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works</a:t>
            </a:r>
            <a:r>
              <a:rPr lang="es-ES" baseline="0" dirty="0" smtClean="0"/>
              <a:t>, </a:t>
            </a: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smtClean="0"/>
              <a:t>extended to </a:t>
            </a:r>
            <a:r>
              <a:rPr lang="es-ES" baseline="0" dirty="0" err="1" smtClean="0"/>
              <a:t>handle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long-term</a:t>
            </a:r>
            <a:r>
              <a:rPr lang="es-ES" baseline="0" dirty="0" smtClean="0"/>
              <a:t> temporal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2796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takes</a:t>
            </a:r>
            <a:r>
              <a:rPr lang="es-ES" baseline="0" dirty="0" smtClean="0"/>
              <a:t> as input </a:t>
            </a:r>
            <a:r>
              <a:rPr lang="es-ES" baseline="0" dirty="0" err="1" smtClean="0"/>
              <a:t>high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level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intuitive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parameters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like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gender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body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location</a:t>
            </a:r>
            <a:r>
              <a:rPr lang="es-ES" baseline="0" dirty="0" smtClean="0"/>
              <a:t>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and </a:t>
            </a:r>
            <a:r>
              <a:rPr lang="es-ES" baseline="0" dirty="0" err="1" smtClean="0"/>
              <a:t>then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right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combination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optical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composition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structural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parameters</a:t>
            </a:r>
            <a:r>
              <a:rPr lang="es-ES" baseline="0" dirty="0" smtClean="0"/>
              <a:t>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such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concentration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chemical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components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sublayers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thicknesses</a:t>
            </a:r>
            <a:r>
              <a:rPr lang="es-E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attention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level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features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composition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so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dive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literature</a:t>
            </a:r>
            <a:r>
              <a:rPr lang="es-ES" baseline="0" dirty="0" smtClean="0"/>
              <a:t> of medicine and </a:t>
            </a:r>
            <a:r>
              <a:rPr lang="es-ES" baseline="0" dirty="0" err="1" smtClean="0"/>
              <a:t>tissue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optics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take</a:t>
            </a:r>
            <a:r>
              <a:rPr lang="es-ES" baseline="0" dirty="0" smtClean="0"/>
              <a:t> real </a:t>
            </a:r>
            <a:r>
              <a:rPr lang="es-ES" baseline="0" dirty="0" err="1" smtClean="0"/>
              <a:t>measurements</a:t>
            </a:r>
            <a:r>
              <a:rPr lang="es-ES" baseline="0" dirty="0" smtClean="0"/>
              <a:t> and data.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9375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Before</a:t>
            </a:r>
            <a:r>
              <a:rPr lang="es-ES" baseline="0" dirty="0" smtClean="0"/>
              <a:t> </a:t>
            </a:r>
            <a:r>
              <a:rPr lang="es-ES" dirty="0" err="1" smtClean="0"/>
              <a:t>entering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details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let’s</a:t>
            </a:r>
            <a:r>
              <a:rPr lang="es-ES" baseline="0" dirty="0" smtClean="0"/>
              <a:t> do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overview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why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looks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looks.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4811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It’s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known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skin </a:t>
            </a:r>
            <a:r>
              <a:rPr lang="es-ES" baseline="0" dirty="0" err="1" smtClean="0"/>
              <a:t>cannot</a:t>
            </a:r>
            <a:r>
              <a:rPr lang="es-ES" baseline="0" dirty="0" smtClean="0"/>
              <a:t> be </a:t>
            </a:r>
            <a:r>
              <a:rPr lang="es-ES" baseline="0" dirty="0" err="1" smtClean="0"/>
              <a:t>treated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homogeneous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translucent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volume</a:t>
            </a:r>
            <a:r>
              <a:rPr lang="es-ES" baseline="0" dirty="0" smtClean="0"/>
              <a:t>, </a:t>
            </a:r>
          </a:p>
          <a:p>
            <a:endParaRPr lang="es-ES" baseline="0" dirty="0" smtClean="0"/>
          </a:p>
          <a:p>
            <a:r>
              <a:rPr lang="es-ES" baseline="0" dirty="0" smtClean="0"/>
              <a:t>[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]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but</a:t>
            </a:r>
            <a:r>
              <a:rPr lang="es-ES" baseline="0" dirty="0" smtClean="0"/>
              <a:t> as a </a:t>
            </a:r>
            <a:r>
              <a:rPr lang="es-ES" baseline="0" dirty="0" err="1" smtClean="0"/>
              <a:t>complex</a:t>
            </a:r>
            <a:r>
              <a:rPr lang="es-ES" baseline="0" dirty="0" smtClean="0"/>
              <a:t> material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layer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interacts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light in a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way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76311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Let’s</a:t>
            </a:r>
            <a:r>
              <a:rPr lang="es-ES" dirty="0" smtClean="0"/>
              <a:t> use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symplified</a:t>
            </a:r>
            <a:r>
              <a:rPr lang="es-ES" dirty="0" smtClean="0"/>
              <a:t> </a:t>
            </a:r>
            <a:r>
              <a:rPr lang="es-ES" dirty="0" err="1" smtClean="0"/>
              <a:t>scheme</a:t>
            </a:r>
            <a:r>
              <a:rPr lang="es-ES" baseline="0" dirty="0" smtClean="0"/>
              <a:t>.</a:t>
            </a:r>
            <a:br>
              <a:rPr lang="es-ES" baseline="0" dirty="0" smtClean="0"/>
            </a:br>
            <a:r>
              <a:rPr lang="es-ES" baseline="0" dirty="0" err="1" smtClean="0"/>
              <a:t>From</a:t>
            </a:r>
            <a:r>
              <a:rPr lang="es-ES" baseline="0" dirty="0" smtClean="0"/>
              <a:t> top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bottom</a:t>
            </a:r>
            <a:r>
              <a:rPr lang="es-ES" baseline="0" dirty="0" smtClean="0"/>
              <a:t>: </a:t>
            </a:r>
            <a:r>
              <a:rPr lang="es-ES" baseline="0" dirty="0" err="1" smtClean="0"/>
              <a:t>main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layers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stratum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corneum</a:t>
            </a:r>
            <a:r>
              <a:rPr lang="es-ES" baseline="0" dirty="0" smtClean="0"/>
              <a:t>, epidermis, dermis (</a:t>
            </a:r>
            <a:r>
              <a:rPr lang="es-ES" baseline="0" dirty="0" err="1" smtClean="0"/>
              <a:t>composed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parts</a:t>
            </a:r>
            <a:r>
              <a:rPr lang="es-ES" baseline="0" dirty="0" smtClean="0"/>
              <a:t>) and </a:t>
            </a:r>
            <a:r>
              <a:rPr lang="es-ES" baseline="0" dirty="0" err="1" smtClean="0"/>
              <a:t>hypodermis</a:t>
            </a:r>
            <a:r>
              <a:rPr lang="es-ES" baseline="0" dirty="0" smtClean="0"/>
              <a:t>.</a:t>
            </a:r>
            <a:endParaRPr lang="es-ES" dirty="0" smtClean="0"/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7214-DEA1-4471-BBFC-A0FE18475EFD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0094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When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beam</a:t>
            </a:r>
            <a:r>
              <a:rPr lang="es-ES" baseline="0" dirty="0" smtClean="0"/>
              <a:t> of light </a:t>
            </a:r>
            <a:r>
              <a:rPr lang="es-ES" baseline="0" dirty="0" err="1" smtClean="0"/>
              <a:t>reaches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surface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only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about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5%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reflected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due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index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refraction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This</a:t>
            </a:r>
            <a:r>
              <a:rPr lang="es-ES" baseline="0" dirty="0" smtClean="0"/>
              <a:t> 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specular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white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component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reflected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7214-DEA1-4471-BBFC-A0FE18475EFD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0094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Then</a:t>
            </a:r>
            <a:r>
              <a:rPr lang="es-ES" baseline="0" dirty="0" smtClean="0"/>
              <a:t>, light </a:t>
            </a:r>
            <a:r>
              <a:rPr lang="es-ES" baseline="0" dirty="0" err="1" smtClean="0"/>
              <a:t>penetrates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inside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tissue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events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take</a:t>
            </a:r>
            <a:r>
              <a:rPr lang="es-ES" baseline="0" dirty="0" smtClean="0"/>
              <a:t> place: </a:t>
            </a:r>
            <a:r>
              <a:rPr lang="es-ES" baseline="0" dirty="0" err="1" smtClean="0"/>
              <a:t>scattering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absorsoption</a:t>
            </a:r>
            <a:r>
              <a:rPr lang="es-ES" baseline="0" dirty="0" smtClean="0"/>
              <a:t>.</a:t>
            </a:r>
            <a:br>
              <a:rPr lang="es-ES" baseline="0" dirty="0" smtClean="0"/>
            </a:br>
            <a:r>
              <a:rPr lang="es-ES" baseline="0" dirty="0" smtClean="0"/>
              <a:t/>
            </a:r>
            <a:br>
              <a:rPr lang="es-ES" baseline="0" dirty="0" smtClean="0"/>
            </a:br>
            <a:r>
              <a:rPr lang="es-ES" baseline="0" dirty="0" err="1" smtClean="0"/>
              <a:t>After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number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events</a:t>
            </a:r>
            <a:r>
              <a:rPr lang="es-ES" baseline="0" dirty="0" smtClean="0"/>
              <a:t>, light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completely</a:t>
            </a:r>
            <a:r>
              <a:rPr lang="es-ES" baseline="0" dirty="0" smtClean="0"/>
              <a:t> absorbed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goes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tissue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again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subsurface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scattering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component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gives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color and </a:t>
            </a:r>
            <a:r>
              <a:rPr lang="es-ES" baseline="0" dirty="0" err="1" smtClean="0"/>
              <a:t>translucent</a:t>
            </a:r>
            <a:r>
              <a:rPr lang="es-ES" baseline="0" dirty="0" smtClean="0"/>
              <a:t> look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, </a:t>
            </a:r>
            <a:endParaRPr lang="es-ES" baseline="0" dirty="0" smtClean="0"/>
          </a:p>
          <a:p>
            <a:r>
              <a:rPr lang="es-ES" baseline="0" dirty="0" smtClean="0"/>
              <a:t>and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dependent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many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factors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such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structure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chemical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composition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layer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7214-DEA1-4471-BBFC-A0FE18475EFD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0094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now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we’re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going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walk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through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part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mainly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grouped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structure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composition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Bear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me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,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beacuse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we’re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going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some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details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are of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level</a:t>
            </a:r>
            <a:r>
              <a:rPr lang="es-ES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needed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.</a:t>
            </a:r>
            <a:endParaRPr lang="es-E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4811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In </a:t>
            </a:r>
            <a:r>
              <a:rPr lang="es-ES" dirty="0" err="1" smtClean="0"/>
              <a:t>computer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graphics</a:t>
            </a:r>
            <a:r>
              <a:rPr lang="es-ES" baseline="0" dirty="0" smtClean="0"/>
              <a:t>, v</a:t>
            </a:r>
            <a:r>
              <a:rPr lang="es-ES" dirty="0" smtClean="0"/>
              <a:t>irtual </a:t>
            </a:r>
            <a:r>
              <a:rPr lang="es-ES" dirty="0" err="1" smtClean="0"/>
              <a:t>humans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reach</a:t>
            </a:r>
            <a:r>
              <a:rPr lang="es-ES" dirty="0" smtClean="0"/>
              <a:t>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incredible</a:t>
            </a:r>
            <a:r>
              <a:rPr lang="es-ES" dirty="0" smtClean="0"/>
              <a:t> </a:t>
            </a:r>
            <a:r>
              <a:rPr lang="es-ES" dirty="0" err="1" smtClean="0"/>
              <a:t>level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realism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last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years</a:t>
            </a:r>
            <a:r>
              <a:rPr lang="es-ES" baseline="0" dirty="0" smtClean="0"/>
              <a:t>, </a:t>
            </a:r>
          </a:p>
          <a:p>
            <a:r>
              <a:rPr lang="es-ES" baseline="0" dirty="0" err="1" smtClean="0"/>
              <a:t>even</a:t>
            </a:r>
            <a:r>
              <a:rPr lang="es-ES" baseline="0" dirty="0" smtClean="0"/>
              <a:t> in real-time </a:t>
            </a:r>
            <a:r>
              <a:rPr lang="es-ES" baseline="0" dirty="0" err="1" smtClean="0"/>
              <a:t>frameworks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previous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dirty="0" err="1" smtClean="0"/>
              <a:t>Among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many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features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involved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generation</a:t>
            </a:r>
            <a:r>
              <a:rPr lang="es-ES" baseline="0" dirty="0" smtClean="0"/>
              <a:t> of a </a:t>
            </a:r>
            <a:r>
              <a:rPr lang="es-ES" baseline="0" dirty="0" err="1" smtClean="0"/>
              <a:t>convincing</a:t>
            </a:r>
            <a:r>
              <a:rPr lang="es-ES" baseline="0" dirty="0" smtClean="0"/>
              <a:t> human,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a crucial </a:t>
            </a:r>
            <a:r>
              <a:rPr lang="es-ES" baseline="0" dirty="0" err="1" smtClean="0"/>
              <a:t>part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8486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 err="1" smtClean="0"/>
              <a:t>The</a:t>
            </a:r>
            <a:r>
              <a:rPr lang="es-ES" b="0" dirty="0" smtClean="0"/>
              <a:t> </a:t>
            </a:r>
            <a:r>
              <a:rPr lang="es-ES" b="0" dirty="0" err="1" smtClean="0"/>
              <a:t>first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question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is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w</a:t>
            </a:r>
            <a:r>
              <a:rPr lang="es-ES" b="0" dirty="0" err="1" smtClean="0"/>
              <a:t>hat</a:t>
            </a:r>
            <a:r>
              <a:rPr lang="es-ES" b="0" dirty="0" smtClean="0"/>
              <a:t> </a:t>
            </a:r>
            <a:r>
              <a:rPr lang="es-ES" b="0" dirty="0" err="1" smtClean="0"/>
              <a:t>really</a:t>
            </a:r>
            <a:r>
              <a:rPr lang="es-ES" b="0" baseline="0" dirty="0" smtClean="0"/>
              <a:t> </a:t>
            </a:r>
            <a:r>
              <a:rPr lang="es-ES" b="0" dirty="0" err="1" smtClean="0"/>
              <a:t>happens</a:t>
            </a:r>
            <a:r>
              <a:rPr lang="es-ES" b="0" dirty="0" smtClean="0"/>
              <a:t> </a:t>
            </a:r>
            <a:r>
              <a:rPr lang="es-ES" b="0" dirty="0" err="1" smtClean="0"/>
              <a:t>when</a:t>
            </a:r>
            <a:r>
              <a:rPr lang="es-ES" b="0" dirty="0" smtClean="0"/>
              <a:t> </a:t>
            </a:r>
            <a:r>
              <a:rPr lang="es-ES" b="0" dirty="0" err="1" smtClean="0"/>
              <a:t>skin</a:t>
            </a:r>
            <a:r>
              <a:rPr lang="es-ES" b="0" dirty="0" smtClean="0"/>
              <a:t> </a:t>
            </a:r>
            <a:r>
              <a:rPr lang="es-ES" b="0" dirty="0" err="1" smtClean="0"/>
              <a:t>ages</a:t>
            </a:r>
            <a:r>
              <a:rPr lang="es-ES" b="0" dirty="0" smtClean="0"/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 err="1" smtClean="0"/>
              <a:t>These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histological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images</a:t>
            </a:r>
            <a:r>
              <a:rPr lang="es-ES" b="0" baseline="0" dirty="0" smtClean="0"/>
              <a:t> show a </a:t>
            </a:r>
            <a:r>
              <a:rPr lang="es-ES" b="0" baseline="0" dirty="0" err="1" smtClean="0"/>
              <a:t>section</a:t>
            </a:r>
            <a:r>
              <a:rPr lang="es-ES" b="0" baseline="0" dirty="0" smtClean="0"/>
              <a:t> of </a:t>
            </a:r>
            <a:r>
              <a:rPr lang="es-ES" b="0" baseline="0" dirty="0" err="1" smtClean="0"/>
              <a:t>the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skin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under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the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microscope</a:t>
            </a:r>
            <a:r>
              <a:rPr lang="es-ES" b="0" baseline="0" dirty="0" smtClean="0"/>
              <a:t>, </a:t>
            </a:r>
            <a:endParaRPr lang="es-E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baseline="0" dirty="0" err="1" smtClean="0"/>
              <a:t>with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enhanced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colours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to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visualize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the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details</a:t>
            </a:r>
            <a:r>
              <a:rPr lang="es-ES" b="0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baseline="0" dirty="0" err="1" smtClean="0"/>
              <a:t>On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the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left</a:t>
            </a:r>
            <a:r>
              <a:rPr lang="es-ES" b="0" baseline="0" dirty="0" smtClean="0"/>
              <a:t> a 20 </a:t>
            </a:r>
            <a:r>
              <a:rPr lang="es-ES" b="0" baseline="0" dirty="0" err="1" smtClean="0"/>
              <a:t>years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old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person</a:t>
            </a:r>
            <a:r>
              <a:rPr lang="es-ES" b="0" baseline="0" dirty="0" smtClean="0"/>
              <a:t>, </a:t>
            </a:r>
            <a:r>
              <a:rPr lang="es-ES" b="0" baseline="0" dirty="0" err="1" smtClean="0"/>
              <a:t>on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the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right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an</a:t>
            </a:r>
            <a:r>
              <a:rPr lang="es-ES" b="0" baseline="0" dirty="0" smtClean="0"/>
              <a:t> 81 </a:t>
            </a:r>
            <a:r>
              <a:rPr lang="es-ES" b="0" baseline="0" dirty="0" err="1" smtClean="0"/>
              <a:t>years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old</a:t>
            </a:r>
            <a:r>
              <a:rPr lang="es-ES" b="0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baseline="0" dirty="0" smtClean="0"/>
              <a:t>[</a:t>
            </a:r>
            <a:r>
              <a:rPr lang="es-ES" b="0" baseline="0" dirty="0" err="1" smtClean="0"/>
              <a:t>click</a:t>
            </a:r>
            <a:r>
              <a:rPr lang="es-ES" b="0" baseline="0" dirty="0" smtClean="0"/>
              <a:t>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baseline="0" dirty="0" err="1" smtClean="0"/>
              <a:t>The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outermost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layer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is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the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stratum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corneum</a:t>
            </a:r>
            <a:r>
              <a:rPr lang="es-ES" b="0" baseline="0" dirty="0" smtClean="0"/>
              <a:t>, </a:t>
            </a:r>
            <a:r>
              <a:rPr lang="es-ES" b="0" baseline="0" dirty="0" smtClean="0"/>
              <a:t>and </a:t>
            </a:r>
            <a:r>
              <a:rPr lang="es-ES" b="0" baseline="0" dirty="0" err="1" smtClean="0"/>
              <a:t>is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mainly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composed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by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dead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cells</a:t>
            </a:r>
            <a:r>
              <a:rPr lang="es-ES" b="0" baseline="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baseline="0" dirty="0" smtClean="0"/>
              <a:t>[</a:t>
            </a:r>
            <a:r>
              <a:rPr lang="es-ES" b="0" baseline="0" dirty="0" err="1" smtClean="0"/>
              <a:t>click</a:t>
            </a:r>
            <a:r>
              <a:rPr lang="es-ES" b="0" baseline="0" dirty="0" smtClean="0"/>
              <a:t>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baseline="0" dirty="0" err="1" smtClean="0"/>
              <a:t>The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following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layer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is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the</a:t>
            </a:r>
            <a:r>
              <a:rPr lang="es-ES" b="0" baseline="0" dirty="0" smtClean="0"/>
              <a:t> epidermis, </a:t>
            </a:r>
            <a:r>
              <a:rPr lang="es-ES" b="0" baseline="0" dirty="0" err="1" smtClean="0"/>
              <a:t>which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penetrates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inside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the</a:t>
            </a:r>
            <a:r>
              <a:rPr lang="es-ES" b="0" baseline="0" dirty="0" smtClean="0"/>
              <a:t> dermis </a:t>
            </a:r>
            <a:r>
              <a:rPr lang="es-ES" b="0" baseline="0" dirty="0" err="1" smtClean="0"/>
              <a:t>through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those</a:t>
            </a:r>
            <a:r>
              <a:rPr lang="es-ES" b="0" baseline="0" dirty="0" smtClean="0"/>
              <a:t> </a:t>
            </a:r>
            <a:r>
              <a:rPr lang="es-ES" baseline="0" dirty="0" err="1" smtClean="0"/>
              <a:t>fingerlike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formations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known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papillary</a:t>
            </a:r>
            <a:r>
              <a:rPr lang="es-ES" baseline="0" dirty="0" smtClean="0"/>
              <a:t> </a:t>
            </a:r>
            <a:r>
              <a:rPr lang="es-ES" b="0" baseline="0" dirty="0" smtClean="0"/>
              <a:t>dermis.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baseline="0" dirty="0" smtClean="0"/>
              <a:t>[</a:t>
            </a:r>
            <a:r>
              <a:rPr lang="es-ES" b="0" baseline="0" dirty="0" err="1" smtClean="0"/>
              <a:t>click</a:t>
            </a:r>
            <a:r>
              <a:rPr lang="es-ES" b="0" baseline="0" dirty="0" smtClean="0"/>
              <a:t>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baseline="0" dirty="0" smtClean="0"/>
              <a:t>And </a:t>
            </a:r>
            <a:r>
              <a:rPr lang="es-ES" b="0" baseline="0" dirty="0" err="1" smtClean="0"/>
              <a:t>then</a:t>
            </a:r>
            <a:r>
              <a:rPr lang="es-ES" b="0" baseline="0" dirty="0" smtClean="0"/>
              <a:t>, </a:t>
            </a:r>
            <a:r>
              <a:rPr lang="es-ES" b="0" baseline="0" dirty="0" err="1" smtClean="0"/>
              <a:t>the</a:t>
            </a:r>
            <a:r>
              <a:rPr lang="es-ES" b="0" baseline="0" dirty="0" smtClean="0"/>
              <a:t> dermis.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9375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 smtClean="0"/>
              <a:t>So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what</a:t>
            </a:r>
            <a:r>
              <a:rPr lang="es-ES" b="0" baseline="0" dirty="0" smtClean="0"/>
              <a:t> are </a:t>
            </a:r>
            <a:r>
              <a:rPr lang="es-ES" b="0" baseline="0" dirty="0" err="1" smtClean="0"/>
              <a:t>the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main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differences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that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we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see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here</a:t>
            </a:r>
            <a:r>
              <a:rPr lang="es-ES" b="0" baseline="0" dirty="0" smtClean="0"/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 smtClean="0"/>
          </a:p>
          <a:p>
            <a:r>
              <a:rPr lang="es-ES" dirty="0" smtClean="0"/>
              <a:t>1) </a:t>
            </a:r>
            <a:r>
              <a:rPr lang="es-ES" dirty="0" err="1" smtClean="0"/>
              <a:t>First</a:t>
            </a:r>
            <a:r>
              <a:rPr lang="es-ES" dirty="0" smtClean="0"/>
              <a:t>, </a:t>
            </a:r>
            <a:r>
              <a:rPr lang="es-ES" dirty="0" err="1" smtClean="0"/>
              <a:t>there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dirty="0" err="1" smtClean="0"/>
              <a:t>overall</a:t>
            </a:r>
            <a:r>
              <a:rPr lang="es-ES" dirty="0" smtClean="0"/>
              <a:t> </a:t>
            </a:r>
            <a:r>
              <a:rPr lang="es-ES" dirty="0" err="1" smtClean="0"/>
              <a:t>thickness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loss</a:t>
            </a:r>
            <a:r>
              <a:rPr lang="es-ES" baseline="0" dirty="0" smtClean="0"/>
              <a:t>,</a:t>
            </a:r>
          </a:p>
          <a:p>
            <a:r>
              <a:rPr lang="es-ES" baseline="0" dirty="0" smtClean="0"/>
              <a:t>in </a:t>
            </a:r>
            <a:r>
              <a:rPr lang="es-ES" baseline="0" dirty="0" err="1" smtClean="0"/>
              <a:t>every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layer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except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stratum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corneum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some</a:t>
            </a:r>
            <a:r>
              <a:rPr lang="es-ES" baseline="0" dirty="0" smtClean="0"/>
              <a:t> cases, </a:t>
            </a:r>
            <a:r>
              <a:rPr lang="es-ES" baseline="0" dirty="0" err="1" smtClean="0"/>
              <a:t>due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accumulation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dead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cells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progressions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roughly</a:t>
            </a:r>
            <a:r>
              <a:rPr lang="es-ES" baseline="0" dirty="0" smtClean="0"/>
              <a:t> linear </a:t>
            </a:r>
            <a:r>
              <a:rPr lang="es-ES" baseline="0" dirty="0" err="1" smtClean="0"/>
              <a:t>decreases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layer</a:t>
            </a:r>
            <a:r>
              <a:rPr lang="es-E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2) </a:t>
            </a:r>
            <a:r>
              <a:rPr lang="es-ES" baseline="0" dirty="0" err="1" smtClean="0"/>
              <a:t>Second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interface </a:t>
            </a:r>
            <a:r>
              <a:rPr lang="es-ES" baseline="0" dirty="0" err="1" smtClean="0"/>
              <a:t>between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dermis 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epidermis </a:t>
            </a:r>
            <a:r>
              <a:rPr lang="es-ES" baseline="0" dirty="0" err="1" smtClean="0"/>
              <a:t>flattens</a:t>
            </a:r>
            <a:r>
              <a:rPr lang="es-ES" baseline="0" dirty="0" smtClean="0"/>
              <a:t>.</a:t>
            </a:r>
            <a:endParaRPr lang="es-E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3) And </a:t>
            </a:r>
            <a:r>
              <a:rPr lang="es-ES" dirty="0" err="1" smtClean="0"/>
              <a:t>third</a:t>
            </a:r>
            <a:r>
              <a:rPr lang="es-ES" dirty="0" smtClean="0"/>
              <a:t>, </a:t>
            </a:r>
            <a:r>
              <a:rPr lang="es-ES" dirty="0" err="1" smtClean="0"/>
              <a:t>we</a:t>
            </a:r>
            <a:r>
              <a:rPr lang="es-ES" dirty="0" smtClean="0"/>
              <a:t> can </a:t>
            </a:r>
            <a:r>
              <a:rPr lang="es-ES" dirty="0" err="1" smtClean="0"/>
              <a:t>see</a:t>
            </a:r>
            <a:r>
              <a:rPr lang="es-ES" dirty="0" smtClean="0"/>
              <a:t> </a:t>
            </a:r>
            <a:r>
              <a:rPr lang="es-ES" dirty="0" err="1" smtClean="0"/>
              <a:t>also</a:t>
            </a:r>
            <a:r>
              <a:rPr lang="es-ES" dirty="0" smtClean="0"/>
              <a:t> </a:t>
            </a:r>
            <a:r>
              <a:rPr lang="es-ES" dirty="0" err="1" smtClean="0"/>
              <a:t>how</a:t>
            </a:r>
            <a:r>
              <a:rPr lang="es-ES" dirty="0" smtClean="0"/>
              <a:t> </a:t>
            </a:r>
            <a:r>
              <a:rPr lang="es-ES" dirty="0" err="1" smtClean="0"/>
              <a:t>pigments</a:t>
            </a:r>
            <a:r>
              <a:rPr lang="es-ES" dirty="0" smtClean="0"/>
              <a:t> </a:t>
            </a:r>
            <a:r>
              <a:rPr lang="es-ES" baseline="0" dirty="0" err="1" smtClean="0"/>
              <a:t>decrease</a:t>
            </a:r>
            <a:r>
              <a:rPr lang="es-E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In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case,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reddish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coloration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dermis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haemoglobin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blood</a:t>
            </a:r>
            <a:r>
              <a:rPr lang="es-ES" baseline="0" dirty="0" smtClean="0"/>
              <a:t>, </a:t>
            </a: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and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really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noticeable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looses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concentration</a:t>
            </a:r>
            <a:r>
              <a:rPr lang="es-ES" baseline="0" dirty="0" smtClean="0"/>
              <a:t> </a:t>
            </a:r>
            <a:r>
              <a:rPr lang="es-ES" baseline="0" dirty="0" smtClean="0"/>
              <a:t>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right</a:t>
            </a:r>
            <a:r>
              <a:rPr lang="es-ES" baseline="0" dirty="0" smtClean="0"/>
              <a:t>.</a:t>
            </a:r>
          </a:p>
          <a:p>
            <a:r>
              <a:rPr lang="es-ES" baseline="0" dirty="0" smtClean="0"/>
              <a:t/>
            </a:r>
            <a:br>
              <a:rPr lang="es-ES" baseline="0" dirty="0" smtClean="0"/>
            </a:b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2397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Let’s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focus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first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structure</a:t>
            </a:r>
            <a:r>
              <a:rPr lang="es-ES" baseline="0" dirty="0" smtClean="0"/>
              <a:t>, </a:t>
            </a: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Here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effects</a:t>
            </a:r>
            <a:r>
              <a:rPr lang="es-ES" baseline="0" dirty="0" smtClean="0"/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flattening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interface </a:t>
            </a:r>
            <a:r>
              <a:rPr lang="es-ES" baseline="0" dirty="0" err="1" smtClean="0"/>
              <a:t>between</a:t>
            </a:r>
            <a:r>
              <a:rPr lang="es-ES" baseline="0" dirty="0" smtClean="0"/>
              <a:t> dermis and epidermis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s-ES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surface</a:t>
            </a:r>
            <a:endParaRPr lang="es-ES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s-E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4811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As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before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junction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between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dermis 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epidermis </a:t>
            </a:r>
            <a:r>
              <a:rPr lang="es-ES" baseline="0" dirty="0" err="1" smtClean="0"/>
              <a:t>flattens</a:t>
            </a:r>
            <a:r>
              <a:rPr lang="es-ES" baseline="0" dirty="0" smtClean="0"/>
              <a:t>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[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and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smtClean="0"/>
              <a:t>a </a:t>
            </a:r>
            <a:r>
              <a:rPr lang="es-ES" baseline="0" dirty="0" err="1" smtClean="0"/>
              <a:t>periodic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surface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frequency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amplitude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roughness</a:t>
            </a:r>
            <a:r>
              <a:rPr lang="es-E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5332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Another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key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structural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affect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surface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reflection</a:t>
            </a:r>
            <a:r>
              <a:rPr lang="es-ES" baseline="0" dirty="0" smtClean="0"/>
              <a:t>.</a:t>
            </a:r>
            <a:br>
              <a:rPr lang="es-ES" baseline="0" dirty="0" smtClean="0"/>
            </a:br>
            <a:r>
              <a:rPr lang="es-ES" baseline="0" dirty="0" smtClean="0"/>
              <a:t/>
            </a:r>
            <a:br>
              <a:rPr lang="es-ES" baseline="0" dirty="0" smtClean="0"/>
            </a:br>
            <a:r>
              <a:rPr lang="es-ES" baseline="0" dirty="0" err="1" smtClean="0"/>
              <a:t>Main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effects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:</a:t>
            </a:r>
            <a:br>
              <a:rPr lang="es-ES" baseline="0" dirty="0" smtClean="0"/>
            </a:br>
            <a:r>
              <a:rPr lang="es-ES" baseline="0" dirty="0" smtClean="0"/>
              <a:t> -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surface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roughness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stratum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corneum</a:t>
            </a: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 - 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thickness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oily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layer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top.</a:t>
            </a:r>
          </a:p>
          <a:p>
            <a:endParaRPr lang="es-ES" dirty="0" smtClean="0"/>
          </a:p>
          <a:p>
            <a:r>
              <a:rPr lang="es-ES" dirty="0" err="1" smtClean="0"/>
              <a:t>Although</a:t>
            </a:r>
            <a:r>
              <a:rPr lang="es-ES" dirty="0" smtClean="0"/>
              <a:t> </a:t>
            </a:r>
            <a:r>
              <a:rPr lang="es-ES" dirty="0" err="1" smtClean="0"/>
              <a:t>these</a:t>
            </a:r>
            <a:r>
              <a:rPr lang="es-ES" dirty="0" smtClean="0"/>
              <a:t> </a:t>
            </a:r>
            <a:r>
              <a:rPr lang="es-ES" dirty="0" err="1" smtClean="0"/>
              <a:t>cannot</a:t>
            </a:r>
            <a:r>
              <a:rPr lang="es-ES" dirty="0" smtClean="0"/>
              <a:t> be </a:t>
            </a:r>
            <a:r>
              <a:rPr lang="es-ES" dirty="0" err="1" smtClean="0"/>
              <a:t>appreciated</a:t>
            </a:r>
            <a:r>
              <a:rPr lang="es-ES" dirty="0" smtClean="0"/>
              <a:t> 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histological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images</a:t>
            </a:r>
            <a:r>
              <a:rPr lang="es-ES" dirty="0" smtClean="0"/>
              <a:t>, </a:t>
            </a:r>
            <a:endParaRPr lang="es-ES" dirty="0" smtClean="0"/>
          </a:p>
          <a:p>
            <a:r>
              <a:rPr lang="es-ES" dirty="0" err="1" smtClean="0"/>
              <a:t>surface</a:t>
            </a:r>
            <a:r>
              <a:rPr lang="es-ES" baseline="0" dirty="0" smtClean="0"/>
              <a:t> </a:t>
            </a:r>
            <a:r>
              <a:rPr lang="es-ES" dirty="0" err="1" smtClean="0"/>
              <a:t>roughness</a:t>
            </a:r>
            <a:r>
              <a:rPr lang="es-ES" dirty="0" smtClean="0"/>
              <a:t> </a:t>
            </a:r>
            <a:r>
              <a:rPr lang="es-ES" dirty="0" err="1" smtClean="0"/>
              <a:t>increases</a:t>
            </a:r>
            <a:r>
              <a:rPr lang="es-ES" dirty="0" smtClean="0"/>
              <a:t> </a:t>
            </a:r>
            <a:r>
              <a:rPr lang="es-ES" dirty="0" err="1" smtClean="0"/>
              <a:t>when</a:t>
            </a:r>
            <a:r>
              <a:rPr lang="es-ES" dirty="0" smtClean="0"/>
              <a:t> </a:t>
            </a:r>
            <a:r>
              <a:rPr lang="es-ES" dirty="0" err="1" smtClean="0"/>
              <a:t>people</a:t>
            </a:r>
            <a:r>
              <a:rPr lang="es-ES" dirty="0" smtClean="0"/>
              <a:t> </a:t>
            </a:r>
            <a:r>
              <a:rPr lang="es-ES" dirty="0" err="1" smtClean="0"/>
              <a:t>age</a:t>
            </a:r>
            <a:r>
              <a:rPr lang="es-ES" dirty="0" smtClean="0"/>
              <a:t>. </a:t>
            </a:r>
          </a:p>
          <a:p>
            <a:r>
              <a:rPr lang="es-ES" dirty="0" smtClean="0"/>
              <a:t>And,</a:t>
            </a:r>
            <a:r>
              <a:rPr lang="es-ES" baseline="0" dirty="0" smtClean="0"/>
              <a:t> </a:t>
            </a:r>
            <a:r>
              <a:rPr lang="es-ES" dirty="0" smtClean="0"/>
              <a:t>at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same</a:t>
            </a:r>
            <a:r>
              <a:rPr lang="es-ES" dirty="0" smtClean="0"/>
              <a:t> time,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production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diminishes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smtClean="0"/>
              <a:t>[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]</a:t>
            </a:r>
          </a:p>
          <a:p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together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make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specular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lobe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smtClean="0"/>
              <a:t>spread …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53325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…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gives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characteristic</a:t>
            </a:r>
            <a:r>
              <a:rPr lang="es-ES" baseline="0" dirty="0" smtClean="0"/>
              <a:t> rough and </a:t>
            </a:r>
            <a:r>
              <a:rPr lang="es-ES" baseline="0" dirty="0" err="1" smtClean="0"/>
              <a:t>dry</a:t>
            </a:r>
            <a:r>
              <a:rPr lang="es-ES" baseline="0" dirty="0" smtClean="0"/>
              <a:t> look of </a:t>
            </a:r>
            <a:r>
              <a:rPr lang="es-ES" baseline="0" dirty="0" err="1" smtClean="0"/>
              <a:t>elder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Remember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purple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lobe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belongs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30 </a:t>
            </a:r>
            <a:r>
              <a:rPr lang="es-ES" baseline="0" dirty="0" err="1" smtClean="0"/>
              <a:t>years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man</a:t>
            </a:r>
            <a:r>
              <a:rPr lang="es-ES" baseline="0" dirty="0" smtClean="0"/>
              <a:t>, and </a:t>
            </a:r>
            <a:r>
              <a:rPr lang="es-ES" baseline="0" dirty="0" err="1" smtClean="0"/>
              <a:t>blue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80 </a:t>
            </a:r>
            <a:r>
              <a:rPr lang="es-ES" baseline="0" dirty="0" err="1" smtClean="0"/>
              <a:t>years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person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graph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represents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specular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lobe</a:t>
            </a:r>
            <a:r>
              <a:rPr lang="es-ES" baseline="0" dirty="0" smtClean="0"/>
              <a:t> of a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patch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incoming</a:t>
            </a:r>
            <a:r>
              <a:rPr lang="es-ES" baseline="0" dirty="0" smtClean="0"/>
              <a:t> light of 45 </a:t>
            </a:r>
            <a:r>
              <a:rPr lang="es-ES" baseline="0" dirty="0" err="1" smtClean="0"/>
              <a:t>degrees</a:t>
            </a:r>
            <a:r>
              <a:rPr lang="es-ES" baseline="0" dirty="0" smtClean="0"/>
              <a:t>.</a:t>
            </a:r>
            <a:endParaRPr lang="es-ES" baseline="0" dirty="0" smtClean="0"/>
          </a:p>
          <a:p>
            <a:r>
              <a:rPr lang="es-ES" baseline="0" dirty="0" err="1" smtClean="0"/>
              <a:t>Dashed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lines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including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fat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production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surface</a:t>
            </a:r>
            <a:r>
              <a:rPr lang="es-ES" baseline="0" dirty="0" smtClean="0"/>
              <a:t>, </a:t>
            </a:r>
          </a:p>
          <a:p>
            <a:r>
              <a:rPr lang="es-ES" baseline="0" dirty="0" err="1" smtClean="0"/>
              <a:t>added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effect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increasing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surface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roughness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age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Images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right</a:t>
            </a:r>
            <a:r>
              <a:rPr lang="es-ES" baseline="0" dirty="0" smtClean="0"/>
              <a:t> show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80 </a:t>
            </a:r>
            <a:r>
              <a:rPr lang="es-ES" baseline="0" dirty="0" err="1" smtClean="0"/>
              <a:t>years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specular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reflection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shinny</a:t>
            </a:r>
            <a:r>
              <a:rPr lang="es-ES" baseline="0" dirty="0" smtClean="0"/>
              <a:t> and more </a:t>
            </a:r>
            <a:r>
              <a:rPr lang="es-ES" baseline="0" dirty="0" err="1" smtClean="0"/>
              <a:t>diffuse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5332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Together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structural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dirty="0" smtClean="0"/>
              <a:t>,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variations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composition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contributes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highly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final </a:t>
            </a:r>
            <a:r>
              <a:rPr lang="es-ES" baseline="0" dirty="0" err="1" smtClean="0"/>
              <a:t>appearance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48119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Apart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many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fibers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cells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layer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composed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chemical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components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called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chromophores</a:t>
            </a:r>
            <a:endParaRPr lang="es-ES" baseline="0" dirty="0" smtClean="0"/>
          </a:p>
          <a:p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chemicals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responsible</a:t>
            </a:r>
            <a:r>
              <a:rPr lang="es-ES" baseline="0" dirty="0" smtClean="0"/>
              <a:t> </a:t>
            </a:r>
            <a:r>
              <a:rPr lang="es-ES" baseline="0" dirty="0" smtClean="0"/>
              <a:t>of </a:t>
            </a:r>
            <a:r>
              <a:rPr lang="es-ES" baseline="0" dirty="0" err="1" smtClean="0"/>
              <a:t>absorving</a:t>
            </a:r>
            <a:r>
              <a:rPr lang="es-ES" baseline="0" dirty="0" smtClean="0"/>
              <a:t> light in a </a:t>
            </a:r>
            <a:r>
              <a:rPr lang="es-ES" baseline="0" dirty="0" err="1" smtClean="0"/>
              <a:t>wavelength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dependent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way</a:t>
            </a:r>
            <a:r>
              <a:rPr lang="es-ES" baseline="0" dirty="0" smtClean="0"/>
              <a:t>. </a:t>
            </a:r>
            <a:endParaRPr lang="es-ES" baseline="0" dirty="0" smtClean="0"/>
          </a:p>
          <a:p>
            <a:endParaRPr lang="es-ES" baseline="0" dirty="0" smtClean="0"/>
          </a:p>
          <a:p>
            <a:r>
              <a:rPr lang="es-ES" baseline="0" dirty="0" err="1" smtClean="0"/>
              <a:t>The</a:t>
            </a:r>
            <a:r>
              <a:rPr lang="es-ES" baseline="0" dirty="0" smtClean="0"/>
              <a:t> x axis are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wavelengths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4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7 </a:t>
            </a:r>
            <a:r>
              <a:rPr lang="es-ES" baseline="0" dirty="0" err="1" smtClean="0"/>
              <a:t>hundred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nanometers</a:t>
            </a:r>
            <a:r>
              <a:rPr lang="es-ES" baseline="0" dirty="0" smtClean="0"/>
              <a:t>,</a:t>
            </a:r>
          </a:p>
          <a:p>
            <a:r>
              <a:rPr lang="es-ES" baseline="0" dirty="0" err="1" smtClean="0"/>
              <a:t>The</a:t>
            </a:r>
            <a:r>
              <a:rPr lang="es-ES" baseline="0" dirty="0" smtClean="0"/>
              <a:t> y axis are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absorption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coefficients</a:t>
            </a:r>
            <a:r>
              <a:rPr lang="es-ES" baseline="0" dirty="0" smtClean="0"/>
              <a:t>, in </a:t>
            </a:r>
            <a:r>
              <a:rPr lang="es-ES" baseline="0" dirty="0" err="1" smtClean="0"/>
              <a:t>events</a:t>
            </a:r>
            <a:r>
              <a:rPr lang="es-ES" baseline="0" dirty="0" smtClean="0"/>
              <a:t> per </a:t>
            </a:r>
            <a:r>
              <a:rPr lang="es-ES" baseline="0" dirty="0" err="1" smtClean="0"/>
              <a:t>milimeter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smtClean="0"/>
              <a:t>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displayed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legend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chromophores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are:</a:t>
            </a:r>
          </a:p>
          <a:p>
            <a:r>
              <a:rPr lang="es-ES" baseline="0" dirty="0" err="1" smtClean="0"/>
              <a:t>The</a:t>
            </a:r>
            <a:r>
              <a:rPr lang="es-ES" baseline="0" dirty="0" smtClean="0"/>
              <a:t> 2 </a:t>
            </a:r>
            <a:r>
              <a:rPr lang="es-ES" baseline="0" dirty="0" err="1" smtClean="0"/>
              <a:t>types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melanins</a:t>
            </a:r>
            <a:r>
              <a:rPr lang="es-ES" baseline="0" dirty="0" smtClean="0"/>
              <a:t>, 2 </a:t>
            </a:r>
            <a:r>
              <a:rPr lang="es-ES" baseline="0" dirty="0" err="1" smtClean="0"/>
              <a:t>types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haemoglobins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beta </a:t>
            </a:r>
            <a:r>
              <a:rPr lang="es-ES" baseline="0" dirty="0" err="1" smtClean="0"/>
              <a:t>carotene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bilurrubine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water</a:t>
            </a:r>
            <a:r>
              <a:rPr lang="es-ES" baseline="0" dirty="0" smtClean="0"/>
              <a:t>, </a:t>
            </a:r>
          </a:p>
          <a:p>
            <a:r>
              <a:rPr lang="es-ES" baseline="0" dirty="0" smtClean="0"/>
              <a:t>and a </a:t>
            </a:r>
            <a:r>
              <a:rPr lang="es-ES" baseline="0" dirty="0" err="1" smtClean="0"/>
              <a:t>baseline</a:t>
            </a:r>
            <a:r>
              <a:rPr lang="es-ES" baseline="0" dirty="0" smtClean="0"/>
              <a:t> of non </a:t>
            </a:r>
            <a:r>
              <a:rPr lang="es-ES" baseline="0" dirty="0" err="1" smtClean="0"/>
              <a:t>pigmented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complex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interplay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chromophores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their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concentrations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contributes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color and </a:t>
            </a:r>
            <a:r>
              <a:rPr lang="es-ES" baseline="0" dirty="0" err="1" smtClean="0"/>
              <a:t>translucency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44823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chromophores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taken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account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.  </a:t>
            </a:r>
          </a:p>
          <a:p>
            <a:r>
              <a:rPr lang="es-ES" baseline="0" dirty="0" err="1" smtClean="0"/>
              <a:t>Actually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simulate</a:t>
            </a:r>
            <a:r>
              <a:rPr lang="es-ES" baseline="0" dirty="0" smtClean="0"/>
              <a:t> [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]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orangish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colour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high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level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carotene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consumption</a:t>
            </a:r>
            <a:r>
              <a:rPr lang="es-ES" baseline="0" dirty="0" smtClean="0"/>
              <a:t>, ….</a:t>
            </a:r>
          </a:p>
          <a:p>
            <a:r>
              <a:rPr lang="es-ES" baseline="0" dirty="0" err="1" smtClean="0"/>
              <a:t>or</a:t>
            </a:r>
            <a:r>
              <a:rPr lang="es-ES" baseline="0" dirty="0" smtClean="0"/>
              <a:t> [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] </a:t>
            </a:r>
            <a:r>
              <a:rPr lang="es-ES" baseline="0" dirty="0" err="1" smtClean="0"/>
              <a:t>high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bilirrubine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levels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associated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some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kind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illnesses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smtClean="0"/>
              <a:t>[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]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appear</a:t>
            </a:r>
            <a:r>
              <a:rPr lang="es-ES" baseline="0" dirty="0" smtClean="0"/>
              <a:t> in more </a:t>
            </a:r>
            <a:r>
              <a:rPr lang="es-ES" baseline="0" dirty="0" err="1" smtClean="0"/>
              <a:t>concentration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rates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melanin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haemoglobin</a:t>
            </a:r>
            <a:r>
              <a:rPr lang="es-ES" baseline="0" dirty="0" smtClean="0"/>
              <a:t>. </a:t>
            </a:r>
          </a:p>
          <a:p>
            <a:r>
              <a:rPr lang="es-ES" baseline="0" dirty="0" err="1" smtClean="0"/>
              <a:t>Melanins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present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epidermis, </a:t>
            </a:r>
            <a:r>
              <a:rPr lang="es-ES" baseline="0" dirty="0" err="1" smtClean="0"/>
              <a:t>hemoglobins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present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dermis.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Thus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focus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those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since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they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aging</a:t>
            </a:r>
            <a:r>
              <a:rPr lang="es-ES" baseline="0" dirty="0" smtClean="0"/>
              <a:t>.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44823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In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samples</a:t>
            </a:r>
            <a:r>
              <a:rPr lang="es-ES" dirty="0" smtClean="0"/>
              <a:t>,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focus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melanin</a:t>
            </a:r>
            <a:r>
              <a:rPr lang="es-ES" dirty="0" smtClean="0"/>
              <a:t> </a:t>
            </a:r>
            <a:r>
              <a:rPr lang="es-ES" dirty="0" err="1" smtClean="0"/>
              <a:t>variations</a:t>
            </a:r>
            <a:r>
              <a:rPr lang="es-ES" dirty="0" smtClean="0"/>
              <a:t>,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fixing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everything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else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effect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isolated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Please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better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comparison</a:t>
            </a:r>
            <a:r>
              <a:rPr lang="es-ES" baseline="0" dirty="0" smtClean="0"/>
              <a:t>, look at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online </a:t>
            </a:r>
            <a:r>
              <a:rPr lang="es-ES" baseline="0" dirty="0" err="1" smtClean="0"/>
              <a:t>version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paper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Because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subtle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be </a:t>
            </a:r>
            <a:r>
              <a:rPr lang="es-ES" baseline="0" dirty="0" err="1" smtClean="0"/>
              <a:t>seen</a:t>
            </a:r>
            <a:r>
              <a:rPr lang="es-ES" baseline="0" dirty="0" smtClean="0"/>
              <a:t> in a </a:t>
            </a:r>
            <a:r>
              <a:rPr lang="es-ES" baseline="0" dirty="0" err="1" smtClean="0"/>
              <a:t>projector</a:t>
            </a:r>
            <a:r>
              <a:rPr lang="es-ES" baseline="0" dirty="0" smtClean="0"/>
              <a:t>.</a:t>
            </a:r>
            <a:endParaRPr lang="es-ES" baseline="0" dirty="0" smtClean="0"/>
          </a:p>
          <a:p>
            <a:endParaRPr lang="es-ES" baseline="0" dirty="0" smtClean="0"/>
          </a:p>
          <a:p>
            <a:r>
              <a:rPr lang="es-ES" baseline="0" dirty="0" smtClean="0"/>
              <a:t>[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]</a:t>
            </a:r>
          </a:p>
          <a:p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comparison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30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80 </a:t>
            </a:r>
            <a:r>
              <a:rPr lang="es-ES" baseline="0" dirty="0" err="1" smtClean="0"/>
              <a:t>years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patch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We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appreciate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pigment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loss</a:t>
            </a:r>
            <a:r>
              <a:rPr lang="es-ES" baseline="0" dirty="0" smtClean="0"/>
              <a:t>,  </a:t>
            </a:r>
            <a:r>
              <a:rPr lang="es-ES" baseline="0" dirty="0" err="1" smtClean="0"/>
              <a:t>even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melanin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concentration</a:t>
            </a:r>
            <a:r>
              <a:rPr lang="es-ES" baseline="0" dirty="0" smtClean="0"/>
              <a:t>.</a:t>
            </a:r>
            <a:br>
              <a:rPr lang="es-ES" baseline="0" dirty="0" smtClean="0"/>
            </a:b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In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sample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small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proportion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melanins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respect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hemoglobins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confers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increasingly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pinky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appearance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61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technology</a:t>
            </a:r>
            <a:r>
              <a:rPr lang="es-ES" dirty="0" smtClean="0"/>
              <a:t> </a:t>
            </a:r>
            <a:r>
              <a:rPr lang="es-ES" dirty="0" err="1" smtClean="0"/>
              <a:t>available</a:t>
            </a:r>
            <a:r>
              <a:rPr lang="es-ES" dirty="0" smtClean="0"/>
              <a:t>, </a:t>
            </a:r>
            <a:r>
              <a:rPr lang="es-ES" dirty="0" err="1" smtClean="0"/>
              <a:t>we</a:t>
            </a:r>
            <a:r>
              <a:rPr lang="es-ES" dirty="0" smtClean="0"/>
              <a:t> are </a:t>
            </a:r>
            <a:r>
              <a:rPr lang="es-ES" dirty="0" err="1" smtClean="0"/>
              <a:t>able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simulate</a:t>
            </a:r>
            <a:r>
              <a:rPr lang="es-ES" dirty="0" smtClean="0"/>
              <a:t> </a:t>
            </a:r>
            <a:r>
              <a:rPr lang="es-ES" dirty="0" err="1" smtClean="0"/>
              <a:t>different</a:t>
            </a:r>
            <a:r>
              <a:rPr lang="es-ES" dirty="0" smtClean="0"/>
              <a:t> </a:t>
            </a:r>
            <a:r>
              <a:rPr lang="es-ES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types</a:t>
            </a:r>
            <a:r>
              <a:rPr lang="es-ES" baseline="0" dirty="0" smtClean="0"/>
              <a:t>…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87299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…</a:t>
            </a:r>
            <a:r>
              <a:rPr lang="es-ES" baseline="0" dirty="0" err="1" smtClean="0"/>
              <a:t>here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diffussion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profiles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zero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3.5 mm </a:t>
            </a:r>
            <a:endParaRPr lang="es-ES" baseline="0" dirty="0" smtClean="0"/>
          </a:p>
          <a:p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travels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further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sample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absorbers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present</a:t>
            </a:r>
            <a:endParaRPr lang="es-ES" baseline="0" dirty="0" smtClean="0"/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6122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… and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right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reflected</a:t>
            </a:r>
            <a:r>
              <a:rPr lang="es-ES" baseline="0" dirty="0" smtClean="0"/>
              <a:t> light per </a:t>
            </a:r>
            <a:r>
              <a:rPr lang="es-ES" baseline="0" dirty="0" err="1" smtClean="0"/>
              <a:t>wavelength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The</a:t>
            </a:r>
            <a:r>
              <a:rPr lang="es-ES" baseline="0" dirty="0" smtClean="0"/>
              <a:t> x axis are </a:t>
            </a:r>
            <a:r>
              <a:rPr lang="es-ES" baseline="0" dirty="0" err="1" smtClean="0"/>
              <a:t>again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wavelengths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visible </a:t>
            </a:r>
            <a:r>
              <a:rPr lang="es-ES" baseline="0" dirty="0" err="1" smtClean="0"/>
              <a:t>range</a:t>
            </a:r>
            <a:r>
              <a:rPr lang="es-ES" baseline="0" dirty="0" smtClean="0"/>
              <a:t>, </a:t>
            </a:r>
          </a:p>
          <a:p>
            <a:r>
              <a:rPr lang="es-ES" baseline="0" dirty="0" smtClean="0"/>
              <a:t>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smtClean="0"/>
              <a:t>y axis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percentage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reflected</a:t>
            </a:r>
            <a:r>
              <a:rPr lang="es-ES" baseline="0" dirty="0" smtClean="0"/>
              <a:t> light.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dotted</a:t>
            </a:r>
            <a:r>
              <a:rPr lang="es-ES" baseline="0" dirty="0" smtClean="0"/>
              <a:t> line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smtClean="0"/>
              <a:t>can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more light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reflected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because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there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less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chromophores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absorbing</a:t>
            </a:r>
            <a:r>
              <a:rPr lang="es-ES" baseline="0" dirty="0" smtClean="0"/>
              <a:t> light.</a:t>
            </a:r>
            <a:br>
              <a:rPr lang="es-ES" baseline="0" dirty="0" smtClean="0"/>
            </a:br>
            <a:r>
              <a:rPr lang="es-ES" baseline="0" dirty="0" smtClean="0"/>
              <a:t/>
            </a:r>
            <a:br>
              <a:rPr lang="es-ES" baseline="0" dirty="0" smtClean="0"/>
            </a:br>
            <a:r>
              <a:rPr lang="es-ES" baseline="0" dirty="0" err="1" smtClean="0"/>
              <a:t>It’s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interesting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first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peak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curve, </a:t>
            </a:r>
            <a:r>
              <a:rPr lang="es-ES" baseline="0" dirty="0" err="1" smtClean="0"/>
              <a:t>located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blue-ish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wavelengths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increases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80 </a:t>
            </a:r>
            <a:r>
              <a:rPr lang="es-ES" baseline="0" dirty="0" err="1" smtClean="0"/>
              <a:t>sample</a:t>
            </a:r>
            <a:r>
              <a:rPr lang="es-ES" baseline="0" dirty="0" smtClean="0"/>
              <a:t>, </a:t>
            </a:r>
            <a:endParaRPr lang="es-ES" baseline="0" dirty="0" smtClean="0"/>
          </a:p>
          <a:p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makes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look more </a:t>
            </a:r>
            <a:r>
              <a:rPr lang="es-ES" baseline="0" dirty="0" err="1" smtClean="0"/>
              <a:t>pinky</a:t>
            </a:r>
            <a:r>
              <a:rPr lang="es-ES" baseline="0" dirty="0" smtClean="0"/>
              <a:t>.</a:t>
            </a:r>
            <a:r>
              <a:rPr lang="es-ES" baseline="0" dirty="0" smtClean="0"/>
              <a:t/>
            </a:r>
            <a:br>
              <a:rPr lang="es-ES" baseline="0" dirty="0" smtClean="0"/>
            </a:b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reason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loss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melanin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makes</a:t>
            </a:r>
            <a:r>
              <a:rPr lang="es-ES" baseline="0" dirty="0" smtClean="0"/>
              <a:t> more </a:t>
            </a:r>
            <a:r>
              <a:rPr lang="es-ES" baseline="0" dirty="0" err="1" smtClean="0"/>
              <a:t>noticeable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effect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haemoglobin</a:t>
            </a:r>
            <a:r>
              <a:rPr lang="es-E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6122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 of  a </a:t>
            </a:r>
            <a:r>
              <a:rPr lang="es-ES" baseline="0" dirty="0" err="1" smtClean="0"/>
              <a:t>darker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about</a:t>
            </a:r>
            <a:r>
              <a:rPr lang="es-ES" baseline="0" dirty="0" smtClean="0"/>
              <a:t> 5 % of </a:t>
            </a:r>
            <a:r>
              <a:rPr lang="es-ES" baseline="0" dirty="0" err="1" smtClean="0"/>
              <a:t>melanin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concentrarion</a:t>
            </a:r>
            <a:r>
              <a:rPr lang="es-ES" baseline="0" dirty="0" smtClean="0"/>
              <a:t>. </a:t>
            </a:r>
          </a:p>
          <a:p>
            <a:r>
              <a:rPr lang="es-ES" baseline="0" dirty="0" err="1" smtClean="0"/>
              <a:t>The</a:t>
            </a:r>
            <a:r>
              <a:rPr lang="es-ES" baseline="0" dirty="0" smtClean="0"/>
              <a:t> ratio of </a:t>
            </a:r>
            <a:r>
              <a:rPr lang="es-ES" baseline="0" dirty="0" err="1" smtClean="0"/>
              <a:t>pigment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loss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epidermis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more </a:t>
            </a:r>
            <a:r>
              <a:rPr lang="es-ES" baseline="0" dirty="0" err="1" smtClean="0"/>
              <a:t>noticeable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big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contentration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chromophore</a:t>
            </a:r>
            <a:r>
              <a:rPr lang="es-ES" baseline="0" dirty="0" smtClean="0"/>
              <a:t>, </a:t>
            </a:r>
            <a:endParaRPr lang="es-ES" baseline="0" dirty="0" smtClean="0"/>
          </a:p>
          <a:p>
            <a:r>
              <a:rPr lang="es-ES" baseline="0" dirty="0" smtClean="0"/>
              <a:t>so </a:t>
            </a:r>
            <a:r>
              <a:rPr lang="es-ES" baseline="0" dirty="0" err="1" smtClean="0"/>
              <a:t>aging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become</a:t>
            </a:r>
            <a:r>
              <a:rPr lang="es-ES" baseline="0" dirty="0" smtClean="0"/>
              <a:t> </a:t>
            </a:r>
            <a:r>
              <a:rPr lang="es-ES" baseline="0" dirty="0" smtClean="0"/>
              <a:t>more visible </a:t>
            </a:r>
            <a:r>
              <a:rPr lang="es-ES" baseline="0" dirty="0" err="1" smtClean="0"/>
              <a:t>here</a:t>
            </a:r>
            <a:r>
              <a:rPr lang="es-ES" baseline="0" dirty="0" smtClean="0"/>
              <a:t>.</a:t>
            </a:r>
            <a:endParaRPr lang="es-ES" baseline="0" dirty="0" smtClean="0"/>
          </a:p>
          <a:p>
            <a:endParaRPr lang="es-ES" baseline="0" dirty="0" smtClean="0"/>
          </a:p>
          <a:p>
            <a:r>
              <a:rPr lang="es-ES" baseline="0" dirty="0" err="1" smtClean="0"/>
              <a:t>Also</a:t>
            </a:r>
            <a:r>
              <a:rPr lang="es-ES" baseline="0" dirty="0" smtClean="0"/>
              <a:t>, 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effect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haemoglobin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masked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melanins</a:t>
            </a:r>
            <a:r>
              <a:rPr lang="es-ES" baseline="0" dirty="0" smtClean="0"/>
              <a:t>, </a:t>
            </a:r>
          </a:p>
          <a:p>
            <a:r>
              <a:rPr lang="es-ES" baseline="0" dirty="0" err="1" smtClean="0"/>
              <a:t>since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looking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curves, </a:t>
            </a:r>
            <a:r>
              <a:rPr lang="es-ES" baseline="0" dirty="0" err="1" smtClean="0"/>
              <a:t>there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no </a:t>
            </a:r>
            <a:r>
              <a:rPr lang="es-ES" baseline="0" dirty="0" err="1" smtClean="0"/>
              <a:t>peak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blue-ish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wavelengths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colour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closer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brown</a:t>
            </a:r>
            <a:r>
              <a:rPr lang="es-E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6122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Here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another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even</a:t>
            </a:r>
            <a:r>
              <a:rPr lang="es-ES" baseline="0" dirty="0" smtClean="0"/>
              <a:t> more </a:t>
            </a:r>
            <a:r>
              <a:rPr lang="es-ES" baseline="0" dirty="0" err="1" smtClean="0"/>
              <a:t>melanin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concentration</a:t>
            </a:r>
            <a:r>
              <a:rPr lang="es-E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6122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baseline="0" dirty="0" err="1" smtClean="0"/>
              <a:t>The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other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big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change</a:t>
            </a:r>
            <a:r>
              <a:rPr lang="es-ES" b="0" baseline="0" dirty="0" smtClean="0"/>
              <a:t> in </a:t>
            </a:r>
            <a:r>
              <a:rPr lang="es-ES" b="0" baseline="0" dirty="0" err="1" smtClean="0"/>
              <a:t>composition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is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related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with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the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blood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concentration</a:t>
            </a:r>
            <a:r>
              <a:rPr lang="es-ES" b="0" baseline="0" dirty="0" smtClean="0"/>
              <a:t> in </a:t>
            </a:r>
            <a:r>
              <a:rPr lang="es-ES" b="0" baseline="0" dirty="0" err="1" smtClean="0"/>
              <a:t>the</a:t>
            </a:r>
            <a:r>
              <a:rPr lang="es-ES" b="0" baseline="0" dirty="0" smtClean="0"/>
              <a:t> dermis.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baseline="0" dirty="0" err="1" smtClean="0"/>
              <a:t>Remember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we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just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saw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before</a:t>
            </a:r>
            <a:r>
              <a:rPr lang="es-ES" b="0" baseline="0" dirty="0" smtClean="0"/>
              <a:t> in </a:t>
            </a:r>
            <a:r>
              <a:rPr lang="es-ES" b="0" baseline="0" dirty="0" err="1" smtClean="0"/>
              <a:t>the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histological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images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how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the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concentration</a:t>
            </a:r>
            <a:r>
              <a:rPr lang="es-ES" b="0" baseline="0" dirty="0" smtClean="0"/>
              <a:t> of </a:t>
            </a:r>
            <a:r>
              <a:rPr lang="es-ES" b="0" baseline="0" dirty="0" err="1" smtClean="0"/>
              <a:t>haemoglobin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decreases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within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age</a:t>
            </a:r>
            <a:r>
              <a:rPr lang="es-ES" b="0" baseline="0" dirty="0" smtClean="0"/>
              <a:t>.</a:t>
            </a:r>
            <a:endParaRPr lang="es-ES" baseline="0" dirty="0" smtClean="0"/>
          </a:p>
          <a:p>
            <a:r>
              <a:rPr lang="es-ES" baseline="0" dirty="0" smtClean="0"/>
              <a:t/>
            </a:r>
            <a:br>
              <a:rPr lang="es-ES" baseline="0" dirty="0" smtClean="0"/>
            </a:b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23978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</a:t>
            </a:r>
            <a:r>
              <a:rPr lang="es-ES" baseline="0" dirty="0" smtClean="0"/>
              <a:t> shows </a:t>
            </a:r>
            <a:r>
              <a:rPr lang="es-ES" baseline="0" dirty="0" err="1" smtClean="0"/>
              <a:t>again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evolution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patch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time </a:t>
            </a:r>
            <a:r>
              <a:rPr lang="es-ES" baseline="0" dirty="0" err="1" smtClean="0"/>
              <a:t>isolating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hemoglobin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chose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better</a:t>
            </a:r>
            <a:r>
              <a:rPr lang="es-ES" baseline="0" dirty="0" smtClean="0"/>
              <a:t> show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effect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reason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highly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pigmented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melanin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imposes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effect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haemoglobin</a:t>
            </a:r>
            <a:r>
              <a:rPr lang="es-ES" baseline="0" dirty="0" smtClean="0"/>
              <a:t>, as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saw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Although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prominent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loss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blood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concentration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makes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reflect</a:t>
            </a:r>
            <a:r>
              <a:rPr lang="es-ES" baseline="0" dirty="0" smtClean="0"/>
              <a:t> more light, </a:t>
            </a:r>
            <a:endParaRPr lang="es-ES" baseline="0" dirty="0" smtClean="0"/>
          </a:p>
          <a:p>
            <a:r>
              <a:rPr lang="es-ES" baseline="0" dirty="0" err="1" smtClean="0"/>
              <a:t>thus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less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absorved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resulting</a:t>
            </a:r>
            <a:r>
              <a:rPr lang="es-ES" baseline="0" dirty="0" smtClean="0"/>
              <a:t> in a </a:t>
            </a:r>
            <a:r>
              <a:rPr lang="es-ES" baseline="0" dirty="0" err="1" smtClean="0"/>
              <a:t>paler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appearance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This</a:t>
            </a:r>
            <a:r>
              <a:rPr lang="es-ES" baseline="0" dirty="0" smtClean="0"/>
              <a:t> can be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seen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profiles</a:t>
            </a:r>
            <a:r>
              <a:rPr lang="es-ES" baseline="0" dirty="0" smtClean="0"/>
              <a:t>: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80 </a:t>
            </a:r>
            <a:r>
              <a:rPr lang="es-ES" baseline="0" dirty="0" err="1" smtClean="0"/>
              <a:t>sample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wider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less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saturated</a:t>
            </a:r>
            <a:r>
              <a:rPr lang="es-E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99036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Finally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another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sign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aging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suffered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collagen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fibers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fibers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responsible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elasticity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they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scatterers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Although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visible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histological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showed</a:t>
            </a:r>
            <a:r>
              <a:rPr lang="es-ES" baseline="0" dirty="0" smtClean="0"/>
              <a:t>, </a:t>
            </a:r>
            <a:endParaRPr lang="es-ES" baseline="0" dirty="0" smtClean="0"/>
          </a:p>
          <a:p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number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colagen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fibers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decreases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aging</a:t>
            </a:r>
            <a:r>
              <a:rPr lang="es-ES" baseline="0" dirty="0" smtClean="0"/>
              <a:t>, and </a:t>
            </a:r>
            <a:r>
              <a:rPr lang="es-ES" baseline="0" dirty="0" err="1" smtClean="0"/>
              <a:t>they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become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thicker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disorganised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variations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medical </a:t>
            </a:r>
            <a:r>
              <a:rPr lang="es-ES" baseline="0" dirty="0" err="1" smtClean="0"/>
              <a:t>literature</a:t>
            </a:r>
            <a:r>
              <a:rPr lang="es-ES" baseline="0" dirty="0" smtClean="0"/>
              <a:t>, </a:t>
            </a:r>
            <a:endParaRPr lang="es-ES" baseline="0" dirty="0" smtClean="0"/>
          </a:p>
          <a:p>
            <a:r>
              <a:rPr lang="es-ES" baseline="0" dirty="0" err="1" smtClean="0"/>
              <a:t>assuming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number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diameter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fibers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follow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skewed</a:t>
            </a:r>
            <a:r>
              <a:rPr lang="es-ES" baseline="0" dirty="0" smtClean="0"/>
              <a:t> normal </a:t>
            </a:r>
            <a:r>
              <a:rPr lang="es-ES" baseline="0" dirty="0" err="1" smtClean="0"/>
              <a:t>distributions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age</a:t>
            </a:r>
            <a:r>
              <a:rPr lang="es-ES" baseline="0" dirty="0" smtClean="0"/>
              <a:t>, as </a:t>
            </a:r>
            <a:r>
              <a:rPr lang="es-ES" baseline="0" dirty="0" err="1" smtClean="0"/>
              <a:t>shown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table</a:t>
            </a:r>
            <a:r>
              <a:rPr lang="es-ES" baseline="0" dirty="0" smtClean="0"/>
              <a:t>.</a:t>
            </a:r>
            <a:br>
              <a:rPr lang="es-ES" baseline="0" dirty="0" smtClean="0"/>
            </a:br>
            <a:r>
              <a:rPr lang="es-ES" baseline="0" dirty="0" smtClean="0"/>
              <a:t/>
            </a:r>
            <a:br>
              <a:rPr lang="es-ES" baseline="0" dirty="0" smtClean="0"/>
            </a:b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affects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per </a:t>
            </a:r>
            <a:r>
              <a:rPr lang="es-ES" baseline="0" dirty="0" err="1" smtClean="0"/>
              <a:t>wavelength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scattering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coefficient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layer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specially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Mie </a:t>
            </a:r>
            <a:r>
              <a:rPr lang="es-ES" baseline="0" dirty="0" err="1" smtClean="0"/>
              <a:t>scattering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component</a:t>
            </a:r>
            <a:r>
              <a:rPr lang="es-ES" baseline="0" dirty="0" smtClean="0"/>
              <a:t>.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14544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Now</a:t>
            </a:r>
            <a:r>
              <a:rPr lang="es-ES" dirty="0" smtClean="0"/>
              <a:t>,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we’re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gonna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some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results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taking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account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effects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together</a:t>
            </a:r>
            <a:r>
              <a:rPr lang="es-E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48119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These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three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patches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types</a:t>
            </a:r>
            <a:r>
              <a:rPr lang="es-ES" baseline="0" dirty="0" smtClean="0"/>
              <a:t> 1,2 and 3 of a </a:t>
            </a:r>
            <a:r>
              <a:rPr lang="es-ES" baseline="0" dirty="0" err="1" smtClean="0"/>
              <a:t>scale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widely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used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dermatology</a:t>
            </a:r>
            <a:r>
              <a:rPr lang="es-ES" baseline="0" dirty="0" smtClean="0"/>
              <a:t>…</a:t>
            </a:r>
            <a:br>
              <a:rPr lang="es-ES" baseline="0" dirty="0" smtClean="0"/>
            </a:b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93860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Apart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less</a:t>
            </a:r>
            <a:r>
              <a:rPr lang="es-ES" baseline="0" dirty="0" smtClean="0"/>
              <a:t> color and </a:t>
            </a:r>
            <a:r>
              <a:rPr lang="es-ES" baseline="0" dirty="0" err="1" smtClean="0"/>
              <a:t>saturation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elder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, </a:t>
            </a:r>
          </a:p>
          <a:p>
            <a:r>
              <a:rPr lang="es-ES" baseline="0" dirty="0" err="1" smtClean="0"/>
              <a:t>we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specular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reflection</a:t>
            </a:r>
            <a:r>
              <a:rPr lang="es-ES" baseline="0" dirty="0" smtClean="0"/>
              <a:t> 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shiny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spreads </a:t>
            </a:r>
            <a:r>
              <a:rPr lang="es-ES" baseline="0" dirty="0" err="1" smtClean="0"/>
              <a:t>further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9386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…,</a:t>
            </a:r>
            <a:r>
              <a:rPr lang="es-ES" baseline="0" dirty="0" smtClean="0"/>
              <a:t> </a:t>
            </a:r>
            <a:r>
              <a:rPr lang="es-ES" dirty="0" smtClean="0"/>
              <a:t>per </a:t>
            </a:r>
            <a:r>
              <a:rPr lang="es-ES" dirty="0" err="1" smtClean="0"/>
              <a:t>layer</a:t>
            </a:r>
            <a:r>
              <a:rPr lang="es-ES" baseline="0" dirty="0" smtClean="0"/>
              <a:t> </a:t>
            </a:r>
            <a:r>
              <a:rPr lang="es-ES" dirty="0" err="1" smtClean="0"/>
              <a:t>heterogeneities</a:t>
            </a:r>
            <a:r>
              <a:rPr lang="es-ES" dirty="0" smtClean="0"/>
              <a:t>, </a:t>
            </a:r>
            <a:r>
              <a:rPr lang="es-ES" dirty="0" err="1" smtClean="0"/>
              <a:t>like</a:t>
            </a:r>
            <a:r>
              <a:rPr lang="es-ES" dirty="0" smtClean="0"/>
              <a:t> </a:t>
            </a:r>
            <a:r>
              <a:rPr lang="es-ES" dirty="0" err="1" smtClean="0"/>
              <a:t>veins</a:t>
            </a:r>
            <a:r>
              <a:rPr lang="es-ES" dirty="0" smtClean="0"/>
              <a:t>, </a:t>
            </a:r>
            <a:r>
              <a:rPr lang="es-ES" dirty="0" err="1" smtClean="0"/>
              <a:t>melanin</a:t>
            </a:r>
            <a:r>
              <a:rPr lang="es-ES" baseline="0" dirty="0" smtClean="0"/>
              <a:t> spots,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tattoos</a:t>
            </a:r>
            <a:r>
              <a:rPr lang="es-E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But</a:t>
            </a:r>
            <a:r>
              <a:rPr lang="es-ES" dirty="0" smtClean="0"/>
              <a:t> </a:t>
            </a:r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previous</a:t>
            </a:r>
            <a:r>
              <a:rPr lang="es-ES" dirty="0" smtClean="0"/>
              <a:t> </a:t>
            </a:r>
            <a:r>
              <a:rPr lang="es-ES" dirty="0" err="1" smtClean="0"/>
              <a:t>works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treated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skin in a </a:t>
            </a:r>
            <a:r>
              <a:rPr lang="es-ES" baseline="0" dirty="0" err="1" smtClean="0"/>
              <a:t>steady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way</a:t>
            </a:r>
            <a:r>
              <a:rPr lang="es-ES" baseline="0" dirty="0" smtClean="0"/>
              <a:t>. </a:t>
            </a: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87299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93860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And </a:t>
            </a:r>
            <a:r>
              <a:rPr lang="es-ES" dirty="0" err="1" smtClean="0"/>
              <a:t>here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same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rest</a:t>
            </a:r>
            <a:r>
              <a:rPr lang="es-ES" dirty="0" smtClean="0"/>
              <a:t> of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types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93860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And </a:t>
            </a:r>
            <a:r>
              <a:rPr lang="es-ES" dirty="0" err="1" smtClean="0"/>
              <a:t>here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same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rest</a:t>
            </a:r>
            <a:r>
              <a:rPr lang="es-ES" dirty="0" smtClean="0"/>
              <a:t> of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types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93860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And </a:t>
            </a:r>
            <a:r>
              <a:rPr lang="es-ES" dirty="0" err="1" smtClean="0"/>
              <a:t>here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same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rest</a:t>
            </a:r>
            <a:r>
              <a:rPr lang="es-ES" dirty="0" smtClean="0"/>
              <a:t> of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types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93860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Another</a:t>
            </a:r>
            <a:r>
              <a:rPr lang="es-ES" dirty="0" smtClean="0"/>
              <a:t> </a:t>
            </a:r>
            <a:r>
              <a:rPr lang="es-ES" dirty="0" err="1" smtClean="0"/>
              <a:t>important</a:t>
            </a:r>
            <a:r>
              <a:rPr lang="es-ES" dirty="0" smtClean="0"/>
              <a:t> </a:t>
            </a:r>
            <a:r>
              <a:rPr lang="es-ES" dirty="0" err="1" smtClean="0"/>
              <a:t>feature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take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account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body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locations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depending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part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body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structure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composition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can be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, </a:t>
            </a:r>
            <a:endParaRPr lang="es-ES" baseline="0" dirty="0" smtClean="0"/>
          </a:p>
          <a:p>
            <a:r>
              <a:rPr lang="es-ES" baseline="0" dirty="0" smtClean="0"/>
              <a:t>So </a:t>
            </a:r>
            <a:r>
              <a:rPr lang="es-ES" baseline="0" dirty="0" err="1" smtClean="0"/>
              <a:t>they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suffer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differently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process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forehand</a:t>
            </a:r>
            <a:r>
              <a:rPr lang="es-ES" baseline="0" dirty="0" smtClean="0"/>
              <a:t> of a 30 </a:t>
            </a:r>
            <a:r>
              <a:rPr lang="es-ES" baseline="0" dirty="0" err="1" smtClean="0"/>
              <a:t>years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person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evolved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80 </a:t>
            </a:r>
            <a:r>
              <a:rPr lang="es-ES" baseline="0" dirty="0" err="1" smtClean="0"/>
              <a:t>years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old</a:t>
            </a:r>
            <a:r>
              <a:rPr lang="es-E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62120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62120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In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palm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hand</a:t>
            </a:r>
            <a:r>
              <a:rPr lang="es-E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Since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much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thinner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forehand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showed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before</a:t>
            </a:r>
            <a:r>
              <a:rPr lang="es-ES" baseline="0" dirty="0" smtClean="0"/>
              <a:t>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smtClean="0"/>
              <a:t>can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effects</a:t>
            </a:r>
            <a:r>
              <a:rPr lang="es-ES" baseline="0" dirty="0" smtClean="0"/>
              <a:t> are more visible </a:t>
            </a:r>
            <a:r>
              <a:rPr lang="es-ES" baseline="0" dirty="0" err="1" smtClean="0"/>
              <a:t>there</a:t>
            </a:r>
            <a:r>
              <a:rPr lang="es-ES" baseline="0" dirty="0" smtClean="0"/>
              <a:t>…</a:t>
            </a:r>
          </a:p>
          <a:p>
            <a:endParaRPr lang="es-ES" dirty="0" smtClean="0"/>
          </a:p>
          <a:p>
            <a:r>
              <a:rPr lang="es-ES" dirty="0" err="1" smtClean="0"/>
              <a:t>than</a:t>
            </a:r>
            <a:r>
              <a:rPr lang="es-ES" dirty="0" smtClean="0"/>
              <a:t> </a:t>
            </a:r>
            <a:r>
              <a:rPr lang="es-ES" dirty="0" err="1" smtClean="0"/>
              <a:t>here</a:t>
            </a:r>
            <a:r>
              <a:rPr lang="es-ES" dirty="0" smtClean="0"/>
              <a:t>, </a:t>
            </a:r>
            <a:r>
              <a:rPr lang="es-ES" dirty="0" err="1" smtClean="0"/>
              <a:t>where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baseline="0" dirty="0" smtClean="0"/>
              <a:t>pale 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dry</a:t>
            </a:r>
            <a:r>
              <a:rPr lang="es-ES" baseline="0" dirty="0" smtClean="0"/>
              <a:t> look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obvious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62120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62120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another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keep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geometry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elder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man</a:t>
            </a:r>
            <a:r>
              <a:rPr lang="es-ES" baseline="0" dirty="0" smtClean="0"/>
              <a:t>, </a:t>
            </a:r>
            <a:endParaRPr lang="es-ES" baseline="0" dirty="0" smtClean="0"/>
          </a:p>
          <a:p>
            <a:r>
              <a:rPr lang="es-ES" baseline="0" dirty="0" smtClean="0"/>
              <a:t>And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just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optical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properties</a:t>
            </a:r>
            <a:r>
              <a:rPr lang="es-ES" baseline="0" dirty="0" smtClean="0"/>
              <a:t>.</a:t>
            </a:r>
            <a:br>
              <a:rPr lang="es-ES" baseline="0" dirty="0" smtClean="0"/>
            </a:br>
            <a:r>
              <a:rPr lang="es-ES" baseline="0" dirty="0" smtClean="0"/>
              <a:t/>
            </a:r>
            <a:br>
              <a:rPr lang="es-ES" baseline="0" dirty="0" smtClean="0"/>
            </a:b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increased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translucency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noticeable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ears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left</a:t>
            </a:r>
            <a:endParaRPr lang="es-ES" baseline="0" dirty="0" smtClean="0"/>
          </a:p>
          <a:p>
            <a:endParaRPr lang="es-ES" baseline="0" dirty="0" smtClean="0"/>
          </a:p>
          <a:p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right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coloration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decreases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lot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whithin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aging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looks </a:t>
            </a:r>
            <a:r>
              <a:rPr lang="es-ES" baseline="0" dirty="0" err="1" smtClean="0"/>
              <a:t>paler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drier</a:t>
            </a:r>
            <a:r>
              <a:rPr lang="es-ES" baseline="0" dirty="0" smtClean="0"/>
              <a:t>.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15218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1521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Only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few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handle</a:t>
            </a:r>
            <a:r>
              <a:rPr lang="es-ES" baseline="0" dirty="0" smtClean="0"/>
              <a:t> temporal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like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</a:t>
            </a:r>
            <a:r>
              <a:rPr lang="es-ES" baseline="0" dirty="0" smtClean="0"/>
              <a:t> of Jiménez et al. 2010,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takes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account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emotional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state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blood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perfusion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expressions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wrinkles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level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exercise</a:t>
            </a:r>
            <a:r>
              <a:rPr lang="es-ES" baseline="0" dirty="0" smtClean="0"/>
              <a:t>.</a:t>
            </a:r>
          </a:p>
          <a:p>
            <a:r>
              <a:rPr lang="es-ES" baseline="0" dirty="0" smtClean="0"/>
              <a:t/>
            </a:r>
            <a:br>
              <a:rPr lang="es-ES" baseline="0" dirty="0" smtClean="0"/>
            </a:br>
            <a:r>
              <a:rPr lang="es-ES" baseline="0" dirty="0" err="1" smtClean="0"/>
              <a:t>However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those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fast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occurring</a:t>
            </a:r>
            <a:r>
              <a:rPr lang="es-ES" baseline="0" dirty="0" smtClean="0"/>
              <a:t> in minutes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seconds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taking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account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term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variations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occurring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skin.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50743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finnish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show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effects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aging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faces of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man</a:t>
            </a:r>
            <a:r>
              <a:rPr lang="es-ES" baseline="0" dirty="0" smtClean="0"/>
              <a:t>, </a:t>
            </a:r>
            <a:endParaRPr lang="es-ES" baseline="0" dirty="0" smtClean="0"/>
          </a:p>
          <a:p>
            <a:r>
              <a:rPr lang="es-ES" baseline="0" dirty="0" smtClean="0"/>
              <a:t>and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woman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since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depends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gender</a:t>
            </a:r>
            <a:r>
              <a:rPr lang="es-ES" baseline="0" dirty="0" smtClean="0"/>
              <a:t>.</a:t>
            </a:r>
            <a:br>
              <a:rPr lang="es-ES" baseline="0" dirty="0" smtClean="0"/>
            </a:br>
            <a:r>
              <a:rPr lang="es-ES" baseline="0" dirty="0" smtClean="0"/>
              <a:t/>
            </a:r>
            <a:br>
              <a:rPr lang="es-ES" baseline="0" dirty="0" smtClean="0"/>
            </a:br>
            <a:r>
              <a:rPr lang="es-ES" baseline="0" dirty="0" err="1" smtClean="0"/>
              <a:t>Notice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exactly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three</a:t>
            </a:r>
            <a:r>
              <a:rPr lang="es-ES" baseline="0" dirty="0" smtClean="0"/>
              <a:t>, </a:t>
            </a:r>
            <a:endParaRPr lang="es-ES" baseline="0" dirty="0" smtClean="0"/>
          </a:p>
          <a:p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differences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occuring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aging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Notice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optical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properties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, </a:t>
            </a:r>
            <a:endParaRPr lang="es-ES" baseline="0" dirty="0" smtClean="0"/>
          </a:p>
          <a:p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geometrical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variations</a:t>
            </a:r>
            <a:r>
              <a:rPr lang="es-ES" baseline="0" dirty="0" smtClean="0"/>
              <a:t> are done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artist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64611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evolution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female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type</a:t>
            </a:r>
            <a:r>
              <a:rPr lang="es-ES" baseline="0" dirty="0" smtClean="0"/>
              <a:t>, in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case a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type</a:t>
            </a:r>
            <a:r>
              <a:rPr lang="es-ES" baseline="0" dirty="0" smtClean="0"/>
              <a:t> 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loss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pigments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rough look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elder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woman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visible, </a:t>
            </a:r>
            <a:endParaRPr lang="es-ES" baseline="0" dirty="0" smtClean="0"/>
          </a:p>
          <a:p>
            <a:r>
              <a:rPr lang="es-ES" baseline="0" dirty="0" err="1" smtClean="0"/>
              <a:t>although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prominent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than</a:t>
            </a:r>
            <a:r>
              <a:rPr lang="es-ES" baseline="0" dirty="0" smtClean="0"/>
              <a:t> </a:t>
            </a:r>
            <a:r>
              <a:rPr lang="es-ES" baseline="0" dirty="0" smtClean="0"/>
              <a:t>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case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</a:t>
            </a:r>
            <a:r>
              <a:rPr lang="es-ES" baseline="0" dirty="0" smtClean="0"/>
              <a:t> II </a:t>
            </a:r>
            <a:r>
              <a:rPr lang="es-ES" baseline="0" dirty="0" smtClean="0"/>
              <a:t>males.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64611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Here</a:t>
            </a:r>
            <a:r>
              <a:rPr lang="es-ES" dirty="0" smtClean="0"/>
              <a:t>, </a:t>
            </a:r>
            <a:r>
              <a:rPr lang="es-ES" dirty="0" err="1" smtClean="0"/>
              <a:t>we</a:t>
            </a:r>
            <a:r>
              <a:rPr lang="es-ES" dirty="0" smtClean="0"/>
              <a:t> can </a:t>
            </a:r>
            <a:r>
              <a:rPr lang="es-ES" dirty="0" err="1" smtClean="0"/>
              <a:t>see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four</a:t>
            </a:r>
            <a:r>
              <a:rPr lang="es-ES" dirty="0" smtClean="0"/>
              <a:t> </a:t>
            </a:r>
            <a:r>
              <a:rPr lang="es-ES" dirty="0" err="1" smtClean="0"/>
              <a:t>heads</a:t>
            </a:r>
            <a:r>
              <a:rPr lang="es-ES" dirty="0" smtClean="0"/>
              <a:t>, and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corresponding</a:t>
            </a:r>
            <a:r>
              <a:rPr lang="es-ES" dirty="0" smtClean="0"/>
              <a:t> </a:t>
            </a:r>
            <a:r>
              <a:rPr lang="es-ES" dirty="0" err="1" smtClean="0"/>
              <a:t>diffussion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profiles</a:t>
            </a:r>
            <a:r>
              <a:rPr lang="es-ES" baseline="0" dirty="0" smtClean="0"/>
              <a:t>,</a:t>
            </a:r>
          </a:p>
          <a:p>
            <a:r>
              <a:rPr lang="es-ES" baseline="0" dirty="0" smtClean="0"/>
              <a:t>A, </a:t>
            </a:r>
            <a:r>
              <a:rPr lang="es-ES" baseline="0" dirty="0" smtClean="0"/>
              <a:t>B, C,  </a:t>
            </a:r>
            <a:r>
              <a:rPr lang="es-ES" baseline="0" dirty="0" smtClean="0"/>
              <a:t>and </a:t>
            </a:r>
            <a:r>
              <a:rPr lang="es-ES" baseline="0" dirty="0" smtClean="0"/>
              <a:t>D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left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right</a:t>
            </a:r>
            <a:r>
              <a:rPr lang="es-ES" baseline="0" dirty="0" smtClean="0"/>
              <a:t>.</a:t>
            </a:r>
            <a:br>
              <a:rPr lang="es-ES" baseline="0" dirty="0" smtClean="0"/>
            </a:br>
            <a:r>
              <a:rPr lang="es-ES" baseline="0" dirty="0" smtClean="0"/>
              <a:t/>
            </a:r>
            <a:br>
              <a:rPr lang="es-ES" baseline="0" dirty="0" smtClean="0"/>
            </a:br>
            <a:r>
              <a:rPr lang="es-ES" baseline="0" dirty="0" err="1" smtClean="0"/>
              <a:t>Diffussion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profiles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useful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travels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further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elder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samples</a:t>
            </a:r>
            <a:r>
              <a:rPr lang="es-ES" baseline="0" dirty="0" smtClean="0"/>
              <a:t>, </a:t>
            </a:r>
          </a:p>
          <a:p>
            <a:r>
              <a:rPr lang="es-ES" baseline="0" dirty="0" smtClean="0"/>
              <a:t>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saturated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ones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64611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Concluding</a:t>
            </a:r>
            <a:r>
              <a:rPr lang="es-ES" dirty="0" smtClean="0"/>
              <a:t>,</a:t>
            </a:r>
          </a:p>
          <a:p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presented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biophysically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simulating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optical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properties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aging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76198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biophysical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occuring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, 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had</a:t>
            </a:r>
            <a:r>
              <a:rPr lang="es-ES" baseline="0" dirty="0" smtClean="0"/>
              <a:t> explore in </a:t>
            </a:r>
            <a:r>
              <a:rPr lang="es-ES" baseline="0" dirty="0" err="1" smtClean="0"/>
              <a:t>depth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happens</a:t>
            </a:r>
            <a:r>
              <a:rPr lang="es-ES" baseline="0" dirty="0" smtClean="0"/>
              <a:t> at a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level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components</a:t>
            </a:r>
            <a:r>
              <a:rPr lang="es-ES" baseline="0" dirty="0" smtClean="0"/>
              <a:t>, </a:t>
            </a:r>
            <a:endParaRPr lang="es-ES" baseline="0" dirty="0" smtClean="0"/>
          </a:p>
          <a:p>
            <a:endParaRPr lang="es-ES" baseline="0" dirty="0" smtClean="0"/>
          </a:p>
          <a:p>
            <a:r>
              <a:rPr lang="es-ES" baseline="0" dirty="0" smtClean="0"/>
              <a:t>and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dive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tissue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optics</a:t>
            </a:r>
            <a:r>
              <a:rPr lang="es-ES" baseline="0" dirty="0" smtClean="0"/>
              <a:t> and medicine </a:t>
            </a:r>
            <a:r>
              <a:rPr lang="es-ES" baseline="0" dirty="0" err="1" smtClean="0"/>
              <a:t>literature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26984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be </a:t>
            </a:r>
            <a:r>
              <a:rPr lang="es-ES" baseline="0" dirty="0" err="1" smtClean="0"/>
              <a:t>practical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three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: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First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relies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intuitive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parameters</a:t>
            </a:r>
            <a:r>
              <a:rPr lang="es-ES" baseline="0" dirty="0" smtClean="0"/>
              <a:t> as input, </a:t>
            </a:r>
          </a:p>
          <a:p>
            <a:r>
              <a:rPr lang="es-ES" baseline="0" dirty="0" err="1" smtClean="0"/>
              <a:t>such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age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gender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body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location</a:t>
            </a:r>
            <a:r>
              <a:rPr lang="es-ES" baseline="0" dirty="0" smtClean="0"/>
              <a:t>, </a:t>
            </a:r>
            <a:endParaRPr lang="es-ES" baseline="0" dirty="0" smtClean="0"/>
          </a:p>
          <a:p>
            <a:r>
              <a:rPr lang="es-ES" baseline="0" dirty="0" err="1" smtClean="0"/>
              <a:t>instead</a:t>
            </a:r>
            <a:r>
              <a:rPr lang="es-ES" baseline="0" dirty="0" smtClean="0"/>
              <a:t> </a:t>
            </a:r>
            <a:r>
              <a:rPr lang="es-ES" baseline="0" dirty="0" smtClean="0"/>
              <a:t>of </a:t>
            </a:r>
            <a:r>
              <a:rPr lang="es-ES" baseline="0" dirty="0" err="1" smtClean="0"/>
              <a:t>complex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biophysical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optical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structural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parameters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78106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Second</a:t>
            </a:r>
            <a:r>
              <a:rPr lang="es-ES" dirty="0" smtClean="0"/>
              <a:t>, </a:t>
            </a:r>
            <a:r>
              <a:rPr lang="es-ES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 can be </a:t>
            </a:r>
            <a:r>
              <a:rPr lang="es-ES" baseline="0" dirty="0" err="1" smtClean="0"/>
              <a:t>used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any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rendering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framework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even</a:t>
            </a:r>
            <a:r>
              <a:rPr lang="es-ES" baseline="0" dirty="0" smtClean="0"/>
              <a:t> in real time once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obtain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diffussion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profiles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30985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And </a:t>
            </a:r>
            <a:r>
              <a:rPr lang="es-ES" dirty="0" err="1" smtClean="0"/>
              <a:t>third</a:t>
            </a:r>
            <a:r>
              <a:rPr lang="es-ES" dirty="0" smtClean="0"/>
              <a:t>,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</a:t>
            </a:r>
            <a:r>
              <a:rPr lang="es-ES" dirty="0" err="1" smtClean="0"/>
              <a:t>ll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amount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colleceted</a:t>
            </a:r>
            <a:r>
              <a:rPr lang="es-ES" baseline="0" dirty="0" smtClean="0"/>
              <a:t> data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builds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available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web.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17528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To</a:t>
            </a:r>
            <a:r>
              <a:rPr lang="es-ES" sz="120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finnish</a:t>
            </a:r>
            <a:r>
              <a:rPr lang="es-ES" sz="120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, </a:t>
            </a:r>
            <a:r>
              <a:rPr lang="es-ES" sz="120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we</a:t>
            </a:r>
            <a:r>
              <a:rPr lang="es-ES" sz="120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hope </a:t>
            </a:r>
            <a:r>
              <a:rPr lang="es-ES" sz="120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that</a:t>
            </a:r>
            <a:r>
              <a:rPr lang="es-ES" sz="120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our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model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could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be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useful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and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inspiring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for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other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fields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than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computer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graphics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, </a:t>
            </a:r>
            <a:endParaRPr lang="es-ES" sz="1200" baseline="0" dirty="0" smtClean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such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as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cosmetics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or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medical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simulation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.</a:t>
            </a:r>
            <a:endParaRPr lang="es-ES" sz="1200" dirty="0" smtClean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 smtClean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54737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And as </a:t>
            </a:r>
            <a:r>
              <a:rPr lang="es-ES" sz="120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future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work</a:t>
            </a:r>
            <a:r>
              <a:rPr lang="es-ES" sz="120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: </a:t>
            </a:r>
            <a:r>
              <a:rPr lang="es-ES" sz="120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The</a:t>
            </a:r>
            <a:r>
              <a:rPr lang="es-ES" sz="120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main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next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step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would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be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to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take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into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account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the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heterogeneities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evolution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over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time, </a:t>
            </a:r>
            <a:endParaRPr lang="es-ES" sz="1200" baseline="0" dirty="0" smtClean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specially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the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melanin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spots.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For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that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, 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medicine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still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does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not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known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yet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how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the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synthesis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of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melanin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exactly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works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aseline="0" dirty="0" smtClean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[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click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]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but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an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statistical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model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based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on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captured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faces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through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the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uv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range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could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be a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good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starting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point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.</a:t>
            </a:r>
            <a:endParaRPr lang="es-ES" sz="1200" dirty="0" smtClean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 smtClean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 smtClean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 smtClean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 smtClean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Directionality</a:t>
            </a:r>
            <a:r>
              <a:rPr lang="es-ES" sz="120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Knowing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the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skin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becomes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more </a:t>
            </a:r>
            <a:r>
              <a:rPr lang="es-ES" sz="120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translucent</a:t>
            </a:r>
            <a:r>
              <a:rPr lang="es-ES" sz="120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and </a:t>
            </a:r>
            <a:r>
              <a:rPr lang="es-ES" sz="120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thinner</a:t>
            </a:r>
            <a:r>
              <a:rPr lang="es-ES" sz="120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with</a:t>
            </a:r>
            <a:r>
              <a:rPr lang="es-ES" sz="120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age</a:t>
            </a:r>
            <a:r>
              <a:rPr lang="es-ES" sz="120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probably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the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single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scattering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would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be more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dominant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and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depending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on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the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angle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of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incoming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light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the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appearance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of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the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skin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might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1200" baseline="0" dirty="0" err="1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vary</a:t>
            </a:r>
            <a:r>
              <a:rPr lang="es-ES" sz="1200" baseline="0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a bit.</a:t>
            </a:r>
            <a:endParaRPr lang="es-ES" sz="1200" dirty="0" smtClean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547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So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problem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steady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skin looks similar no </a:t>
            </a:r>
            <a:r>
              <a:rPr lang="es-ES" baseline="0" dirty="0" err="1" smtClean="0"/>
              <a:t>matter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subject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smtClean="0"/>
              <a:t>As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extreme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 can imagine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weird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adult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would</a:t>
            </a:r>
            <a:r>
              <a:rPr lang="es-ES" baseline="0" dirty="0" smtClean="0"/>
              <a:t> </a:t>
            </a:r>
            <a:r>
              <a:rPr lang="es-ES" baseline="0" dirty="0" smtClean="0"/>
              <a:t>be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look </a:t>
            </a:r>
            <a:r>
              <a:rPr lang="es-ES" baseline="0" dirty="0" smtClean="0"/>
              <a:t>similar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baby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saturated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translucent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47875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And </a:t>
            </a:r>
            <a:r>
              <a:rPr lang="es-ES" dirty="0" err="1" smtClean="0"/>
              <a:t>that’s</a:t>
            </a:r>
            <a:r>
              <a:rPr lang="es-ES" baseline="0" dirty="0" smtClean="0"/>
              <a:t> </a:t>
            </a:r>
            <a:r>
              <a:rPr lang="es-ES" dirty="0" err="1" smtClean="0"/>
              <a:t>all</a:t>
            </a:r>
            <a:r>
              <a:rPr lang="es-ES" dirty="0" smtClean="0"/>
              <a:t>, </a:t>
            </a:r>
            <a:r>
              <a:rPr lang="es-ES" dirty="0" err="1" smtClean="0"/>
              <a:t>thank</a:t>
            </a:r>
            <a:r>
              <a:rPr lang="es-ES" dirty="0" smtClean="0"/>
              <a:t> </a:t>
            </a:r>
            <a:r>
              <a:rPr lang="es-ES" dirty="0" err="1" smtClean="0"/>
              <a:t>you</a:t>
            </a:r>
            <a:r>
              <a:rPr lang="es-ES" dirty="0" smtClean="0"/>
              <a:t> </a:t>
            </a:r>
            <a:r>
              <a:rPr lang="es-ES" dirty="0" err="1" smtClean="0"/>
              <a:t>all</a:t>
            </a:r>
            <a:r>
              <a:rPr lang="es-ES" smtClean="0"/>
              <a:t> for</a:t>
            </a:r>
            <a:r>
              <a:rPr lang="es-ES" dirty="0" smtClean="0"/>
              <a:t>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attention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99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But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skin</a:t>
            </a:r>
            <a:r>
              <a:rPr lang="es-ES" dirty="0" smtClean="0"/>
              <a:t>,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any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organ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ages</a:t>
            </a:r>
            <a:r>
              <a:rPr lang="es-ES" baseline="0" dirty="0" smtClean="0"/>
              <a:t>.</a:t>
            </a:r>
          </a:p>
          <a:p>
            <a:endParaRPr lang="es-E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process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product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many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factors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Apart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genetics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like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skin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gender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external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factors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accelerate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process</a:t>
            </a:r>
            <a:r>
              <a:rPr lang="es-ES" baseline="0" dirty="0" smtClean="0"/>
              <a:t>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such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exposition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uv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smoking.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Probably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enough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watch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vices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tough</a:t>
            </a:r>
            <a:r>
              <a:rPr lang="es-ES" baseline="0" dirty="0" smtClean="0"/>
              <a:t>! </a:t>
            </a:r>
            <a:r>
              <a:rPr lang="es-ES" baseline="0" dirty="0" smtClean="0">
                <a:sym typeface="Wingdings" pitchFamily="2" charset="2"/>
              </a:rPr>
              <a:t>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Apart</a:t>
            </a:r>
            <a:r>
              <a:rPr lang="es-ES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wrinkles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appearance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elderly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looks </a:t>
            </a:r>
            <a:r>
              <a:rPr lang="es-ES" baseline="0" dirty="0" err="1" smtClean="0"/>
              <a:t>paler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drier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thinner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  <a:p>
            <a:r>
              <a:rPr lang="es-ES" baseline="0" dirty="0" smtClean="0"/>
              <a:t>In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focus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those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its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optical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properties</a:t>
            </a:r>
            <a:r>
              <a:rPr lang="es-ES" baseline="0" dirty="0" smtClean="0"/>
              <a:t>, </a:t>
            </a:r>
          </a:p>
          <a:p>
            <a:r>
              <a:rPr lang="es-ES" baseline="0" dirty="0" err="1" smtClean="0"/>
              <a:t>which</a:t>
            </a:r>
            <a:r>
              <a:rPr lang="es-ES" baseline="0" dirty="0" smtClean="0"/>
              <a:t> can be </a:t>
            </a:r>
            <a:r>
              <a:rPr lang="es-ES" baseline="0" dirty="0" err="1" smtClean="0"/>
              <a:t>combined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orthogonally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framework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handling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morphological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wrinkle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formations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13871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So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question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here</a:t>
            </a:r>
            <a:r>
              <a:rPr lang="es-ES" dirty="0" smtClean="0"/>
              <a:t> </a:t>
            </a:r>
            <a:r>
              <a:rPr lang="es-ES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address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those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while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rendering</a:t>
            </a:r>
            <a:r>
              <a:rPr lang="es-ES" baseline="0" dirty="0" smtClean="0"/>
              <a:t> virtual </a:t>
            </a:r>
            <a:r>
              <a:rPr lang="es-ES" baseline="0" dirty="0" err="1" smtClean="0"/>
              <a:t>humans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7625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Of </a:t>
            </a:r>
            <a:r>
              <a:rPr lang="es-ES" dirty="0" err="1" smtClean="0"/>
              <a:t>course</a:t>
            </a:r>
            <a:r>
              <a:rPr lang="es-ES" dirty="0" smtClean="0"/>
              <a:t> </a:t>
            </a:r>
            <a:r>
              <a:rPr lang="es-ES" dirty="0" err="1" smtClean="0"/>
              <a:t>we</a:t>
            </a:r>
            <a:r>
              <a:rPr lang="es-ES" baseline="0" dirty="0" smtClean="0"/>
              <a:t> </a:t>
            </a:r>
            <a:r>
              <a:rPr lang="es-ES" dirty="0" smtClean="0"/>
              <a:t>can </a:t>
            </a:r>
            <a:r>
              <a:rPr lang="es-ES" dirty="0" err="1" smtClean="0"/>
              <a:t>create</a:t>
            </a:r>
            <a:r>
              <a:rPr lang="es-ES" dirty="0" smtClean="0"/>
              <a:t> </a:t>
            </a:r>
            <a:r>
              <a:rPr lang="es-ES" dirty="0" err="1" smtClean="0"/>
              <a:t>realistic</a:t>
            </a:r>
            <a:r>
              <a:rPr lang="es-ES" dirty="0" smtClean="0"/>
              <a:t> </a:t>
            </a:r>
            <a:r>
              <a:rPr lang="es-ES" dirty="0" err="1" smtClean="0"/>
              <a:t>elder</a:t>
            </a:r>
            <a:r>
              <a:rPr lang="es-ES" dirty="0" smtClean="0"/>
              <a:t> </a:t>
            </a:r>
            <a:r>
              <a:rPr lang="es-ES" baseline="0" dirty="0" err="1" smtClean="0"/>
              <a:t>people</a:t>
            </a:r>
            <a:r>
              <a:rPr lang="es-ES" baseline="0" dirty="0" smtClean="0"/>
              <a:t>,</a:t>
            </a:r>
          </a:p>
          <a:p>
            <a:r>
              <a:rPr lang="es-ES" baseline="0" dirty="0" smtClean="0"/>
              <a:t>and </a:t>
            </a:r>
            <a:r>
              <a:rPr lang="es-ES" baseline="0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great</a:t>
            </a:r>
            <a:r>
              <a:rPr lang="es-ES" dirty="0" smtClean="0"/>
              <a:t> </a:t>
            </a:r>
            <a:r>
              <a:rPr lang="es-ES" dirty="0" err="1" smtClean="0"/>
              <a:t>examples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instance</a:t>
            </a:r>
            <a:r>
              <a:rPr lang="es-ES" baseline="0" dirty="0" smtClean="0"/>
              <a:t>, of </a:t>
            </a:r>
            <a:r>
              <a:rPr lang="es-ES" dirty="0" err="1" smtClean="0"/>
              <a:t>perfectly</a:t>
            </a:r>
            <a:r>
              <a:rPr lang="es-ES" dirty="0" smtClean="0"/>
              <a:t> </a:t>
            </a:r>
            <a:r>
              <a:rPr lang="es-ES" dirty="0" err="1" smtClean="0"/>
              <a:t>integrated</a:t>
            </a:r>
            <a:r>
              <a:rPr lang="es-ES" dirty="0" smtClean="0"/>
              <a:t> </a:t>
            </a:r>
            <a:r>
              <a:rPr lang="es-ES" dirty="0" err="1" smtClean="0"/>
              <a:t>old</a:t>
            </a:r>
            <a:r>
              <a:rPr lang="es-ES" dirty="0" smtClean="0"/>
              <a:t> </a:t>
            </a:r>
            <a:r>
              <a:rPr lang="es-ES" dirty="0" err="1" smtClean="0"/>
              <a:t>humans</a:t>
            </a:r>
            <a:r>
              <a:rPr lang="es-ES" dirty="0" smtClean="0"/>
              <a:t> in </a:t>
            </a:r>
            <a:r>
              <a:rPr lang="es-ES" dirty="0" err="1" smtClean="0"/>
              <a:t>live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movies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like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Benjamin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Button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752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5BF4-2D7F-42B2-8948-553134D467D6}" type="datetime1">
              <a:rPr lang="es-ES" smtClean="0"/>
              <a:t>05/05/2015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3300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C14C6-AC5A-49C8-B534-F208EB0890F9}" type="datetime1">
              <a:rPr lang="es-ES" smtClean="0"/>
              <a:t>05/05/2015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513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44FC-56C9-4A73-BE9F-22B92C17A139}" type="datetime1">
              <a:rPr lang="es-ES" smtClean="0"/>
              <a:t>05/05/2015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288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DDFD4-1F52-4CCF-A13C-3864F394EDA5}" type="datetime1">
              <a:rPr lang="es-ES" smtClean="0"/>
              <a:t>05/05/2015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043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33F7-3E88-4AA9-9AD6-98ED7301658B}" type="datetime1">
              <a:rPr lang="es-ES" smtClean="0"/>
              <a:t>05/05/2015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4154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E0F0-6F7F-4BF4-8536-467EFAFE281F}" type="datetime1">
              <a:rPr lang="es-ES" smtClean="0"/>
              <a:t>05/05/2015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1285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277A-4720-4F6B-875D-B84EADBE933C}" type="datetime1">
              <a:rPr lang="es-ES" smtClean="0"/>
              <a:t>05/05/2015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191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E8521-D2B3-4E1C-9F84-17C096AD1E1E}" type="datetime1">
              <a:rPr lang="es-ES" smtClean="0"/>
              <a:t>05/05/2015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059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EE3A-4BBF-4095-BAE0-648C7AB3E1E9}" type="datetime1">
              <a:rPr lang="es-ES" smtClean="0"/>
              <a:t>05/05/2015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151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2F99-530E-47CE-A315-86F519B1D575}" type="datetime1">
              <a:rPr lang="es-ES" smtClean="0"/>
              <a:t>05/05/2015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82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13FB-F2BB-4453-ABDC-A99164553F58}" type="datetime1">
              <a:rPr lang="es-ES" smtClean="0"/>
              <a:t>05/05/2015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415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EC47B-1AD2-4FB8-B9E6-5F8D3B4C9EB5}" type="datetime1">
              <a:rPr lang="es-ES" smtClean="0"/>
              <a:t>05/05/2015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603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4595" y="-9939"/>
            <a:ext cx="10363200" cy="1470025"/>
          </a:xfrm>
        </p:spPr>
        <p:txBody>
          <a:bodyPr>
            <a:normAutofit/>
          </a:bodyPr>
          <a:lstStyle/>
          <a:p>
            <a:r>
              <a:rPr lang="de-CH" sz="4000" b="1" dirty="0" smtClean="0">
                <a:solidFill>
                  <a:schemeClr val="accent1">
                    <a:lumMod val="75000"/>
                  </a:schemeClr>
                </a:solidFill>
              </a:rPr>
              <a:t>A Biophysically-Based Model of the </a:t>
            </a:r>
            <a:br>
              <a:rPr lang="de-CH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1">
                    <a:lumMod val="75000"/>
                  </a:schemeClr>
                </a:solidFill>
              </a:rPr>
              <a:t>Optical Properties of Skin aging</a:t>
            </a:r>
            <a:endParaRPr lang="de-CH" sz="4000" b="1" dirty="0">
              <a:solidFill>
                <a:schemeClr val="accent1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 smtClean="0"/>
              <a:t>&lt;add list of authors/affiliations&gt;</a:t>
            </a:r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</a:t>
            </a:fld>
            <a:endParaRPr lang="de-CH"/>
          </a:p>
        </p:txBody>
      </p:sp>
      <p:pic>
        <p:nvPicPr>
          <p:cNvPr id="6" name="Picture 2" descr="F:\WORK\FINISHED PROJECTS\2014-SKIN AGING - Eurographics2015\2015-eg-paper\images\TEASER_EG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1278"/>
            <a:ext cx="12192000" cy="395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255901"/>
            <a:ext cx="121920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400" dirty="0" smtClean="0">
                <a:solidFill>
                  <a:schemeClr val="accent1">
                    <a:lumMod val="75000"/>
                  </a:schemeClr>
                </a:solidFill>
              </a:rPr>
              <a:t>José A. Iglesias-Guitián               Carlos Aliaga               Adrián Jarabo               Diego Gutiérrez</a:t>
            </a:r>
            <a:endParaRPr lang="de-CH" sz="2400" dirty="0">
              <a:solidFill>
                <a:schemeClr val="accent1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028" name="Picture 4" descr="http://www.unizar.es/sites/default/files/identidadCorporativa/imagen/logoUZ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293" y="5869070"/>
            <a:ext cx="2794000" cy="10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Ana\Downloads\LOGO_G&amp;IL3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065" y="5803387"/>
            <a:ext cx="2682239" cy="121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10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6027070" y="3100897"/>
            <a:ext cx="82365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s-ES" sz="6000" b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10</a:t>
            </a:fld>
            <a:endParaRPr lang="de-CH"/>
          </a:p>
        </p:txBody>
      </p:sp>
      <p:pic>
        <p:nvPicPr>
          <p:cNvPr id="7" name="Picture 2" descr="D:\Users\Ana\Desktop\UW-Develops-Age-Progression-Progra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1" b="26705"/>
          <a:stretch/>
        </p:blipFill>
        <p:spPr bwMode="auto">
          <a:xfrm>
            <a:off x="4057651" y="304383"/>
            <a:ext cx="4365624" cy="1459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8" name="Picture 2" descr="D:\Users\Ana\Desktop\main-ir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6445" r="25068" b="9009"/>
          <a:stretch/>
        </p:blipFill>
        <p:spPr bwMode="auto">
          <a:xfrm>
            <a:off x="468297" y="2207314"/>
            <a:ext cx="4675203" cy="3379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3 Rectángulo redondeado"/>
          <p:cNvSpPr/>
          <p:nvPr/>
        </p:nvSpPr>
        <p:spPr>
          <a:xfrm>
            <a:off x="5314949" y="5854700"/>
            <a:ext cx="2247900" cy="520700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RENDER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Ana\Desktop\main-ir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6445" r="25068" b="9009"/>
          <a:stretch/>
        </p:blipFill>
        <p:spPr bwMode="auto">
          <a:xfrm>
            <a:off x="468297" y="2207314"/>
            <a:ext cx="4675203" cy="3379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11</a:t>
            </a:fld>
            <a:endParaRPr lang="de-CH"/>
          </a:p>
        </p:txBody>
      </p:sp>
      <p:pic>
        <p:nvPicPr>
          <p:cNvPr id="7" name="Picture 2" descr="D:\Users\Ana\Desktop\UW-Develops-Age-Progression-Progra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1" b="26705"/>
          <a:stretch/>
        </p:blipFill>
        <p:spPr bwMode="auto">
          <a:xfrm>
            <a:off x="4057651" y="304383"/>
            <a:ext cx="4365624" cy="1459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8" name="3 Rectángulo redondeado"/>
          <p:cNvSpPr/>
          <p:nvPr/>
        </p:nvSpPr>
        <p:spPr>
          <a:xfrm>
            <a:off x="5314949" y="5854700"/>
            <a:ext cx="2247900" cy="520700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RENDER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9450" y="2951170"/>
            <a:ext cx="94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ThSC</a:t>
            </a:r>
            <a:endParaRPr lang="es-E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046369" y="2414642"/>
            <a:ext cx="94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ThLE</a:t>
            </a:r>
            <a:endParaRPr lang="es-E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572499" y="3798582"/>
            <a:ext cx="94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ThPD</a:t>
            </a:r>
            <a:endParaRPr lang="es-E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624760" y="3866960"/>
            <a:ext cx="94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ThRD</a:t>
            </a:r>
            <a:endParaRPr lang="es-E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9300888" y="3152305"/>
            <a:ext cx="94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ThHD</a:t>
            </a:r>
            <a:endParaRPr lang="es-ES" dirty="0" smtClean="0"/>
          </a:p>
        </p:txBody>
      </p:sp>
      <p:pic>
        <p:nvPicPr>
          <p:cNvPr id="1026" name="Picture 2" descr="C:\Users\Carlos\Desktop\HAND-WRIT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9" y="2951170"/>
            <a:ext cx="3595138" cy="26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15324" y="2760229"/>
            <a:ext cx="94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Rz</a:t>
            </a:r>
            <a:endParaRPr lang="es-E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8315325" y="3121837"/>
            <a:ext cx="94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Bck_m</a:t>
            </a:r>
            <a:endParaRPr lang="es-E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7029449" y="3527535"/>
            <a:ext cx="94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D_abs</a:t>
            </a:r>
            <a:endParaRPr lang="es-ES" dirty="0" smtClean="0"/>
          </a:p>
        </p:txBody>
      </p:sp>
      <p:sp>
        <p:nvSpPr>
          <p:cNvPr id="5" name="Rectangle 4"/>
          <p:cNvSpPr/>
          <p:nvPr/>
        </p:nvSpPr>
        <p:spPr>
          <a:xfrm>
            <a:off x="7129321" y="4375513"/>
            <a:ext cx="990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 err="1" smtClean="0">
                <a:latin typeface="Symbol" pitchFamily="18" charset="2"/>
              </a:rPr>
              <a:t>s</a:t>
            </a:r>
            <a:r>
              <a:rPr lang="es-ES" sz="2400" dirty="0" err="1" smtClean="0">
                <a:latin typeface="+mj-lt"/>
              </a:rPr>
              <a:t>_LE</a:t>
            </a:r>
            <a:endParaRPr lang="es-ES" sz="2400" dirty="0"/>
          </a:p>
        </p:txBody>
      </p:sp>
      <p:sp>
        <p:nvSpPr>
          <p:cNvPr id="19" name="Rectangle 18"/>
          <p:cNvSpPr/>
          <p:nvPr/>
        </p:nvSpPr>
        <p:spPr>
          <a:xfrm>
            <a:off x="7705444" y="2166583"/>
            <a:ext cx="990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 err="1" smtClean="0">
                <a:latin typeface="Symbol" pitchFamily="18" charset="2"/>
              </a:rPr>
              <a:t>s</a:t>
            </a:r>
            <a:r>
              <a:rPr lang="es-ES" sz="2400" dirty="0" err="1" smtClean="0">
                <a:latin typeface="+mj-lt"/>
              </a:rPr>
              <a:t>_RD</a:t>
            </a:r>
            <a:endParaRPr lang="es-ES" sz="2400" dirty="0"/>
          </a:p>
        </p:txBody>
      </p:sp>
      <p:sp>
        <p:nvSpPr>
          <p:cNvPr id="20" name="Rectangle 19"/>
          <p:cNvSpPr/>
          <p:nvPr/>
        </p:nvSpPr>
        <p:spPr>
          <a:xfrm>
            <a:off x="8577262" y="4440383"/>
            <a:ext cx="990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 err="1" smtClean="0">
                <a:latin typeface="Symbol" pitchFamily="18" charset="2"/>
              </a:rPr>
              <a:t>m</a:t>
            </a:r>
            <a:r>
              <a:rPr lang="es-ES" sz="2400" dirty="0" err="1" smtClean="0">
                <a:latin typeface="+mj-lt"/>
              </a:rPr>
              <a:t>_PD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5294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770" r="17292" b="13269"/>
          <a:stretch/>
        </p:blipFill>
        <p:spPr bwMode="auto">
          <a:xfrm>
            <a:off x="957895" y="2235099"/>
            <a:ext cx="2540922" cy="256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6027070" y="3100897"/>
            <a:ext cx="82365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chemeClr val="accent1"/>
                </a:solidFill>
              </a:rPr>
              <a:t>?</a:t>
            </a:r>
            <a:endParaRPr lang="es-ES" sz="6000" b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12</a:t>
            </a:fld>
            <a:endParaRPr lang="de-CH"/>
          </a:p>
        </p:txBody>
      </p:sp>
      <p:pic>
        <p:nvPicPr>
          <p:cNvPr id="8" name="Picture 2" descr="D:\Users\Ana\Desktop\UW-Develops-Age-Progression-Progra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1" b="26705"/>
          <a:stretch/>
        </p:blipFill>
        <p:spPr bwMode="auto">
          <a:xfrm>
            <a:off x="4057651" y="304383"/>
            <a:ext cx="4365624" cy="1459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8458" r="24167" b="30000"/>
          <a:stretch/>
        </p:blipFill>
        <p:spPr bwMode="auto">
          <a:xfrm>
            <a:off x="6615459" y="2150479"/>
            <a:ext cx="2366647" cy="3171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8" t="21181" r="20000" b="30770"/>
          <a:stretch/>
        </p:blipFill>
        <p:spPr bwMode="auto">
          <a:xfrm>
            <a:off x="2965156" y="2150479"/>
            <a:ext cx="2184989" cy="306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0" t="31154" r="16912" b="23439"/>
          <a:stretch/>
        </p:blipFill>
        <p:spPr bwMode="auto">
          <a:xfrm>
            <a:off x="4351202" y="2756907"/>
            <a:ext cx="2715731" cy="206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1923" r="25729" b="9808"/>
          <a:stretch/>
        </p:blipFill>
        <p:spPr bwMode="auto">
          <a:xfrm>
            <a:off x="8127687" y="2541162"/>
            <a:ext cx="3274089" cy="249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8817" y="5269789"/>
            <a:ext cx="548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Donner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et al., Jiménez et al.,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Krishnaswamy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&amp;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Baranoski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3 Rectángulo redondeado"/>
          <p:cNvSpPr/>
          <p:nvPr/>
        </p:nvSpPr>
        <p:spPr>
          <a:xfrm>
            <a:off x="5314949" y="5854700"/>
            <a:ext cx="2247900" cy="520700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RENDER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 de flecha"/>
          <p:cNvCxnSpPr>
            <a:endCxn id="20" idx="0"/>
          </p:cNvCxnSpPr>
          <p:nvPr/>
        </p:nvCxnSpPr>
        <p:spPr>
          <a:xfrm>
            <a:off x="6438900" y="1764049"/>
            <a:ext cx="52210" cy="361792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13</a:t>
            </a:fld>
            <a:endParaRPr lang="de-CH"/>
          </a:p>
        </p:txBody>
      </p:sp>
      <p:pic>
        <p:nvPicPr>
          <p:cNvPr id="8" name="Picture 2" descr="D:\Users\Ana\Desktop\UW-Develops-Age-Progression-Progra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1" b="26705"/>
          <a:stretch/>
        </p:blipFill>
        <p:spPr bwMode="auto">
          <a:xfrm>
            <a:off x="4057651" y="304383"/>
            <a:ext cx="4365624" cy="1459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0" name="3 Rectángulo redondeado"/>
          <p:cNvSpPr/>
          <p:nvPr/>
        </p:nvSpPr>
        <p:spPr>
          <a:xfrm>
            <a:off x="2585154" y="5381977"/>
            <a:ext cx="7811911" cy="1030112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Optical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Parameters</a:t>
            </a:r>
            <a:endParaRPr lang="es-ES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ES" sz="1600" b="1" dirty="0" err="1" smtClean="0">
                <a:solidFill>
                  <a:schemeClr val="accent1">
                    <a:lumMod val="75000"/>
                  </a:schemeClr>
                </a:solidFill>
              </a:rPr>
              <a:t>Chromophore</a:t>
            </a: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accent1">
                    <a:lumMod val="75000"/>
                  </a:schemeClr>
                </a:solidFill>
              </a:rPr>
              <a:t>concentrations</a:t>
            </a: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</a:rPr>
              <a:t>,  </a:t>
            </a:r>
            <a:r>
              <a:rPr lang="es-ES" sz="1600" b="1" dirty="0" err="1" smtClean="0">
                <a:solidFill>
                  <a:schemeClr val="accent1">
                    <a:lumMod val="75000"/>
                  </a:schemeClr>
                </a:solidFill>
              </a:rPr>
              <a:t>sublayer</a:t>
            </a: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accent1">
                    <a:lumMod val="75000"/>
                  </a:schemeClr>
                </a:solidFill>
              </a:rPr>
              <a:t>thicknesses</a:t>
            </a: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1600" b="1" dirty="0" err="1" smtClean="0">
                <a:solidFill>
                  <a:schemeClr val="accent1">
                    <a:lumMod val="75000"/>
                  </a:schemeClr>
                </a:solidFill>
              </a:rPr>
              <a:t>surface</a:t>
            </a: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accent1">
                    <a:lumMod val="75000"/>
                  </a:schemeClr>
                </a:solidFill>
              </a:rPr>
              <a:t>roughness</a:t>
            </a: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</a:rPr>
              <a:t>, …</a:t>
            </a:r>
            <a:endParaRPr lang="es-E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3 Rectángulo redondeado"/>
          <p:cNvSpPr/>
          <p:nvPr/>
        </p:nvSpPr>
        <p:spPr>
          <a:xfrm>
            <a:off x="3759199" y="2573868"/>
            <a:ext cx="5667023" cy="180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Biophysically-Based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Model</a:t>
            </a:r>
            <a:endParaRPr lang="es-ES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ES" sz="28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9288" y="3476979"/>
            <a:ext cx="4526844" cy="5870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 smtClean="0">
                <a:solidFill>
                  <a:schemeClr val="accent1">
                    <a:lumMod val="75000"/>
                  </a:schemeClr>
                </a:solidFill>
              </a:rPr>
              <a:t>Literature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- medicine, </a:t>
            </a:r>
            <a:r>
              <a:rPr lang="es-ES" b="1" dirty="0" err="1" smtClean="0">
                <a:solidFill>
                  <a:schemeClr val="accent1">
                    <a:lumMod val="75000"/>
                  </a:schemeClr>
                </a:solidFill>
              </a:rPr>
              <a:t>tissue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1">
                    <a:lumMod val="75000"/>
                  </a:schemeClr>
                </a:solidFill>
              </a:rPr>
              <a:t>optics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3 Rectángulo redondeado"/>
          <p:cNvSpPr/>
          <p:nvPr/>
        </p:nvSpPr>
        <p:spPr>
          <a:xfrm>
            <a:off x="649111" y="2201332"/>
            <a:ext cx="2082799" cy="2551290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Input</a:t>
            </a:r>
          </a:p>
          <a:p>
            <a:pPr algn="ctr"/>
            <a:r>
              <a:rPr lang="es-ES" sz="1600" b="1" dirty="0" err="1" smtClean="0">
                <a:solidFill>
                  <a:schemeClr val="accent1">
                    <a:lumMod val="75000"/>
                  </a:schemeClr>
                </a:solidFill>
              </a:rPr>
              <a:t>Age</a:t>
            </a: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pPr algn="ctr"/>
            <a:r>
              <a:rPr lang="es-ES" sz="1600" b="1" dirty="0" err="1" smtClean="0">
                <a:solidFill>
                  <a:schemeClr val="accent1">
                    <a:lumMod val="75000"/>
                  </a:schemeClr>
                </a:solidFill>
              </a:rPr>
              <a:t>gender</a:t>
            </a: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pPr algn="ctr"/>
            <a:r>
              <a:rPr lang="es-ES" sz="1600" b="1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accent1">
                    <a:lumMod val="75000"/>
                  </a:schemeClr>
                </a:solidFill>
              </a:rPr>
              <a:t>type</a:t>
            </a: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pPr algn="ctr"/>
            <a:r>
              <a:rPr lang="es-ES" sz="1600" b="1" dirty="0" err="1" smtClean="0">
                <a:solidFill>
                  <a:schemeClr val="accent1">
                    <a:lumMod val="75000"/>
                  </a:schemeClr>
                </a:solidFill>
              </a:rPr>
              <a:t>body</a:t>
            </a: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accent1">
                    <a:lumMod val="75000"/>
                  </a:schemeClr>
                </a:solidFill>
              </a:rPr>
              <a:t>location</a:t>
            </a:r>
            <a:endParaRPr lang="es-ES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endParaRPr lang="es-E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2" name="6 Conector recto de flecha"/>
          <p:cNvCxnSpPr>
            <a:stCxn id="31" idx="3"/>
            <a:endCxn id="28" idx="1"/>
          </p:cNvCxnSpPr>
          <p:nvPr/>
        </p:nvCxnSpPr>
        <p:spPr>
          <a:xfrm>
            <a:off x="2731910" y="3476977"/>
            <a:ext cx="1027289" cy="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89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14</a:t>
            </a:fld>
            <a:endParaRPr lang="de-CH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92578" y="2249491"/>
            <a:ext cx="10899322" cy="1865309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Skin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Optics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54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xguide.com/wp-content/uploads/2012/06/ss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1" t="15207" r="4479" b="13403"/>
          <a:stretch/>
        </p:blipFill>
        <p:spPr bwMode="auto">
          <a:xfrm>
            <a:off x="5604332" y="1350194"/>
            <a:ext cx="51181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://farm4.staticflickr.com/3500/5697217290_a357e49b69_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1" t="35426" b="30462"/>
          <a:stretch/>
        </p:blipFill>
        <p:spPr bwMode="auto">
          <a:xfrm>
            <a:off x="1168401" y="1074060"/>
            <a:ext cx="3532241" cy="5448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Skin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Optics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15</a:t>
            </a:fld>
            <a:endParaRPr lang="de-CH"/>
          </a:p>
        </p:txBody>
      </p:sp>
      <p:pic>
        <p:nvPicPr>
          <p:cNvPr id="6" name="Picture 2" descr="F:\WORK\FINISHED PROJECTS\2014-SKIN AGING - Eurographics2015\2015-eg-paper\images\skin_anatomy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7010"/>
          <a:stretch/>
        </p:blipFill>
        <p:spPr bwMode="auto">
          <a:xfrm>
            <a:off x="5604332" y="706490"/>
            <a:ext cx="5673268" cy="615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5016500" y="825500"/>
            <a:ext cx="6019800" cy="6235700"/>
            <a:chOff x="5016500" y="825500"/>
            <a:chExt cx="6019800" cy="6235700"/>
          </a:xfrm>
        </p:grpSpPr>
        <p:sp>
          <p:nvSpPr>
            <p:cNvPr id="2" name="1 Rectángulo redondeado"/>
            <p:cNvSpPr/>
            <p:nvPr/>
          </p:nvSpPr>
          <p:spPr>
            <a:xfrm>
              <a:off x="5016500" y="825500"/>
              <a:ext cx="6019800" cy="6235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" name="Picture 2" descr="C:\Users\Carlos\Desktop\ski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6044" y="2692400"/>
              <a:ext cx="3462039" cy="371239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49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734417" y="2613816"/>
            <a:ext cx="1613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Epidermis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5058" y="4455658"/>
            <a:ext cx="1613496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Reticular Dermis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893976" y="5648366"/>
            <a:ext cx="2721396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Hypodermis</a:t>
            </a:r>
            <a:endParaRPr lang="es-E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subcutaneous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fat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893978" y="2395240"/>
            <a:ext cx="2721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Stratum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corneum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6" name="Straight Connector 55"/>
          <p:cNvCxnSpPr>
            <a:stCxn id="54" idx="1"/>
          </p:cNvCxnSpPr>
          <p:nvPr/>
        </p:nvCxnSpPr>
        <p:spPr>
          <a:xfrm flipH="1">
            <a:off x="8535424" y="2595295"/>
            <a:ext cx="358553" cy="3253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2303093" y="2846410"/>
            <a:ext cx="58265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2303093" y="4688252"/>
            <a:ext cx="58265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8535423" y="6236699"/>
            <a:ext cx="44819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885744" y="2613816"/>
            <a:ext cx="0" cy="75348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535423" y="2562681"/>
            <a:ext cx="0" cy="16744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530175" y="5931642"/>
            <a:ext cx="5250" cy="56588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885744" y="3796704"/>
            <a:ext cx="0" cy="210235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 descr="C:\Users\Carlos\Desktop\sk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06" y="2572826"/>
            <a:ext cx="5199043" cy="393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8893979" y="3221639"/>
            <a:ext cx="259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Papillary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dermis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6" name="Straight Connector 65"/>
          <p:cNvCxnSpPr>
            <a:stCxn id="65" idx="1"/>
          </p:cNvCxnSpPr>
          <p:nvPr/>
        </p:nvCxnSpPr>
        <p:spPr>
          <a:xfrm flipH="1">
            <a:off x="8535424" y="3421694"/>
            <a:ext cx="358555" cy="3253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8532800" y="3148722"/>
            <a:ext cx="2625" cy="68056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Skin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Optics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87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Skin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Optics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29330" y="1026982"/>
            <a:ext cx="3585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5% </a:t>
            </a:r>
            <a:r>
              <a:rPr lang="es-E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surface</a:t>
            </a:r>
            <a:r>
              <a:rPr lang="es-E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reflectance</a:t>
            </a:r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5372907" y="1527760"/>
            <a:ext cx="1045478" cy="999752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34417" y="2613816"/>
            <a:ext cx="1613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Epidermis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5058" y="4455658"/>
            <a:ext cx="1613496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Reticular Dermis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893976" y="5648366"/>
            <a:ext cx="2721396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Hypodermis</a:t>
            </a:r>
            <a:endParaRPr lang="es-E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subcutaneous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fat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893978" y="2395240"/>
            <a:ext cx="2721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Stratum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corneum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75" name="Straight Connector 74"/>
          <p:cNvCxnSpPr>
            <a:stCxn id="74" idx="1"/>
          </p:cNvCxnSpPr>
          <p:nvPr/>
        </p:nvCxnSpPr>
        <p:spPr>
          <a:xfrm flipH="1">
            <a:off x="8535424" y="2595295"/>
            <a:ext cx="358553" cy="3253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2303093" y="2846410"/>
            <a:ext cx="58265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2303093" y="4688252"/>
            <a:ext cx="58265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8535423" y="6236699"/>
            <a:ext cx="44819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885744" y="2613816"/>
            <a:ext cx="0" cy="75348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535423" y="2562681"/>
            <a:ext cx="0" cy="16744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530175" y="5931642"/>
            <a:ext cx="5250" cy="56588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2885744" y="3796704"/>
            <a:ext cx="0" cy="210235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2" descr="C:\Users\Carlos\Desktop\sk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06" y="2572826"/>
            <a:ext cx="5199043" cy="393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/>
          <p:cNvSpPr txBox="1"/>
          <p:nvPr/>
        </p:nvSpPr>
        <p:spPr>
          <a:xfrm>
            <a:off x="8893979" y="3221639"/>
            <a:ext cx="259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Papillary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dermis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85" name="Straight Connector 84"/>
          <p:cNvCxnSpPr>
            <a:stCxn id="84" idx="1"/>
          </p:cNvCxnSpPr>
          <p:nvPr/>
        </p:nvCxnSpPr>
        <p:spPr>
          <a:xfrm flipH="1">
            <a:off x="8535424" y="3421694"/>
            <a:ext cx="358555" cy="3253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8532800" y="3148722"/>
            <a:ext cx="2625" cy="68056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3515657" y="1268483"/>
            <a:ext cx="1792773" cy="128045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2" descr="C:\Users\Carlos\Desktop\light_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759">
            <a:off x="2777319" y="554824"/>
            <a:ext cx="841323" cy="9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61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34417" y="2613816"/>
            <a:ext cx="1613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Epidermis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5058" y="4455658"/>
            <a:ext cx="1613496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Reticular Dermis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93976" y="5648366"/>
            <a:ext cx="2721396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Hypodermis</a:t>
            </a:r>
            <a:endParaRPr lang="es-E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subcutaneous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fat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93978" y="2395240"/>
            <a:ext cx="2721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Stratum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corneum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stCxn id="12" idx="1"/>
          </p:cNvCxnSpPr>
          <p:nvPr/>
        </p:nvCxnSpPr>
        <p:spPr>
          <a:xfrm flipH="1">
            <a:off x="8535424" y="2595295"/>
            <a:ext cx="358553" cy="3253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303093" y="2846410"/>
            <a:ext cx="58265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303093" y="4688252"/>
            <a:ext cx="58265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535423" y="6236699"/>
            <a:ext cx="44819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85744" y="2613816"/>
            <a:ext cx="0" cy="75348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535423" y="2562681"/>
            <a:ext cx="0" cy="16744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530175" y="5931642"/>
            <a:ext cx="5250" cy="56588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85744" y="3796704"/>
            <a:ext cx="0" cy="210235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C:\Users\Carlos\Desktop\sk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06" y="2572826"/>
            <a:ext cx="5199043" cy="393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893979" y="3221639"/>
            <a:ext cx="259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Papillary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dermis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7" name="Straight Connector 26"/>
          <p:cNvCxnSpPr>
            <a:stCxn id="26" idx="1"/>
          </p:cNvCxnSpPr>
          <p:nvPr/>
        </p:nvCxnSpPr>
        <p:spPr>
          <a:xfrm flipH="1">
            <a:off x="8535424" y="3421694"/>
            <a:ext cx="358555" cy="3253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532800" y="3148722"/>
            <a:ext cx="2625" cy="68056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15657" y="1268483"/>
            <a:ext cx="1792773" cy="128045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Carlos\Desktop\light_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759">
            <a:off x="2777319" y="554824"/>
            <a:ext cx="841323" cy="9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 flipV="1">
            <a:off x="6998379" y="1527760"/>
            <a:ext cx="0" cy="1034925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182728" y="972316"/>
            <a:ext cx="3585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95% </a:t>
            </a:r>
            <a:r>
              <a:rPr lang="es-E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subsurface</a:t>
            </a:r>
            <a:r>
              <a:rPr lang="es-E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reflectance</a:t>
            </a:r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308430" y="2548939"/>
            <a:ext cx="89639" cy="246335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935903" y="2624009"/>
            <a:ext cx="236096" cy="509979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398069" y="2795274"/>
            <a:ext cx="537832" cy="353448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35903" y="3152724"/>
            <a:ext cx="118048" cy="414602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935901" y="3555896"/>
            <a:ext cx="118048" cy="27339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5666987" y="3829287"/>
            <a:ext cx="256488" cy="240357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666988" y="4069644"/>
            <a:ext cx="806747" cy="586041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473734" y="4655685"/>
            <a:ext cx="358555" cy="37674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164376" y="1527760"/>
            <a:ext cx="488635" cy="1021185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5129153" y="4078367"/>
            <a:ext cx="537832" cy="178918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5072242" y="4230710"/>
            <a:ext cx="56913" cy="531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5487708" y="3558403"/>
            <a:ext cx="566240" cy="44729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5430797" y="3576558"/>
            <a:ext cx="56913" cy="531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flipV="1">
            <a:off x="6832289" y="3829287"/>
            <a:ext cx="426254" cy="1203138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7128460" y="3489005"/>
            <a:ext cx="130081" cy="340282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6998379" y="2562686"/>
            <a:ext cx="130081" cy="926322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172473" y="5025343"/>
            <a:ext cx="296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chemeClr val="bg1"/>
                </a:solidFill>
              </a:rPr>
              <a:t>Scattering</a:t>
            </a:r>
            <a:r>
              <a:rPr lang="es-ES" sz="2800" b="1" dirty="0">
                <a:solidFill>
                  <a:schemeClr val="bg1"/>
                </a:solidFill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</a:rPr>
              <a:t>events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317100" y="3734145"/>
            <a:ext cx="1972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chemeClr val="bg1"/>
                </a:solidFill>
              </a:rPr>
              <a:t>Absorption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ES" sz="2800" b="1" dirty="0" err="1" smtClean="0">
                <a:solidFill>
                  <a:schemeClr val="bg1"/>
                </a:solidFill>
              </a:rPr>
              <a:t>events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7599" y="6346214"/>
            <a:ext cx="2844800" cy="365125"/>
          </a:xfrm>
        </p:spPr>
        <p:txBody>
          <a:bodyPr/>
          <a:lstStyle/>
          <a:p>
            <a:fld id="{3B5F642D-6A31-4596-8C22-CC368C1BDF36}" type="slidenum">
              <a:rPr lang="de-CH" smtClean="0"/>
              <a:t>18</a:t>
            </a:fld>
            <a:endParaRPr lang="de-CH"/>
          </a:p>
        </p:txBody>
      </p:sp>
      <p:sp>
        <p:nvSpPr>
          <p:cNvPr id="44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Skin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Optics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4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63" grpId="0" animBg="1"/>
      <p:bldP spid="73" grpId="0" animBg="1"/>
      <p:bldP spid="82" grpId="0"/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19</a:t>
            </a:fld>
            <a:endParaRPr lang="de-CH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92578" y="2249491"/>
            <a:ext cx="10899322" cy="1865309"/>
          </a:xfrm>
        </p:spPr>
        <p:txBody>
          <a:bodyPr>
            <a:normAutofit/>
          </a:bodyPr>
          <a:lstStyle/>
          <a:p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Optical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Properties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029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</a:t>
            </a:fld>
            <a:endParaRPr lang="de-CH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47"/>
            <a:ext cx="12192000" cy="685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83265" y="6282804"/>
            <a:ext cx="226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Jiménez et al. 2015</a:t>
            </a:r>
            <a:endParaRPr lang="es-E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95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20</a:t>
            </a:fld>
            <a:endParaRPr lang="de-CH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9" name="Picture 5" descr="C:\Users\Carlos\Desktop\images\histolg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76374"/>
            <a:ext cx="11636375" cy="458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Carlos\Desktop\images\histolgy_stratumCorneu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76374"/>
            <a:ext cx="11636375" cy="458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Carlos\Desktop\images\histolgy_epidermi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476374"/>
            <a:ext cx="11636375" cy="458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Carlos\Desktop\images\histolgy_dermi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76374"/>
            <a:ext cx="11636375" cy="458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arlos\Desktop\images\histolg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" y="1476373"/>
            <a:ext cx="11636375" cy="458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6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21</a:t>
            </a:fld>
            <a:endParaRPr lang="de-CH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2" descr="C:\Users\Carlos\Desktop\images\histolg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" y="1476373"/>
            <a:ext cx="11636375" cy="458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62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22</a:t>
            </a:fld>
            <a:endParaRPr lang="de-CH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92578" y="2249491"/>
            <a:ext cx="10899322" cy="1865309"/>
          </a:xfrm>
        </p:spPr>
        <p:txBody>
          <a:bodyPr>
            <a:normAutofit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Structure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5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Structure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076324"/>
            <a:ext cx="89725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Carlos\Desktop\images\histolgy_junc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" y="2218845"/>
            <a:ext cx="11323637" cy="446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12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Carlos\Desktop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732" y="-285750"/>
            <a:ext cx="4355256" cy="460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Structure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267930" y="1940083"/>
            <a:ext cx="1301257" cy="128045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Carlos\Desktop\light_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759">
            <a:off x="1355753" y="1045081"/>
            <a:ext cx="841323" cy="9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Carlos\Desktop\histologic_diagram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8" y="3298472"/>
            <a:ext cx="10980561" cy="33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arlos\Desktop\Picture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-495301"/>
            <a:ext cx="4370797" cy="462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267325" y="5948136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30</a:t>
            </a:r>
            <a:endParaRPr lang="es-E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849681" y="5948136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80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8234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25</a:t>
            </a:fld>
            <a:endParaRPr lang="de-CH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1" y="959364"/>
            <a:ext cx="11528425" cy="54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Structure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5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26</a:t>
            </a:fld>
            <a:endParaRPr lang="de-CH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92578" y="2249491"/>
            <a:ext cx="10899322" cy="1865309"/>
          </a:xfrm>
        </p:spPr>
        <p:txBody>
          <a:bodyPr>
            <a:normAutofit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Composition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7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27</a:t>
            </a:fld>
            <a:endParaRPr lang="de-CH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r="41244"/>
          <a:stretch/>
        </p:blipFill>
        <p:spPr bwMode="auto">
          <a:xfrm>
            <a:off x="1785253" y="744060"/>
            <a:ext cx="8040915" cy="627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Composition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28</a:t>
            </a:fld>
            <a:endParaRPr lang="de-CH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r="41244"/>
          <a:stretch/>
        </p:blipFill>
        <p:spPr bwMode="auto">
          <a:xfrm>
            <a:off x="1785253" y="744060"/>
            <a:ext cx="8040915" cy="627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Composition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Carlos\Desktop\car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481" y="746733"/>
            <a:ext cx="8040687" cy="62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arlos\Desktop\bi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53" y="746733"/>
            <a:ext cx="8040687" cy="62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705132" y="1872343"/>
            <a:ext cx="1951892" cy="1981468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409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49" r="51623" b="10526"/>
          <a:stretch/>
        </p:blipFill>
        <p:spPr bwMode="auto">
          <a:xfrm>
            <a:off x="463547" y="5695950"/>
            <a:ext cx="5701509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29</a:t>
            </a:fld>
            <a:endParaRPr lang="de-CH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Composition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/>
          <a:stretch/>
        </p:blipFill>
        <p:spPr bwMode="auto">
          <a:xfrm>
            <a:off x="666750" y="1581192"/>
            <a:ext cx="11549062" cy="47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1428750"/>
            <a:ext cx="4572000" cy="4248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236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055000" y="283885"/>
            <a:ext cx="8409801" cy="5773465"/>
            <a:chOff x="1596572" y="130626"/>
            <a:chExt cx="9223827" cy="6553208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65" t="27105" r="2024" b="38755"/>
            <a:stretch/>
          </p:blipFill>
          <p:spPr bwMode="auto">
            <a:xfrm>
              <a:off x="1930399" y="3302004"/>
              <a:ext cx="8890000" cy="3381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" t="27105" r="50675" b="38755"/>
            <a:stretch/>
          </p:blipFill>
          <p:spPr bwMode="auto">
            <a:xfrm>
              <a:off x="1596572" y="130626"/>
              <a:ext cx="8650514" cy="3381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</a:t>
            </a:fld>
            <a:endParaRPr lang="de-CH"/>
          </a:p>
        </p:txBody>
      </p:sp>
      <p:sp>
        <p:nvSpPr>
          <p:cNvPr id="5" name="4 CuadroTexto"/>
          <p:cNvSpPr txBox="1"/>
          <p:nvPr/>
        </p:nvSpPr>
        <p:spPr>
          <a:xfrm>
            <a:off x="397566" y="6282252"/>
            <a:ext cx="3094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</a:rPr>
              <a:t>Donner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 and  Jensen 2006</a:t>
            </a:r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49" r="51623" b="10526"/>
          <a:stretch/>
        </p:blipFill>
        <p:spPr bwMode="auto">
          <a:xfrm>
            <a:off x="463547" y="5695950"/>
            <a:ext cx="5701509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30</a:t>
            </a:fld>
            <a:endParaRPr lang="de-CH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Composition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/>
          <a:stretch/>
        </p:blipFill>
        <p:spPr bwMode="auto">
          <a:xfrm>
            <a:off x="666750" y="1581192"/>
            <a:ext cx="11549062" cy="47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14900" y="1428750"/>
            <a:ext cx="1739503" cy="487203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31</a:t>
            </a:fld>
            <a:endParaRPr lang="de-CH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Composition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"/>
          <a:stretch/>
        </p:blipFill>
        <p:spPr bwMode="auto">
          <a:xfrm>
            <a:off x="704850" y="1581192"/>
            <a:ext cx="11510962" cy="47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15150" y="1428750"/>
            <a:ext cx="5143500" cy="4248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49" r="51623" b="10526"/>
          <a:stretch/>
        </p:blipFill>
        <p:spPr bwMode="auto">
          <a:xfrm>
            <a:off x="463547" y="5695950"/>
            <a:ext cx="5701509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32</a:t>
            </a:fld>
            <a:endParaRPr lang="de-CH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Composition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74264"/>
            <a:ext cx="12196764" cy="471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49" r="51623" b="10526"/>
          <a:stretch/>
        </p:blipFill>
        <p:spPr bwMode="auto">
          <a:xfrm>
            <a:off x="463547" y="5695950"/>
            <a:ext cx="5701509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62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33</a:t>
            </a:fld>
            <a:endParaRPr lang="de-CH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Composition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581192"/>
            <a:ext cx="12215811" cy="47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49" r="51623" b="10526"/>
          <a:stretch/>
        </p:blipFill>
        <p:spPr bwMode="auto">
          <a:xfrm>
            <a:off x="463547" y="5695950"/>
            <a:ext cx="5701509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62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34</a:t>
            </a:fld>
            <a:endParaRPr lang="de-CH"/>
          </a:p>
        </p:txBody>
      </p:sp>
      <p:pic>
        <p:nvPicPr>
          <p:cNvPr id="6" name="Picture 2" descr="C:\Users\Carlos\Desktop\images\histolg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" y="1476373"/>
            <a:ext cx="11636375" cy="458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Composition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5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35</a:t>
            </a:fld>
            <a:endParaRPr lang="de-CH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7" y="1552180"/>
            <a:ext cx="11785603" cy="464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Composition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5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36</a:t>
            </a:fld>
            <a:endParaRPr lang="de-CH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19" b="3981"/>
          <a:stretch/>
        </p:blipFill>
        <p:spPr bwMode="auto">
          <a:xfrm>
            <a:off x="3744997" y="1078582"/>
            <a:ext cx="5029353" cy="577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Structure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37</a:t>
            </a:fld>
            <a:endParaRPr lang="de-CH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92578" y="2249491"/>
            <a:ext cx="10899322" cy="1865309"/>
          </a:xfrm>
        </p:spPr>
        <p:txBody>
          <a:bodyPr>
            <a:normAutofit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38</a:t>
            </a:fld>
            <a:endParaRPr lang="de-CH"/>
          </a:p>
        </p:txBody>
      </p:sp>
      <p:pic>
        <p:nvPicPr>
          <p:cNvPr id="1027" name="Picture 3" descr="C:\Users\Carlos\Desktop\fitzpatrick_1_you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64" y="936172"/>
            <a:ext cx="12250099" cy="548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3665085" y="995847"/>
            <a:ext cx="480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Types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Scale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[</a:t>
            </a:r>
            <a:r>
              <a:rPr lang="es-ES" sz="2800" dirty="0" err="1">
                <a:solidFill>
                  <a:schemeClr val="accent1">
                    <a:lumMod val="75000"/>
                  </a:schemeClr>
                </a:solidFill>
              </a:rPr>
              <a:t>Fitzpatrick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]</a:t>
            </a:r>
          </a:p>
        </p:txBody>
      </p:sp>
      <p:sp>
        <p:nvSpPr>
          <p:cNvPr id="11" name="4 CuadroTexto"/>
          <p:cNvSpPr txBox="1"/>
          <p:nvPr/>
        </p:nvSpPr>
        <p:spPr>
          <a:xfrm>
            <a:off x="381001" y="1519067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4274685" y="155223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II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4 CuadroTexto"/>
          <p:cNvSpPr txBox="1"/>
          <p:nvPr/>
        </p:nvSpPr>
        <p:spPr>
          <a:xfrm>
            <a:off x="8267701" y="155223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III</a:t>
            </a:r>
          </a:p>
        </p:txBody>
      </p:sp>
      <p:sp>
        <p:nvSpPr>
          <p:cNvPr id="14" name="4 CuadroTexto"/>
          <p:cNvSpPr txBox="1"/>
          <p:nvPr/>
        </p:nvSpPr>
        <p:spPr>
          <a:xfrm>
            <a:off x="3665083" y="6131997"/>
            <a:ext cx="480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30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years</a:t>
            </a:r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old</a:t>
            </a:r>
            <a:endParaRPr lang="es-E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4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39</a:t>
            </a:fld>
            <a:endParaRPr lang="de-CH"/>
          </a:p>
        </p:txBody>
      </p:sp>
      <p:pic>
        <p:nvPicPr>
          <p:cNvPr id="1027" name="Picture 3" descr="C:\Users\Carlos\Desktop\fitzpatrick_1_you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64" y="936172"/>
            <a:ext cx="12250099" cy="548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4 CuadroTexto"/>
          <p:cNvSpPr txBox="1"/>
          <p:nvPr/>
        </p:nvSpPr>
        <p:spPr>
          <a:xfrm>
            <a:off x="381001" y="1519067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4274685" y="155223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II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4 CuadroTexto"/>
          <p:cNvSpPr txBox="1"/>
          <p:nvPr/>
        </p:nvSpPr>
        <p:spPr>
          <a:xfrm>
            <a:off x="8267701" y="155223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III</a:t>
            </a:r>
          </a:p>
        </p:txBody>
      </p:sp>
      <p:sp>
        <p:nvSpPr>
          <p:cNvPr id="14" name="4 CuadroTexto"/>
          <p:cNvSpPr txBox="1"/>
          <p:nvPr/>
        </p:nvSpPr>
        <p:spPr>
          <a:xfrm>
            <a:off x="3665083" y="6131997"/>
            <a:ext cx="480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30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years</a:t>
            </a:r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old</a:t>
            </a:r>
            <a:endParaRPr lang="es-E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4 CuadroTexto"/>
          <p:cNvSpPr txBox="1"/>
          <p:nvPr/>
        </p:nvSpPr>
        <p:spPr>
          <a:xfrm>
            <a:off x="3665085" y="995847"/>
            <a:ext cx="480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Types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Scale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[</a:t>
            </a:r>
            <a:r>
              <a:rPr lang="es-ES" sz="2800" dirty="0" err="1">
                <a:solidFill>
                  <a:schemeClr val="accent1">
                    <a:lumMod val="75000"/>
                  </a:schemeClr>
                </a:solidFill>
              </a:rPr>
              <a:t>Fitzpatrick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101936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65100" y="523950"/>
            <a:ext cx="11845563" cy="5559350"/>
            <a:chOff x="236002" y="609600"/>
            <a:chExt cx="11768825" cy="568234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92" t="18168" r="21111" b="7180"/>
            <a:stretch/>
          </p:blipFill>
          <p:spPr bwMode="auto">
            <a:xfrm>
              <a:off x="236002" y="609600"/>
              <a:ext cx="5676766" cy="5682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71" t="14798" r="38342" b="28901"/>
            <a:stretch/>
          </p:blipFill>
          <p:spPr bwMode="auto">
            <a:xfrm>
              <a:off x="6119162" y="609600"/>
              <a:ext cx="5885665" cy="5682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</a:t>
            </a:fld>
            <a:endParaRPr lang="de-CH"/>
          </a:p>
        </p:txBody>
      </p:sp>
      <p:sp>
        <p:nvSpPr>
          <p:cNvPr id="5" name="4 CuadroTexto"/>
          <p:cNvSpPr txBox="1"/>
          <p:nvPr/>
        </p:nvSpPr>
        <p:spPr>
          <a:xfrm>
            <a:off x="397566" y="6282252"/>
            <a:ext cx="3094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</a:rPr>
              <a:t>Donner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 et al. 2008</a:t>
            </a:r>
          </a:p>
        </p:txBody>
      </p:sp>
    </p:spTree>
    <p:extLst>
      <p:ext uri="{BB962C8B-B14F-4D97-AF65-F5344CB8AC3E}">
        <p14:creationId xmlns:p14="http://schemas.microsoft.com/office/powerpoint/2010/main" val="42106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arlos\Desktop\fitzpatrick_1_o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1" y="930893"/>
            <a:ext cx="12264571" cy="549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40</a:t>
            </a:fld>
            <a:endParaRPr lang="de-CH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381001" y="1519067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4 CuadroTexto"/>
          <p:cNvSpPr txBox="1"/>
          <p:nvPr/>
        </p:nvSpPr>
        <p:spPr>
          <a:xfrm>
            <a:off x="4274685" y="155223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II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8267701" y="155223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III</a:t>
            </a:r>
          </a:p>
        </p:txBody>
      </p:sp>
      <p:sp>
        <p:nvSpPr>
          <p:cNvPr id="13" name="4 CuadroTexto"/>
          <p:cNvSpPr txBox="1"/>
          <p:nvPr/>
        </p:nvSpPr>
        <p:spPr>
          <a:xfrm>
            <a:off x="3665083" y="6131997"/>
            <a:ext cx="480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F0000"/>
                </a:solidFill>
              </a:rPr>
              <a:t>80</a:t>
            </a:r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years</a:t>
            </a:r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old</a:t>
            </a:r>
            <a:endParaRPr lang="es-E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4 CuadroTexto"/>
          <p:cNvSpPr txBox="1"/>
          <p:nvPr/>
        </p:nvSpPr>
        <p:spPr>
          <a:xfrm>
            <a:off x="3665085" y="995847"/>
            <a:ext cx="480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Types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Scale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[</a:t>
            </a:r>
            <a:r>
              <a:rPr lang="es-ES" sz="2800" dirty="0" err="1">
                <a:solidFill>
                  <a:schemeClr val="accent1">
                    <a:lumMod val="75000"/>
                  </a:schemeClr>
                </a:solidFill>
              </a:rPr>
              <a:t>Fitzpatrick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220674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arlos\Desktop\fitzpatrick_2_you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5" y="1238407"/>
            <a:ext cx="11771089" cy="54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41</a:t>
            </a:fld>
            <a:endParaRPr lang="de-CH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381001" y="1519067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IV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4 CuadroTexto"/>
          <p:cNvSpPr txBox="1"/>
          <p:nvPr/>
        </p:nvSpPr>
        <p:spPr>
          <a:xfrm>
            <a:off x="4274685" y="155223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V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4 CuadroTexto"/>
          <p:cNvSpPr txBox="1"/>
          <p:nvPr/>
        </p:nvSpPr>
        <p:spPr>
          <a:xfrm>
            <a:off x="8267701" y="155223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VI</a:t>
            </a:r>
          </a:p>
        </p:txBody>
      </p:sp>
      <p:sp>
        <p:nvSpPr>
          <p:cNvPr id="15" name="4 CuadroTexto"/>
          <p:cNvSpPr txBox="1"/>
          <p:nvPr/>
        </p:nvSpPr>
        <p:spPr>
          <a:xfrm>
            <a:off x="3665083" y="6131997"/>
            <a:ext cx="480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30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years</a:t>
            </a:r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old</a:t>
            </a:r>
            <a:endParaRPr lang="es-E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4 CuadroTexto"/>
          <p:cNvSpPr txBox="1"/>
          <p:nvPr/>
        </p:nvSpPr>
        <p:spPr>
          <a:xfrm>
            <a:off x="3665085" y="995847"/>
            <a:ext cx="480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Types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Scale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[</a:t>
            </a:r>
            <a:r>
              <a:rPr lang="es-ES" sz="2800" dirty="0" err="1">
                <a:solidFill>
                  <a:schemeClr val="accent1">
                    <a:lumMod val="75000"/>
                  </a:schemeClr>
                </a:solidFill>
              </a:rPr>
              <a:t>Fitzpatrick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9453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arlos\Desktop\fitzpatrick_2_you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5" y="1238407"/>
            <a:ext cx="11771089" cy="54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42</a:t>
            </a:fld>
            <a:endParaRPr lang="de-CH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381001" y="1519067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IV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4 CuadroTexto"/>
          <p:cNvSpPr txBox="1"/>
          <p:nvPr/>
        </p:nvSpPr>
        <p:spPr>
          <a:xfrm>
            <a:off x="4274685" y="155223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V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4 CuadroTexto"/>
          <p:cNvSpPr txBox="1"/>
          <p:nvPr/>
        </p:nvSpPr>
        <p:spPr>
          <a:xfrm>
            <a:off x="8267701" y="155223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VI</a:t>
            </a:r>
          </a:p>
        </p:txBody>
      </p:sp>
      <p:sp>
        <p:nvSpPr>
          <p:cNvPr id="15" name="4 CuadroTexto"/>
          <p:cNvSpPr txBox="1"/>
          <p:nvPr/>
        </p:nvSpPr>
        <p:spPr>
          <a:xfrm>
            <a:off x="3665083" y="6131997"/>
            <a:ext cx="480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30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years</a:t>
            </a:r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old</a:t>
            </a:r>
            <a:endParaRPr lang="es-E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4 CuadroTexto"/>
          <p:cNvSpPr txBox="1"/>
          <p:nvPr/>
        </p:nvSpPr>
        <p:spPr>
          <a:xfrm>
            <a:off x="3665085" y="995847"/>
            <a:ext cx="480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Types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Scale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[</a:t>
            </a:r>
            <a:r>
              <a:rPr lang="es-ES" sz="2800" dirty="0" err="1">
                <a:solidFill>
                  <a:schemeClr val="accent1">
                    <a:lumMod val="75000"/>
                  </a:schemeClr>
                </a:solidFill>
              </a:rPr>
              <a:t>Fitzpatrick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40952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arlos\Desktop\fitzpatrick_2_ol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2" y="1236052"/>
            <a:ext cx="11772654" cy="54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43</a:t>
            </a:fld>
            <a:endParaRPr lang="de-CH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381001" y="1519067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IV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4 CuadroTexto"/>
          <p:cNvSpPr txBox="1"/>
          <p:nvPr/>
        </p:nvSpPr>
        <p:spPr>
          <a:xfrm>
            <a:off x="4274685" y="155223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V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4 CuadroTexto"/>
          <p:cNvSpPr txBox="1"/>
          <p:nvPr/>
        </p:nvSpPr>
        <p:spPr>
          <a:xfrm>
            <a:off x="8267701" y="155223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VI</a:t>
            </a:r>
          </a:p>
        </p:txBody>
      </p:sp>
      <p:sp>
        <p:nvSpPr>
          <p:cNvPr id="15" name="4 CuadroTexto"/>
          <p:cNvSpPr txBox="1"/>
          <p:nvPr/>
        </p:nvSpPr>
        <p:spPr>
          <a:xfrm>
            <a:off x="3665083" y="6131997"/>
            <a:ext cx="480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F0000"/>
                </a:solidFill>
              </a:rPr>
              <a:t>80</a:t>
            </a:r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years</a:t>
            </a:r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old</a:t>
            </a:r>
            <a:endParaRPr lang="es-E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3665085" y="995847"/>
            <a:ext cx="480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Types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Scale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[</a:t>
            </a:r>
            <a:r>
              <a:rPr lang="es-ES" sz="2800" dirty="0" err="1">
                <a:solidFill>
                  <a:schemeClr val="accent1">
                    <a:lumMod val="75000"/>
                  </a:schemeClr>
                </a:solidFill>
              </a:rPr>
              <a:t>Fitzpatrick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42616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Carlos\Desktop\hand_back_you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3345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44</a:t>
            </a:fld>
            <a:endParaRPr lang="de-CH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4 CuadroTexto"/>
          <p:cNvSpPr txBox="1"/>
          <p:nvPr/>
        </p:nvSpPr>
        <p:spPr>
          <a:xfrm>
            <a:off x="7017883" y="2188647"/>
            <a:ext cx="480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30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years</a:t>
            </a:r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old</a:t>
            </a:r>
            <a:endParaRPr lang="es-E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4 CuadroTexto"/>
          <p:cNvSpPr txBox="1"/>
          <p:nvPr/>
        </p:nvSpPr>
        <p:spPr>
          <a:xfrm>
            <a:off x="8096250" y="3205646"/>
            <a:ext cx="48005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Back of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hand</a:t>
            </a:r>
            <a:endParaRPr lang="es-E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type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III</a:t>
            </a:r>
          </a:p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5%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melanin</a:t>
            </a:r>
            <a:endParaRPr lang="es-E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5%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haemoglobin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67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45</a:t>
            </a:fld>
            <a:endParaRPr lang="de-CH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Carlos\Desktop\hand_back_o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3345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4 CuadroTexto"/>
          <p:cNvSpPr txBox="1"/>
          <p:nvPr/>
        </p:nvSpPr>
        <p:spPr>
          <a:xfrm>
            <a:off x="7017883" y="2188647"/>
            <a:ext cx="480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F0000"/>
                </a:solidFill>
              </a:rPr>
              <a:t>80</a:t>
            </a:r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years</a:t>
            </a:r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old</a:t>
            </a:r>
            <a:endParaRPr lang="es-E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4 CuadroTexto"/>
          <p:cNvSpPr txBox="1"/>
          <p:nvPr/>
        </p:nvSpPr>
        <p:spPr>
          <a:xfrm>
            <a:off x="8096250" y="3205646"/>
            <a:ext cx="48005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Back of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hand</a:t>
            </a:r>
            <a:endParaRPr lang="es-E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type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III</a:t>
            </a:r>
          </a:p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5%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melanin</a:t>
            </a:r>
            <a:endParaRPr lang="es-E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5%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haemoglobin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Carlos\Desktop\hand_palm_you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3345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46</a:t>
            </a:fld>
            <a:endParaRPr lang="de-CH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4 CuadroTexto"/>
          <p:cNvSpPr txBox="1"/>
          <p:nvPr/>
        </p:nvSpPr>
        <p:spPr>
          <a:xfrm>
            <a:off x="7017883" y="2188647"/>
            <a:ext cx="480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30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years</a:t>
            </a:r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old</a:t>
            </a:r>
            <a:endParaRPr lang="es-E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8096250" y="3205646"/>
            <a:ext cx="48005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Palm</a:t>
            </a:r>
          </a:p>
          <a:p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type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III</a:t>
            </a:r>
          </a:p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5%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melanin</a:t>
            </a:r>
            <a:endParaRPr lang="es-E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5%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haemoglobin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19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arlos\Desktop\hand_palm_o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3345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47</a:t>
            </a:fld>
            <a:endParaRPr lang="de-CH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4 CuadroTexto"/>
          <p:cNvSpPr txBox="1"/>
          <p:nvPr/>
        </p:nvSpPr>
        <p:spPr>
          <a:xfrm>
            <a:off x="7017883" y="2188647"/>
            <a:ext cx="480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F0000"/>
                </a:solidFill>
              </a:rPr>
              <a:t>80</a:t>
            </a:r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years</a:t>
            </a:r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</a:rPr>
              <a:t>old</a:t>
            </a:r>
            <a:endParaRPr lang="es-E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4 CuadroTexto"/>
          <p:cNvSpPr txBox="1"/>
          <p:nvPr/>
        </p:nvSpPr>
        <p:spPr>
          <a:xfrm>
            <a:off x="8096250" y="3205646"/>
            <a:ext cx="48005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Palm</a:t>
            </a:r>
          </a:p>
          <a:p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type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 III</a:t>
            </a:r>
          </a:p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5%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melanin</a:t>
            </a:r>
            <a:endParaRPr lang="es-E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5% </a:t>
            </a:r>
            <a:r>
              <a:rPr lang="es-ES" sz="2800" dirty="0" err="1" smtClean="0">
                <a:solidFill>
                  <a:schemeClr val="accent1">
                    <a:lumMod val="75000"/>
                  </a:schemeClr>
                </a:solidFill>
              </a:rPr>
              <a:t>haemoglobin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8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48</a:t>
            </a:fld>
            <a:endParaRPr lang="de-CH"/>
          </a:p>
        </p:txBody>
      </p:sp>
      <p:pic>
        <p:nvPicPr>
          <p:cNvPr id="2051" name="Picture 3" descr="F:\WORK\FINISHED PROJECTS\2014-SKIN AGING - Eurographics2015\2015-eg-paper\images\alfredo\alfredo_detail_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56" y="1101096"/>
            <a:ext cx="7382944" cy="49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WORK\FINISHED PROJECTS\2014-SKIN AGING - Eurographics2015\2015-eg-paper\images\alfredo\alfredo_ear_3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7" y="1101096"/>
            <a:ext cx="4184012" cy="49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3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49</a:t>
            </a:fld>
            <a:endParaRPr lang="de-CH"/>
          </a:p>
        </p:txBody>
      </p:sp>
      <p:pic>
        <p:nvPicPr>
          <p:cNvPr id="2051" name="Picture 3" descr="F:\WORK\FINISHED PROJECTS\2014-SKIN AGING - Eurographics2015\2015-eg-paper\images\alfredo\alfredo_detail_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56" y="1101096"/>
            <a:ext cx="7382944" cy="49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WORK\FINISHED PROJECTS\2014-SKIN AGING - Eurographics2015\2015-eg-paper\images\alfredo\alfredo_ear_3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7" y="1101096"/>
            <a:ext cx="4184012" cy="49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WORK\FINISHED PROJECTS\2014-SKIN AGING - Eurographics2015\2015-eg-paper\images\alfredo\alfredo_ear_8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7" y="1101096"/>
            <a:ext cx="4184012" cy="49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WORK\FINISHED PROJECTS\2014-SKIN AGING - Eurographics2015\2015-eg-paper\images\alfredo\alfredo_detail_8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56" y="1101096"/>
            <a:ext cx="7382944" cy="49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5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</a:t>
            </a:fld>
            <a:endParaRPr lang="de-CH"/>
          </a:p>
        </p:txBody>
      </p:sp>
      <p:pic>
        <p:nvPicPr>
          <p:cNvPr id="1026" name="Picture 2" descr="http://www.iryoku.com/skincolor/images/teas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r="154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68965" y="99516"/>
            <a:ext cx="226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Jiménez et al. 2010</a:t>
            </a:r>
            <a:endParaRPr lang="es-E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9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50</a:t>
            </a:fld>
            <a:endParaRPr lang="de-CH"/>
          </a:p>
        </p:txBody>
      </p:sp>
      <p:pic>
        <p:nvPicPr>
          <p:cNvPr id="2050" name="Picture 2" descr="C:\Users\Carlos\Desktop\teas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4"/>
          <a:stretch/>
        </p:blipFill>
        <p:spPr bwMode="auto">
          <a:xfrm>
            <a:off x="404813" y="-4765"/>
            <a:ext cx="11539538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33560" y="5755808"/>
            <a:ext cx="239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/>
              <a:t>Skin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Type</a:t>
            </a:r>
            <a:r>
              <a:rPr lang="es-ES" sz="2400" b="1" dirty="0" smtClean="0"/>
              <a:t> III</a:t>
            </a:r>
          </a:p>
          <a:p>
            <a:r>
              <a:rPr lang="es-ES" sz="2400" b="1" dirty="0" smtClean="0"/>
              <a:t>(</a:t>
            </a:r>
            <a:r>
              <a:rPr lang="es-ES" sz="2400" b="1" dirty="0" err="1" smtClean="0"/>
              <a:t>mediterranean</a:t>
            </a:r>
            <a:r>
              <a:rPr lang="es-ES" sz="2400" b="1" dirty="0" smtClean="0"/>
              <a:t>)</a:t>
            </a:r>
            <a:endParaRPr lang="es-E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60520" y="5663475"/>
            <a:ext cx="96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74280" y="5663475"/>
            <a:ext cx="96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solidFill>
                  <a:schemeClr val="bg1"/>
                </a:solidFill>
              </a:rPr>
              <a:t>30</a:t>
            </a:r>
            <a:endParaRPr lang="es-E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2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51</a:t>
            </a:fld>
            <a:endParaRPr lang="de-CH"/>
          </a:p>
        </p:txBody>
      </p:sp>
      <p:pic>
        <p:nvPicPr>
          <p:cNvPr id="5" name="Picture 2" descr="C:\Users\Carlos\Desktop\teas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4" t="-69" b="69"/>
          <a:stretch/>
        </p:blipFill>
        <p:spPr bwMode="auto">
          <a:xfrm>
            <a:off x="404813" y="-4765"/>
            <a:ext cx="11539538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33560" y="5786288"/>
            <a:ext cx="239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chemeClr val="bg1"/>
                </a:solidFill>
              </a:rPr>
              <a:t>Skin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Type</a:t>
            </a:r>
            <a:r>
              <a:rPr lang="es-ES" sz="2400" b="1" dirty="0" smtClean="0">
                <a:solidFill>
                  <a:schemeClr val="bg1"/>
                </a:solidFill>
              </a:rPr>
              <a:t> I</a:t>
            </a:r>
          </a:p>
          <a:p>
            <a:r>
              <a:rPr lang="es-ES" sz="2400" b="1" dirty="0" smtClean="0">
                <a:solidFill>
                  <a:schemeClr val="bg1"/>
                </a:solidFill>
              </a:rPr>
              <a:t>(light </a:t>
            </a:r>
            <a:r>
              <a:rPr lang="es-ES" sz="2400" b="1" dirty="0" err="1" smtClean="0">
                <a:solidFill>
                  <a:schemeClr val="bg1"/>
                </a:solidFill>
              </a:rPr>
              <a:t>caucasian</a:t>
            </a:r>
            <a:r>
              <a:rPr lang="es-ES" sz="2400" b="1" dirty="0" smtClean="0">
                <a:solidFill>
                  <a:schemeClr val="bg1"/>
                </a:solidFill>
              </a:rPr>
              <a:t>)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2840" y="5841443"/>
            <a:ext cx="96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06640" y="5841443"/>
            <a:ext cx="96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solidFill>
                  <a:schemeClr val="bg1"/>
                </a:solidFill>
              </a:rPr>
              <a:t>30</a:t>
            </a:r>
            <a:endParaRPr lang="es-E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WORK\FINISHED PROJECTS\2014-SKIN AGING - Eurographics2015\2015-eg-paper\images\TEASER_EG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476" y="1178367"/>
            <a:ext cx="12858751" cy="41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4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6"/>
            <a:ext cx="11582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Biophysically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based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model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simulating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s-ES" sz="2400" dirty="0" smtClean="0"/>
          </a:p>
          <a:p>
            <a:pPr marL="0" indent="0">
              <a:buNone/>
            </a:pPr>
            <a:endParaRPr lang="es-E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53</a:t>
            </a:fld>
            <a:endParaRPr lang="de-CH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82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6"/>
            <a:ext cx="11582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Biophysically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based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model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simulating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aging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Exhaustive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compilation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of medical and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tissue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optics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data of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skin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measurements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.</a:t>
            </a: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sz="2400" dirty="0" smtClean="0"/>
          </a:p>
          <a:p>
            <a:pPr marL="0" indent="0">
              <a:buNone/>
            </a:pPr>
            <a:endParaRPr lang="es-E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54</a:t>
            </a:fld>
            <a:endParaRPr lang="de-CH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9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6"/>
            <a:ext cx="11582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Intuitive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input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parameters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such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us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age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gender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type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care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s-ES" sz="2400" dirty="0" smtClean="0"/>
          </a:p>
          <a:p>
            <a:pPr marL="0" indent="0">
              <a:buNone/>
            </a:pPr>
            <a:endParaRPr lang="es-E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55</a:t>
            </a:fld>
            <a:endParaRPr lang="de-CH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2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6"/>
            <a:ext cx="11582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Intuitive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input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parameters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such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us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age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gender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type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care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Off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shelf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model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suitable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any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rendering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framework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even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real-time.</a:t>
            </a:r>
          </a:p>
          <a:p>
            <a:pPr marL="0" indent="0">
              <a:buNone/>
            </a:pP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sz="2400" dirty="0" smtClean="0"/>
          </a:p>
          <a:p>
            <a:pPr marL="0" indent="0">
              <a:buNone/>
            </a:pPr>
            <a:endParaRPr lang="es-E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56</a:t>
            </a:fld>
            <a:endParaRPr lang="de-CH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6"/>
            <a:ext cx="11582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Intuitive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input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parameters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age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gender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type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body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location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skin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care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endParaRPr lang="es-ES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Off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shelf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model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suitable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any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rendering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framework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even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real-time.</a:t>
            </a:r>
          </a:p>
          <a:p>
            <a:pPr marL="0" indent="0">
              <a:buNone/>
            </a:pP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All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gathered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data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available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on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web.</a:t>
            </a:r>
          </a:p>
          <a:p>
            <a:pPr marL="0" indent="0">
              <a:buNone/>
            </a:pPr>
            <a:endParaRPr lang="es-ES" sz="2400" dirty="0" smtClean="0"/>
          </a:p>
          <a:p>
            <a:pPr marL="0" indent="0">
              <a:buNone/>
            </a:pPr>
            <a:endParaRPr lang="es-E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57</a:t>
            </a:fld>
            <a:endParaRPr lang="de-CH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733" y="1684873"/>
            <a:ext cx="1119051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Interesting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other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fields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like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cosmetics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or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medical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simulation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endParaRPr lang="es-ES" sz="2400" dirty="0" smtClean="0">
              <a:sym typeface="Wingdings" pitchFamily="2" charset="2"/>
            </a:endParaRPr>
          </a:p>
          <a:p>
            <a:pPr marL="0" indent="0">
              <a:buNone/>
            </a:pPr>
            <a:endParaRPr lang="es-ES" sz="2400" dirty="0">
              <a:sym typeface="Wingdings" pitchFamily="2" charset="2"/>
            </a:endParaRPr>
          </a:p>
          <a:p>
            <a:pPr marL="0" indent="0">
              <a:buNone/>
            </a:pPr>
            <a:endParaRPr lang="es-E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58</a:t>
            </a:fld>
            <a:endParaRPr lang="de-CH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Future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Work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733" y="1684873"/>
            <a:ext cx="1119051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Interesting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other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fields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like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cosmetics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or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 medical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simulation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Heterogeneities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Melanins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</a:rPr>
              <a:t>capillars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  <a:p>
            <a:pPr marL="0" indent="0">
              <a:buNone/>
            </a:pP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endParaRPr lang="es-ES" sz="2400" dirty="0" smtClean="0">
              <a:sym typeface="Wingdings" pitchFamily="2" charset="2"/>
            </a:endParaRPr>
          </a:p>
          <a:p>
            <a:pPr marL="0" indent="0">
              <a:buNone/>
            </a:pPr>
            <a:endParaRPr lang="es-ES" sz="2400" dirty="0">
              <a:sym typeface="Wingdings" pitchFamily="2" charset="2"/>
            </a:endParaRPr>
          </a:p>
          <a:p>
            <a:pPr marL="0" indent="0">
              <a:buNone/>
            </a:pPr>
            <a:endParaRPr lang="es-E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59</a:t>
            </a:fld>
            <a:endParaRPr lang="de-CH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07533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Future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Work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http://cnet2.cbsistatic.com/hub/i/r/2012/04/13/05f571c1-fdc2-11e2-8c7c-d4ae52e62bcc/resize/620x/5c4812b527c415004269862a48b36273/UofCCancerCen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15" y="1188720"/>
            <a:ext cx="7684316" cy="510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01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6</a:t>
            </a:fld>
            <a:endParaRPr lang="de-CH" dirty="0"/>
          </a:p>
        </p:txBody>
      </p:sp>
      <p:pic>
        <p:nvPicPr>
          <p:cNvPr id="2050" name="Picture 2" descr="D:\Users\Ana\Desktop\baby-face-close-u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8"/>
          <a:stretch/>
        </p:blipFill>
        <p:spPr bwMode="auto">
          <a:xfrm>
            <a:off x="2" y="-62069"/>
            <a:ext cx="12205929" cy="692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42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WORK\FINISHED PROJECTS\2014-SKIN AGING - Eurographics2015\2015-eg-paper\images\TEASER_EG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2"/>
            <a:ext cx="12192000" cy="395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60</a:t>
            </a:fld>
            <a:endParaRPr lang="de-CH"/>
          </a:p>
        </p:txBody>
      </p:sp>
      <p:sp>
        <p:nvSpPr>
          <p:cNvPr id="2" name="1 CuadroTexto"/>
          <p:cNvSpPr txBox="1"/>
          <p:nvPr/>
        </p:nvSpPr>
        <p:spPr>
          <a:xfrm>
            <a:off x="1587620" y="5169206"/>
            <a:ext cx="9666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http://giga.cps.unizar.es/~ajarabo/pubs/skinAgingEG15/</a:t>
            </a:r>
          </a:p>
        </p:txBody>
      </p:sp>
    </p:spTree>
    <p:extLst>
      <p:ext uri="{BB962C8B-B14F-4D97-AF65-F5344CB8AC3E}">
        <p14:creationId xmlns:p14="http://schemas.microsoft.com/office/powerpoint/2010/main" val="250308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61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306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Motivation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7</a:t>
            </a:fld>
            <a:endParaRPr lang="de-CH" dirty="0"/>
          </a:p>
        </p:txBody>
      </p:sp>
      <p:pic>
        <p:nvPicPr>
          <p:cNvPr id="1026" name="Picture 2" descr="C:\Users\Carlos\Desktop\teas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" r="51268" b="69"/>
          <a:stretch/>
        </p:blipFill>
        <p:spPr bwMode="auto">
          <a:xfrm>
            <a:off x="371475" y="-4767"/>
            <a:ext cx="11479666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5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Ana\Desktop\UW-Develops-Age-Progression-Progra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1" b="26705"/>
          <a:stretch/>
        </p:blipFill>
        <p:spPr bwMode="auto">
          <a:xfrm>
            <a:off x="4057651" y="304383"/>
            <a:ext cx="4365624" cy="1459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2" name="1 Grupo"/>
          <p:cNvGrpSpPr/>
          <p:nvPr/>
        </p:nvGrpSpPr>
        <p:grpSpPr>
          <a:xfrm>
            <a:off x="6027070" y="2171700"/>
            <a:ext cx="823659" cy="3238500"/>
            <a:chOff x="6027070" y="2171700"/>
            <a:chExt cx="823659" cy="3238500"/>
          </a:xfrm>
        </p:grpSpPr>
        <p:cxnSp>
          <p:nvCxnSpPr>
            <p:cNvPr id="7" name="6 Conector recto de flecha"/>
            <p:cNvCxnSpPr/>
            <p:nvPr/>
          </p:nvCxnSpPr>
          <p:spPr>
            <a:xfrm>
              <a:off x="6438900" y="2171700"/>
              <a:ext cx="0" cy="323850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CuadroTexto"/>
            <p:cNvSpPr txBox="1"/>
            <p:nvPr/>
          </p:nvSpPr>
          <p:spPr>
            <a:xfrm>
              <a:off x="6027070" y="3100897"/>
              <a:ext cx="823659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6000" b="1" dirty="0" smtClean="0">
                  <a:solidFill>
                    <a:schemeClr val="accent1"/>
                  </a:solidFill>
                </a:rPr>
                <a:t>?</a:t>
              </a:r>
              <a:endParaRPr lang="es-ES" sz="60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8</a:t>
            </a:fld>
            <a:endParaRPr lang="de-CH"/>
          </a:p>
        </p:txBody>
      </p:sp>
      <p:sp>
        <p:nvSpPr>
          <p:cNvPr id="4" name="3 Rectángulo redondeado"/>
          <p:cNvSpPr/>
          <p:nvPr/>
        </p:nvSpPr>
        <p:spPr>
          <a:xfrm>
            <a:off x="5314949" y="5854700"/>
            <a:ext cx="2247900" cy="520700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RENDER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9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4.bp.blogspot.com/-mbQclCGYcSs/UVsqClXtXII/AAAAAAAAJVw/VXr3292ZYZM/s1600/the-curious-case-of-benjamin-button-origin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0" t="7933" r="1250" b="165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179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écnico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2613</TotalTime>
  <Words>3241</Words>
  <Application>Microsoft Office PowerPoint</Application>
  <PresentationFormat>Custom</PresentationFormat>
  <Paragraphs>576</Paragraphs>
  <Slides>61</Slides>
  <Notes>60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Tema de Office</vt:lpstr>
      <vt:lpstr>A Biophysically-Based Model of the  Optical Properties of Skin 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Skin Optics</vt:lpstr>
      <vt:lpstr>Skin Optics</vt:lpstr>
      <vt:lpstr>Skin Optics</vt:lpstr>
      <vt:lpstr>Skin Optics</vt:lpstr>
      <vt:lpstr>Skin Optics</vt:lpstr>
      <vt:lpstr>Skin Aging. Changes in the Optical Properties.</vt:lpstr>
      <vt:lpstr>Skin Aging</vt:lpstr>
      <vt:lpstr>Skin Aging</vt:lpstr>
      <vt:lpstr>Skin Aging. Changes in the Structure.</vt:lpstr>
      <vt:lpstr>Skin Aging. Changes in the Structure</vt:lpstr>
      <vt:lpstr>Skin Aging. Changes in the Structure</vt:lpstr>
      <vt:lpstr>Skin Aging. Changes in the Structure</vt:lpstr>
      <vt:lpstr>Skin Aging. Changes in the Composition.</vt:lpstr>
      <vt:lpstr>Skin Aging. Changes in the Composition</vt:lpstr>
      <vt:lpstr>Skin Aging. Changes in the Composition</vt:lpstr>
      <vt:lpstr>Skin Aging. Changes in the Composition</vt:lpstr>
      <vt:lpstr>Skin Aging. Changes in the Composition</vt:lpstr>
      <vt:lpstr>Skin Aging. Changes in the Composition</vt:lpstr>
      <vt:lpstr>Skin Aging. Changes in the Composition</vt:lpstr>
      <vt:lpstr>Skin Aging. Changes in the Composition</vt:lpstr>
      <vt:lpstr>Skin Aging. Changes in the Composition</vt:lpstr>
      <vt:lpstr>Skin Aging. Changes in the Composition</vt:lpstr>
      <vt:lpstr>Skin Aging. Changes in the Structure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PowerPoint Presentation</vt:lpstr>
      <vt:lpstr>PowerPoint Presentation</vt:lpstr>
      <vt:lpstr>PowerPoint Presentation</vt:lpstr>
      <vt:lpstr>Conclusions</vt:lpstr>
      <vt:lpstr>Conclusions</vt:lpstr>
      <vt:lpstr>Conclusions</vt:lpstr>
      <vt:lpstr>Conclusions</vt:lpstr>
      <vt:lpstr>Conclusions</vt:lpstr>
      <vt:lpstr>Discussion and Future Work</vt:lpstr>
      <vt:lpstr>Discussion and Future Work</vt:lpstr>
      <vt:lpstr>PowerPoint Presentation</vt:lpstr>
      <vt:lpstr>PowerPoint Presentation</vt:lpstr>
    </vt:vector>
  </TitlesOfParts>
  <Company>DRZ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Marra  Alessia</dc:creator>
  <cp:lastModifiedBy>Carlos</cp:lastModifiedBy>
  <cp:revision>279</cp:revision>
  <dcterms:created xsi:type="dcterms:W3CDTF">2015-03-02T13:48:54Z</dcterms:created>
  <dcterms:modified xsi:type="dcterms:W3CDTF">2015-05-05T07:43:32Z</dcterms:modified>
</cp:coreProperties>
</file>