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95"/>
  </p:notesMasterIdLst>
  <p:sldIdLst>
    <p:sldId id="341" r:id="rId3"/>
    <p:sldId id="257" r:id="rId4"/>
    <p:sldId id="320" r:id="rId5"/>
    <p:sldId id="364" r:id="rId6"/>
    <p:sldId id="315" r:id="rId7"/>
    <p:sldId id="263" r:id="rId8"/>
    <p:sldId id="262" r:id="rId9"/>
    <p:sldId id="321" r:id="rId10"/>
    <p:sldId id="264" r:id="rId11"/>
    <p:sldId id="358" r:id="rId12"/>
    <p:sldId id="267" r:id="rId13"/>
    <p:sldId id="266" r:id="rId14"/>
    <p:sldId id="355" r:id="rId15"/>
    <p:sldId id="268" r:id="rId16"/>
    <p:sldId id="422" r:id="rId17"/>
    <p:sldId id="269" r:id="rId18"/>
    <p:sldId id="270" r:id="rId19"/>
    <p:sldId id="272" r:id="rId20"/>
    <p:sldId id="277" r:id="rId21"/>
    <p:sldId id="352" r:id="rId22"/>
    <p:sldId id="323" r:id="rId23"/>
    <p:sldId id="356" r:id="rId24"/>
    <p:sldId id="331" r:id="rId25"/>
    <p:sldId id="332" r:id="rId26"/>
    <p:sldId id="363" r:id="rId27"/>
    <p:sldId id="406" r:id="rId28"/>
    <p:sldId id="295" r:id="rId29"/>
    <p:sldId id="294" r:id="rId30"/>
    <p:sldId id="396" r:id="rId31"/>
    <p:sldId id="401" r:id="rId32"/>
    <p:sldId id="402" r:id="rId33"/>
    <p:sldId id="299" r:id="rId34"/>
    <p:sldId id="404" r:id="rId35"/>
    <p:sldId id="300" r:id="rId36"/>
    <p:sldId id="301" r:id="rId37"/>
    <p:sldId id="302" r:id="rId38"/>
    <p:sldId id="407" r:id="rId39"/>
    <p:sldId id="410" r:id="rId40"/>
    <p:sldId id="304" r:id="rId41"/>
    <p:sldId id="305" r:id="rId42"/>
    <p:sldId id="306" r:id="rId43"/>
    <p:sldId id="411" r:id="rId44"/>
    <p:sldId id="405" r:id="rId45"/>
    <p:sldId id="408" r:id="rId46"/>
    <p:sldId id="416" r:id="rId47"/>
    <p:sldId id="298" r:id="rId48"/>
    <p:sldId id="413" r:id="rId49"/>
    <p:sldId id="414" r:id="rId50"/>
    <p:sldId id="412" r:id="rId51"/>
    <p:sldId id="415" r:id="rId52"/>
    <p:sldId id="409" r:id="rId53"/>
    <p:sldId id="398" r:id="rId54"/>
    <p:sldId id="274" r:id="rId55"/>
    <p:sldId id="417" r:id="rId56"/>
    <p:sldId id="418" r:id="rId57"/>
    <p:sldId id="397" r:id="rId58"/>
    <p:sldId id="393" r:id="rId59"/>
    <p:sldId id="394" r:id="rId60"/>
    <p:sldId id="392" r:id="rId61"/>
    <p:sldId id="390" r:id="rId62"/>
    <p:sldId id="395" r:id="rId63"/>
    <p:sldId id="373" r:id="rId64"/>
    <p:sldId id="419" r:id="rId65"/>
    <p:sldId id="307" r:id="rId66"/>
    <p:sldId id="366" r:id="rId67"/>
    <p:sldId id="313" r:id="rId68"/>
    <p:sldId id="374" r:id="rId69"/>
    <p:sldId id="312" r:id="rId70"/>
    <p:sldId id="375" r:id="rId71"/>
    <p:sldId id="365" r:id="rId72"/>
    <p:sldId id="384" r:id="rId73"/>
    <p:sldId id="400" r:id="rId74"/>
    <p:sldId id="376" r:id="rId75"/>
    <p:sldId id="420" r:id="rId76"/>
    <p:sldId id="377" r:id="rId77"/>
    <p:sldId id="399" r:id="rId78"/>
    <p:sldId id="379" r:id="rId79"/>
    <p:sldId id="421" r:id="rId80"/>
    <p:sldId id="380" r:id="rId81"/>
    <p:sldId id="381" r:id="rId82"/>
    <p:sldId id="353" r:id="rId83"/>
    <p:sldId id="386" r:id="rId84"/>
    <p:sldId id="403" r:id="rId85"/>
    <p:sldId id="354" r:id="rId86"/>
    <p:sldId id="382" r:id="rId87"/>
    <p:sldId id="383" r:id="rId88"/>
    <p:sldId id="310" r:id="rId89"/>
    <p:sldId id="311" r:id="rId90"/>
    <p:sldId id="309" r:id="rId91"/>
    <p:sldId id="385" r:id="rId92"/>
    <p:sldId id="340" r:id="rId93"/>
    <p:sldId id="342" r:id="rId94"/>
  </p:sldIdLst>
  <p:sldSz cx="9144000" cy="6858000" type="screen4x3"/>
  <p:notesSz cx="6815138" cy="994568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000000"/>
    <a:srgbClr val="628B0F"/>
    <a:srgbClr val="4A7EB2"/>
    <a:srgbClr val="33CC33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3659" autoAdjust="0"/>
  </p:normalViewPr>
  <p:slideViewPr>
    <p:cSldViewPr>
      <p:cViewPr>
        <p:scale>
          <a:sx n="39" d="100"/>
          <a:sy n="39" d="100"/>
        </p:scale>
        <p:origin x="-3630" y="-15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284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284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r">
              <a:defRPr sz="1200"/>
            </a:lvl1pPr>
          </a:lstStyle>
          <a:p>
            <a:fld id="{30F41F5D-DE77-490F-A547-33F895AAC9D7}" type="datetimeFigureOut">
              <a:rPr lang="es-ES" smtClean="0"/>
              <a:pPr/>
              <a:t>20/07/2015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7" rIns="93315" bIns="46657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1514" y="4724202"/>
            <a:ext cx="5452110" cy="4475560"/>
          </a:xfrm>
          <a:prstGeom prst="rect">
            <a:avLst/>
          </a:prstGeom>
        </p:spPr>
        <p:txBody>
          <a:bodyPr vert="horz" lIns="93315" tIns="46657" rIns="93315" bIns="4665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6677"/>
            <a:ext cx="2953226" cy="497284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60335" y="9446677"/>
            <a:ext cx="2953226" cy="497284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r">
              <a:defRPr sz="1200"/>
            </a:lvl1pPr>
          </a:lstStyle>
          <a:p>
            <a:fld id="{173C25F8-91C6-491A-9C90-CB1CDF8B575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24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39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 mismo, para una escena real como ésta, en la que tenemos</a:t>
            </a:r>
            <a:r>
              <a:rPr lang="es-ES" baseline="0" dirty="0" smtClean="0"/>
              <a:t> un cubo con una pared ajedrezada al fondo…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77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423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itchFamily="34" charset="0"/>
              <a:buChar char="•"/>
            </a:pPr>
            <a:r>
              <a:rPr lang="es-ES" dirty="0" err="1" smtClean="0"/>
              <a:t>Or</a:t>
            </a:r>
            <a:r>
              <a:rPr lang="es-ES" dirty="0" smtClean="0"/>
              <a:t>, </a:t>
            </a:r>
            <a:r>
              <a:rPr lang="es-ES" dirty="0" err="1" smtClean="0"/>
              <a:t>since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geometry</a:t>
            </a:r>
            <a:r>
              <a:rPr lang="es-ES" dirty="0" smtClean="0"/>
              <a:t> and time-resolved data,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generate</a:t>
            </a:r>
            <a:r>
              <a:rPr lang="es-ES" baseline="0" dirty="0" smtClean="0"/>
              <a:t> novel </a:t>
            </a:r>
            <a:r>
              <a:rPr lang="es-ES" baseline="0" dirty="0" err="1" smtClean="0"/>
              <a:t>viewpoints</a:t>
            </a:r>
            <a:r>
              <a:rPr lang="es-ES" baseline="0" dirty="0" smtClean="0"/>
              <a:t>, place virtual cameras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.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---</a:t>
            </a:r>
            <a:r>
              <a:rPr lang="es-ES" dirty="0" err="1" smtClean="0"/>
              <a:t>old</a:t>
            </a:r>
            <a:r>
              <a:rPr lang="es-ES" dirty="0" smtClean="0"/>
              <a:t>---</a:t>
            </a:r>
          </a:p>
          <a:p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turns</a:t>
            </a:r>
            <a:r>
              <a:rPr lang="es-ES" dirty="0" smtClean="0"/>
              <a:t> </a:t>
            </a:r>
            <a:r>
              <a:rPr lang="es-ES" dirty="0" err="1" smtClean="0"/>
              <a:t>out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can. </a:t>
            </a:r>
            <a:r>
              <a:rPr lang="es-ES" dirty="0" err="1" smtClean="0"/>
              <a:t>Performing</a:t>
            </a:r>
            <a:r>
              <a:rPr lang="es-ES" dirty="0" smtClean="0"/>
              <a:t> </a:t>
            </a:r>
            <a:r>
              <a:rPr lang="es-ES" dirty="0" err="1" smtClean="0"/>
              <a:t>space</a:t>
            </a:r>
            <a:r>
              <a:rPr lang="es-ES" dirty="0" smtClean="0"/>
              <a:t>-time </a:t>
            </a:r>
            <a:r>
              <a:rPr lang="es-ES" dirty="0" err="1" smtClean="0"/>
              <a:t>transforms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streak</a:t>
            </a:r>
            <a:r>
              <a:rPr lang="es-ES" dirty="0" smtClean="0"/>
              <a:t> </a:t>
            </a:r>
            <a:r>
              <a:rPr lang="es-ES" dirty="0" err="1" smtClean="0"/>
              <a:t>images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place virtual cameras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scene</a:t>
            </a:r>
            <a:r>
              <a:rPr lang="es-ES" baseline="0" dirty="0" smtClean="0"/>
              <a:t>.</a:t>
            </a:r>
            <a:endParaRPr lang="es-ES" dirty="0" smtClean="0"/>
          </a:p>
          <a:p>
            <a:endParaRPr lang="es-ES" i="0" dirty="0" smtClean="0"/>
          </a:p>
          <a:p>
            <a:r>
              <a:rPr lang="es-ES" i="0" dirty="0" smtClean="0"/>
              <a:t>EXPLAIN DURING VIDEO HOW THIS IS DONE? </a:t>
            </a:r>
            <a:r>
              <a:rPr lang="es-ES" i="0" dirty="0" err="1" smtClean="0"/>
              <a:t>Geometry</a:t>
            </a:r>
            <a:r>
              <a:rPr lang="es-ES" i="0" dirty="0" smtClean="0"/>
              <a:t> </a:t>
            </a:r>
            <a:r>
              <a:rPr lang="es-ES" i="0" dirty="0" err="1" smtClean="0"/>
              <a:t>recovery</a:t>
            </a:r>
            <a:r>
              <a:rPr lang="es-ES" i="0" dirty="0" smtClean="0"/>
              <a:t>, </a:t>
            </a:r>
            <a:r>
              <a:rPr lang="es-ES" i="0" dirty="0" err="1" smtClean="0"/>
              <a:t>texturing</a:t>
            </a:r>
            <a:r>
              <a:rPr lang="es-ES" i="0" dirty="0" smtClean="0"/>
              <a:t> </a:t>
            </a:r>
            <a:r>
              <a:rPr lang="es-ES" i="0" dirty="0" err="1" smtClean="0"/>
              <a:t>from</a:t>
            </a:r>
            <a:r>
              <a:rPr lang="es-ES" i="0" dirty="0" smtClean="0"/>
              <a:t> </a:t>
            </a:r>
            <a:r>
              <a:rPr lang="es-ES" i="0" dirty="0" err="1" smtClean="0"/>
              <a:t>photographs</a:t>
            </a:r>
            <a:r>
              <a:rPr lang="es-ES" i="0" dirty="0" smtClean="0"/>
              <a:t>,</a:t>
            </a:r>
            <a:r>
              <a:rPr lang="es-ES" i="0" baseline="0" dirty="0" smtClean="0"/>
              <a:t> </a:t>
            </a:r>
            <a:r>
              <a:rPr lang="es-ES" i="0" baseline="0" dirty="0" err="1" smtClean="0"/>
              <a:t>warping</a:t>
            </a:r>
            <a:r>
              <a:rPr lang="es-ES" i="0" baseline="0" dirty="0" smtClean="0"/>
              <a:t> light (i.e. </a:t>
            </a:r>
            <a:r>
              <a:rPr lang="es-ES" i="0" baseline="0" dirty="0" err="1" smtClean="0"/>
              <a:t>space</a:t>
            </a:r>
            <a:r>
              <a:rPr lang="es-ES" i="0" baseline="0" dirty="0" smtClean="0"/>
              <a:t>-time </a:t>
            </a:r>
            <a:r>
              <a:rPr lang="es-ES" i="0" baseline="0" dirty="0" err="1" smtClean="0"/>
              <a:t>transforming</a:t>
            </a:r>
            <a:r>
              <a:rPr lang="es-ES" i="0" baseline="0" dirty="0" smtClean="0"/>
              <a:t> </a:t>
            </a:r>
            <a:r>
              <a:rPr lang="es-ES" i="0" baseline="0" dirty="0" err="1" smtClean="0"/>
              <a:t>the</a:t>
            </a:r>
            <a:r>
              <a:rPr lang="es-ES" i="0" baseline="0" dirty="0" smtClean="0"/>
              <a:t> </a:t>
            </a:r>
            <a:r>
              <a:rPr lang="es-ES" i="0" baseline="0" dirty="0" err="1" smtClean="0"/>
              <a:t>streak</a:t>
            </a:r>
            <a:r>
              <a:rPr lang="es-ES" i="0" baseline="0" dirty="0" smtClean="0"/>
              <a:t> </a:t>
            </a:r>
            <a:r>
              <a:rPr lang="es-ES" i="0" baseline="0" dirty="0" err="1" smtClean="0"/>
              <a:t>images</a:t>
            </a:r>
            <a:r>
              <a:rPr lang="es-ES" i="0" baseline="0" dirty="0" smtClean="0"/>
              <a:t>).</a:t>
            </a:r>
            <a:endParaRPr lang="es-ES" i="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3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Sin embargo, el vídeo</a:t>
            </a:r>
            <a:r>
              <a:rPr lang="es-ES" baseline="0" dirty="0" smtClean="0"/>
              <a:t> del cubo que acabáis de ver, en el que se mueve la cámara, dura en tiempo real alrededor de un nanosegundo.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Eso quiere decir, que la cámara se ha de estar moviendo a velocidades relativistas,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(relativistas, que quiere decir próximas a la velocidad de la luz)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y a estas velocidades aparecen una serie de efectos que hay que modelar, y que describió…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9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74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7874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dirty="0" smtClean="0"/>
              <a:t>Sin embargo, no </a:t>
            </a:r>
            <a:r>
              <a:rPr lang="en-US" dirty="0" err="1" smtClean="0"/>
              <a:t>somos</a:t>
            </a:r>
            <a:r>
              <a:rPr lang="en-US" dirty="0" smtClean="0"/>
              <a:t> los </a:t>
            </a:r>
            <a:r>
              <a:rPr lang="en-US" dirty="0" err="1" smtClean="0"/>
              <a:t>primeros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hacen</a:t>
            </a:r>
            <a:r>
              <a:rPr lang="en-US" dirty="0" smtClean="0"/>
              <a:t> render </a:t>
            </a:r>
            <a:r>
              <a:rPr lang="en-US" dirty="0" err="1" smtClean="0"/>
              <a:t>relativista</a:t>
            </a:r>
            <a:r>
              <a:rPr lang="en-US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dirty="0" smtClean="0"/>
              <a:t>Render </a:t>
            </a:r>
            <a:r>
              <a:rPr lang="en-US" dirty="0" err="1" smtClean="0"/>
              <a:t>relativista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aquel</a:t>
            </a:r>
            <a:r>
              <a:rPr lang="en-US" dirty="0" smtClean="0"/>
              <a:t> en </a:t>
            </a:r>
            <a:r>
              <a:rPr lang="en-US" dirty="0" err="1" smtClean="0"/>
              <a:t>que</a:t>
            </a:r>
            <a:r>
              <a:rPr lang="en-US" dirty="0" smtClean="0"/>
              <a:t> o la </a:t>
            </a:r>
            <a:r>
              <a:rPr lang="en-US" dirty="0" err="1" smtClean="0"/>
              <a:t>cámara</a:t>
            </a:r>
            <a:r>
              <a:rPr lang="en-US" dirty="0" smtClean="0"/>
              <a:t>, o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escena</a:t>
            </a:r>
            <a:r>
              <a:rPr lang="en-US" baseline="0" dirty="0" smtClean="0"/>
              <a:t>, se </a:t>
            </a:r>
            <a:r>
              <a:rPr lang="en-US" baseline="0" dirty="0" err="1" smtClean="0"/>
              <a:t>mueven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velocidades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relativistas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próximas</a:t>
            </a:r>
            <a:r>
              <a:rPr lang="en-US" baseline="0" dirty="0" smtClean="0"/>
              <a:t> a la de la </a:t>
            </a:r>
            <a:r>
              <a:rPr lang="en-US" baseline="0" dirty="0" err="1" smtClean="0"/>
              <a:t>luz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dirty="0" smtClean="0"/>
              <a:t>Chang </a:t>
            </a:r>
            <a:r>
              <a:rPr lang="en-US" dirty="0" err="1" smtClean="0"/>
              <a:t>primero</a:t>
            </a:r>
            <a:r>
              <a:rPr lang="en-US" dirty="0" smtClean="0"/>
              <a:t>, y </a:t>
            </a:r>
            <a:r>
              <a:rPr lang="en-US" dirty="0" err="1" smtClean="0"/>
              <a:t>Weiskopf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después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derivaron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expresiones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transformación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radiancia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casos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083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dirty="0" smtClean="0"/>
              <a:t>El </a:t>
            </a:r>
            <a:r>
              <a:rPr lang="en-US" dirty="0" err="1" smtClean="0"/>
              <a:t>redner</a:t>
            </a:r>
            <a:r>
              <a:rPr lang="en-US" dirty="0" smtClean="0"/>
              <a:t> </a:t>
            </a:r>
            <a:r>
              <a:rPr lang="en-US" dirty="0" err="1" smtClean="0"/>
              <a:t>relativista</a:t>
            </a:r>
            <a:r>
              <a:rPr lang="en-US" dirty="0" smtClean="0"/>
              <a:t> se ha </a:t>
            </a:r>
            <a:r>
              <a:rPr lang="en-US" dirty="0" err="1" smtClean="0"/>
              <a:t>utilizado</a:t>
            </a:r>
            <a:r>
              <a:rPr lang="en-US" dirty="0" smtClean="0"/>
              <a:t> </a:t>
            </a:r>
            <a:r>
              <a:rPr lang="en-US" dirty="0" err="1" smtClean="0"/>
              <a:t>incluso</a:t>
            </a:r>
            <a:r>
              <a:rPr lang="en-US" dirty="0" smtClean="0"/>
              <a:t> en </a:t>
            </a:r>
            <a:r>
              <a:rPr lang="en-US" baseline="0" dirty="0" err="1" smtClean="0"/>
              <a:t>juegos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A Slower Speed of Light, </a:t>
            </a:r>
            <a:r>
              <a:rPr lang="en-US" baseline="0" dirty="0" err="1" smtClean="0"/>
              <a:t>desarrollado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el MIT Game Lab.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Destinado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principalmente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estudiatnes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aprendan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conceptos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relatividad</a:t>
            </a:r>
            <a:r>
              <a:rPr lang="en-US" baseline="0" dirty="0" smtClean="0"/>
              <a:t> especial.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747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Sin embargo, ninguno de estos </a:t>
            </a:r>
            <a:r>
              <a:rPr lang="es-ES" dirty="0" err="1" smtClean="0"/>
              <a:t>metodos</a:t>
            </a:r>
            <a:r>
              <a:rPr lang="es-ES" baseline="0" dirty="0" smtClean="0"/>
              <a:t> sirve para nuestro contexto de time-resolved </a:t>
            </a:r>
            <a:r>
              <a:rPr lang="es-ES" baseline="0" dirty="0" err="1" smtClean="0"/>
              <a:t>imaging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La mayor limitación que tienen es que no son capaces de manejar </a:t>
            </a:r>
            <a:r>
              <a:rPr lang="es-ES" baseline="0" dirty="0" err="1" smtClean="0"/>
              <a:t>irradiancia</a:t>
            </a:r>
            <a:r>
              <a:rPr lang="es-ES" baseline="0" dirty="0" smtClean="0"/>
              <a:t> no constante. 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Qué quiere decir esto?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48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Esto los invalida para ser usados en nuestro contexto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4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En este </a:t>
            </a:r>
            <a:r>
              <a:rPr lang="es-ES" dirty="0" err="1" smtClean="0"/>
              <a:t>paper</a:t>
            </a:r>
            <a:r>
              <a:rPr lang="es-ES" dirty="0" smtClean="0"/>
              <a:t> tratamos</a:t>
            </a:r>
            <a:r>
              <a:rPr lang="es-ES" baseline="0" dirty="0" smtClean="0"/>
              <a:t> con </a:t>
            </a:r>
            <a:r>
              <a:rPr lang="es-ES" dirty="0" smtClean="0"/>
              <a:t>visualización de la</a:t>
            </a:r>
            <a:r>
              <a:rPr lang="es-ES" baseline="0" dirty="0" smtClean="0"/>
              <a:t> luz a escalas jamás vistas.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590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En el trabajo previo, la iluminación,</a:t>
            </a:r>
            <a:r>
              <a:rPr lang="es-ES" baseline="0" dirty="0" smtClean="0"/>
              <a:t> en cada instante de tiempo, es constante, no varía con el tiempo.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Sin embargo, en nuestro caso, en cada instante de tiempo la iluminación es distinta.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48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39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48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Y,</a:t>
            </a:r>
            <a:r>
              <a:rPr lang="es-ES" baseline="0" dirty="0" smtClean="0"/>
              <a:t> además, no consideran la rotación de la cámara (o de la escena).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Ambas limitaciones las abordaremos en este trabajo.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48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Y,</a:t>
            </a:r>
            <a:r>
              <a:rPr lang="es-ES" baseline="0" dirty="0" smtClean="0"/>
              <a:t> además, no consideran la rotación de la cámara (o de la escena).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Ambas limitaciones las abordaremos en este trabajo.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748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err="1" smtClean="0"/>
              <a:t>Aberration</a:t>
            </a:r>
            <a:r>
              <a:rPr lang="es-ES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phenomenon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observed</a:t>
            </a:r>
            <a:r>
              <a:rPr lang="es-ES" baseline="0" dirty="0" smtClean="0"/>
              <a:t> at non-</a:t>
            </a:r>
            <a:r>
              <a:rPr lang="es-ES" baseline="0" dirty="0" err="1" smtClean="0"/>
              <a:t>relativistic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easy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rain </a:t>
            </a:r>
            <a:r>
              <a:rPr lang="es-ES" baseline="0" dirty="0" err="1" smtClean="0"/>
              <a:t>drops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traveling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speeding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moving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raindrops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vertically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,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speeds</a:t>
            </a:r>
            <a:r>
              <a:rPr lang="es-ES" baseline="0" dirty="0" smtClean="0"/>
              <a:t> up, </a:t>
            </a:r>
            <a:r>
              <a:rPr lang="es-ES" baseline="0" dirty="0" err="1" smtClean="0"/>
              <a:t>raindrop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trajectories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vertical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almost</a:t>
            </a:r>
            <a:r>
              <a:rPr lang="es-ES" baseline="0" dirty="0" smtClean="0"/>
              <a:t> horizontal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enough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baseline="0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phenomenon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takes</a:t>
            </a:r>
            <a:r>
              <a:rPr lang="es-ES" baseline="0" dirty="0" smtClean="0"/>
              <a:t> place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light,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called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classical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aberration</a:t>
            </a:r>
            <a:r>
              <a:rPr lang="es-ES" baseline="0" dirty="0" smtClean="0"/>
              <a:t> of light,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unnoticeable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everyday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life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observable, </a:t>
            </a:r>
            <a:r>
              <a:rPr lang="es-ES" baseline="0" dirty="0" err="1" smtClean="0"/>
              <a:t>though</a:t>
            </a:r>
            <a:r>
              <a:rPr lang="es-ES" baseline="0" dirty="0" smtClean="0"/>
              <a:t>, at </a:t>
            </a:r>
            <a:r>
              <a:rPr lang="es-ES" baseline="0" dirty="0" err="1" smtClean="0"/>
              <a:t>astronomical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distances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trying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position </a:t>
            </a:r>
            <a:r>
              <a:rPr lang="es-ES" baseline="0" dirty="0" err="1" smtClean="0"/>
              <a:t>stars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baseline="0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serves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intuitive</a:t>
            </a:r>
            <a:r>
              <a:rPr lang="es-ES" baseline="0" dirty="0" smtClean="0"/>
              <a:t> idea.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however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_</a:t>
            </a:r>
            <a:r>
              <a:rPr lang="es-ES" baseline="0" dirty="0" err="1" smtClean="0"/>
              <a:t>relativistic</a:t>
            </a:r>
            <a:r>
              <a:rPr lang="es-ES" baseline="0" dirty="0" smtClean="0"/>
              <a:t>_ light </a:t>
            </a:r>
            <a:r>
              <a:rPr lang="es-ES" baseline="0" dirty="0" err="1" smtClean="0"/>
              <a:t>aberration</a:t>
            </a:r>
            <a:r>
              <a:rPr lang="es-ES" baseline="0" dirty="0" smtClean="0"/>
              <a:t>. Y es distinta debido a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err="1" smtClean="0"/>
              <a:t>Recently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has emerged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field</a:t>
            </a:r>
            <a:r>
              <a:rPr lang="es-ES" baseline="0" dirty="0" smtClean="0"/>
              <a:t> of time-resolved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imaging</a:t>
            </a:r>
            <a:r>
              <a:rPr lang="es-ES" baseline="0" dirty="0" smtClean="0"/>
              <a:t>.</a:t>
            </a:r>
            <a:r>
              <a:rPr lang="es-ES" baseline="0" dirty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goal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field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capture light </a:t>
            </a:r>
            <a:r>
              <a:rPr lang="es-ES" baseline="0" dirty="0" err="1" smtClean="0"/>
              <a:t>transport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extremely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fast</a:t>
            </a:r>
            <a:r>
              <a:rPr lang="es-ES" baseline="0" dirty="0" smtClean="0"/>
              <a:t> temporal </a:t>
            </a:r>
            <a:r>
              <a:rPr lang="es-ES" baseline="0" dirty="0" err="1" smtClean="0"/>
              <a:t>resolution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allowing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propagates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&lt;</a:t>
            </a:r>
            <a:r>
              <a:rPr lang="es-ES" baseline="0" dirty="0" err="1" smtClean="0"/>
              <a:t>click</a:t>
            </a:r>
            <a:r>
              <a:rPr lang="es-ES" baseline="0" dirty="0" smtClean="0"/>
              <a:t>&gt;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a pulse of light </a:t>
            </a:r>
            <a:r>
              <a:rPr lang="es-ES" baseline="0" dirty="0" err="1" smtClean="0"/>
              <a:t>travels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</a:t>
            </a:r>
            <a:r>
              <a:rPr lang="es-ES" baseline="0" dirty="0" smtClean="0"/>
              <a:t> a media, and </a:t>
            </a:r>
            <a:r>
              <a:rPr lang="es-ES" baseline="0" dirty="0" err="1" smtClean="0"/>
              <a:t>interacts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matter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ultra-</a:t>
            </a:r>
            <a:r>
              <a:rPr lang="es-ES" baseline="0" dirty="0" err="1" smtClean="0"/>
              <a:t>fast</a:t>
            </a:r>
            <a:r>
              <a:rPr lang="es-ES" baseline="0" dirty="0" smtClean="0"/>
              <a:t> temporal </a:t>
            </a:r>
            <a:r>
              <a:rPr lang="es-ES" baseline="0" dirty="0" err="1" smtClean="0"/>
              <a:t>resolution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important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implication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since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common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assumption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infinite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</a:t>
            </a:r>
            <a:r>
              <a:rPr lang="es-ES" baseline="0" dirty="0" smtClean="0"/>
              <a:t> of light </a:t>
            </a:r>
            <a:r>
              <a:rPr lang="es-ES" baseline="0" dirty="0" err="1" smtClean="0"/>
              <a:t>does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anymore</a:t>
            </a:r>
            <a:r>
              <a:rPr lang="es-ES" baseline="0" dirty="0" smtClean="0"/>
              <a:t>;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has </a:t>
            </a:r>
            <a:r>
              <a:rPr lang="es-ES" baseline="0" dirty="0" err="1" smtClean="0"/>
              <a:t>opened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several</a:t>
            </a:r>
            <a:r>
              <a:rPr lang="es-ES" baseline="0" dirty="0" smtClean="0"/>
              <a:t> new </a:t>
            </a:r>
            <a:r>
              <a:rPr lang="es-ES" baseline="0" dirty="0" err="1" smtClean="0"/>
              <a:t>applications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including</a:t>
            </a:r>
            <a:r>
              <a:rPr lang="es-ES" baseline="0" dirty="0" smtClean="0"/>
              <a:t> visible and non-visible </a:t>
            </a:r>
            <a:r>
              <a:rPr lang="es-ES" baseline="0" dirty="0" err="1" smtClean="0"/>
              <a:t>geometry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reconstruction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material </a:t>
            </a:r>
            <a:r>
              <a:rPr lang="es-ES" baseline="0" dirty="0" err="1" smtClean="0"/>
              <a:t>recovery</a:t>
            </a:r>
            <a:r>
              <a:rPr lang="es-ES" baseline="0" dirty="0" smtClean="0"/>
              <a:t>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44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err="1" smtClean="0"/>
              <a:t>Aberration</a:t>
            </a:r>
            <a:r>
              <a:rPr lang="es-ES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phenomenon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observed</a:t>
            </a:r>
            <a:r>
              <a:rPr lang="es-ES" baseline="0" dirty="0" smtClean="0"/>
              <a:t> at non-</a:t>
            </a:r>
            <a:r>
              <a:rPr lang="es-ES" baseline="0" dirty="0" err="1" smtClean="0"/>
              <a:t>relativistic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easy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how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see</a:t>
            </a:r>
            <a:r>
              <a:rPr lang="es-ES" baseline="0" dirty="0" smtClean="0"/>
              <a:t> rain </a:t>
            </a:r>
            <a:r>
              <a:rPr lang="es-ES" baseline="0" dirty="0" err="1" smtClean="0"/>
              <a:t>drops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are </a:t>
            </a:r>
            <a:r>
              <a:rPr lang="es-ES" baseline="0" dirty="0" err="1" smtClean="0"/>
              <a:t>traveling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speeding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moving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raindrops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vertically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, as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speeds</a:t>
            </a:r>
            <a:r>
              <a:rPr lang="es-ES" baseline="0" dirty="0" smtClean="0"/>
              <a:t> up, </a:t>
            </a:r>
            <a:r>
              <a:rPr lang="es-ES" baseline="0" dirty="0" err="1" smtClean="0"/>
              <a:t>raindrop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trajectories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move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vertical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almost</a:t>
            </a:r>
            <a:r>
              <a:rPr lang="es-ES" baseline="0" dirty="0" smtClean="0"/>
              <a:t> horizontal </a:t>
            </a:r>
            <a:r>
              <a:rPr lang="es-ES" baseline="0" dirty="0" err="1" smtClean="0"/>
              <a:t>if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fast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enough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baseline="0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same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phenomenon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takes</a:t>
            </a:r>
            <a:r>
              <a:rPr lang="es-ES" baseline="0" dirty="0" smtClean="0"/>
              <a:t> place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light, </a:t>
            </a:r>
            <a:r>
              <a:rPr lang="es-ES" baseline="0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called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classical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aberration</a:t>
            </a:r>
            <a:r>
              <a:rPr lang="es-ES" baseline="0" dirty="0" smtClean="0"/>
              <a:t> of light, </a:t>
            </a:r>
            <a:r>
              <a:rPr lang="es-ES" baseline="0" dirty="0" err="1" smtClean="0"/>
              <a:t>but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unnoticeable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everyday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life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observable, </a:t>
            </a:r>
            <a:r>
              <a:rPr lang="es-ES" baseline="0" dirty="0" err="1" smtClean="0"/>
              <a:t>though</a:t>
            </a:r>
            <a:r>
              <a:rPr lang="es-ES" baseline="0" dirty="0" smtClean="0"/>
              <a:t>, at </a:t>
            </a:r>
            <a:r>
              <a:rPr lang="es-ES" baseline="0" dirty="0" err="1" smtClean="0"/>
              <a:t>astronomical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distances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example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trying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position </a:t>
            </a:r>
            <a:r>
              <a:rPr lang="es-ES" baseline="0" dirty="0" err="1" smtClean="0"/>
              <a:t>stars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baseline="0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serves</a:t>
            </a:r>
            <a:r>
              <a:rPr lang="es-ES" baseline="0" dirty="0" smtClean="0"/>
              <a:t> as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intuitive</a:t>
            </a:r>
            <a:r>
              <a:rPr lang="es-ES" baseline="0" dirty="0" smtClean="0"/>
              <a:t> idea.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however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_</a:t>
            </a:r>
            <a:r>
              <a:rPr lang="es-ES" baseline="0" dirty="0" err="1" smtClean="0"/>
              <a:t>relativistic</a:t>
            </a:r>
            <a:r>
              <a:rPr lang="es-ES" baseline="0" dirty="0" smtClean="0"/>
              <a:t>_ light </a:t>
            </a:r>
            <a:r>
              <a:rPr lang="es-ES" baseline="0" dirty="0" err="1" smtClean="0"/>
              <a:t>aberration</a:t>
            </a:r>
            <a:r>
              <a:rPr lang="es-ES" baseline="0" dirty="0" smtClean="0"/>
              <a:t>. Y es distinta debido a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As a </a:t>
            </a:r>
            <a:r>
              <a:rPr lang="es-ES" baseline="0" dirty="0" err="1" smtClean="0"/>
              <a:t>result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rays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curved</a:t>
            </a:r>
            <a:r>
              <a:rPr lang="es-ES" baseline="0" dirty="0" smtClean="0"/>
              <a:t>, and more </a:t>
            </a:r>
            <a:r>
              <a:rPr lang="es-ES" baseline="0" dirty="0" err="1" smtClean="0"/>
              <a:t>curved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velocity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defTabSz="933145"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direction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ray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given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phi and theta,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deformed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according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equation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derived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classical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aberration</a:t>
            </a:r>
            <a:r>
              <a:rPr lang="es-ES" baseline="0" dirty="0" smtClean="0"/>
              <a:t> of light </a:t>
            </a:r>
            <a:r>
              <a:rPr lang="es-ES" baseline="0" dirty="0" err="1" smtClean="0"/>
              <a:t>via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transform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beta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velocity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camera, in particular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quotient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</a:t>
            </a:r>
            <a:r>
              <a:rPr lang="es-ES" baseline="0" dirty="0" smtClean="0"/>
              <a:t> of light.</a:t>
            </a:r>
          </a:p>
          <a:p>
            <a:endParaRPr lang="es-ES" baseline="0" dirty="0" smtClean="0"/>
          </a:p>
          <a:p>
            <a:pPr defTabSz="933145">
              <a:defRPr/>
            </a:pPr>
            <a:r>
              <a:rPr lang="es-ES" baseline="0" dirty="0" smtClean="0"/>
              <a:t>TODO - NEEDS TEXT FOR VELOCITIES BELOW IMAGES. ADD BETA AS AN EQUATION.</a:t>
            </a:r>
          </a:p>
          <a:p>
            <a:pPr defTabSz="933145">
              <a:defRPr/>
            </a:pPr>
            <a:endParaRPr lang="es-ES" baseline="0" dirty="0" smtClean="0"/>
          </a:p>
          <a:p>
            <a:pPr defTabSz="933145">
              <a:defRPr/>
            </a:pPr>
            <a:r>
              <a:rPr lang="es-ES" baseline="0" dirty="0" smtClean="0"/>
              <a:t>670 </a:t>
            </a:r>
            <a:r>
              <a:rPr lang="es-ES" baseline="0" dirty="0" err="1" smtClean="0"/>
              <a:t>nm</a:t>
            </a:r>
            <a:endParaRPr lang="es-ES" baseline="0" dirty="0" smtClean="0"/>
          </a:p>
          <a:p>
            <a:endParaRPr lang="es-ES" baseline="0" dirty="0" smtClean="0"/>
          </a:p>
          <a:p>
            <a:r>
              <a:rPr lang="es-ES" dirty="0" smtClean="0"/>
              <a:t>QUITAR LA ECUACIÓN CUANDO SALEN</a:t>
            </a:r>
            <a:r>
              <a:rPr lang="es-ES" baseline="0" dirty="0" smtClean="0"/>
              <a:t> LOS RESULTADOS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As a </a:t>
            </a:r>
            <a:r>
              <a:rPr lang="es-ES" baseline="0" dirty="0" err="1" smtClean="0"/>
              <a:t>result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rays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appear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curved</a:t>
            </a:r>
            <a:r>
              <a:rPr lang="es-ES" baseline="0" dirty="0" smtClean="0"/>
              <a:t>, and more </a:t>
            </a:r>
            <a:r>
              <a:rPr lang="es-ES" baseline="0" dirty="0" err="1" smtClean="0"/>
              <a:t>curved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more </a:t>
            </a:r>
            <a:r>
              <a:rPr lang="es-ES" baseline="0" dirty="0" err="1" smtClean="0"/>
              <a:t>velocity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pPr defTabSz="933145">
              <a:defRPr/>
            </a:pP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direction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each</a:t>
            </a:r>
            <a:r>
              <a:rPr lang="es-ES" baseline="0" dirty="0" smtClean="0"/>
              <a:t> light </a:t>
            </a:r>
            <a:r>
              <a:rPr lang="es-ES" baseline="0" dirty="0" err="1" smtClean="0"/>
              <a:t>ray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given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phi and theta,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deformed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according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following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equation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can be </a:t>
            </a:r>
            <a:r>
              <a:rPr lang="es-ES" baseline="0" dirty="0" err="1" smtClean="0"/>
              <a:t>derived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classical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aberration</a:t>
            </a:r>
            <a:r>
              <a:rPr lang="es-ES" baseline="0" dirty="0" smtClean="0"/>
              <a:t> of light </a:t>
            </a:r>
            <a:r>
              <a:rPr lang="es-ES" baseline="0" dirty="0" err="1" smtClean="0"/>
              <a:t>via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transform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r>
              <a:rPr lang="es-ES" baseline="0" dirty="0" err="1" smtClean="0"/>
              <a:t>This</a:t>
            </a:r>
            <a:r>
              <a:rPr lang="es-ES" baseline="0" dirty="0" smtClean="0"/>
              <a:t> beta </a:t>
            </a:r>
            <a:r>
              <a:rPr lang="es-ES" baseline="0" dirty="0" err="1" smtClean="0"/>
              <a:t>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represents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velocity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camera, in particular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quotient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between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it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</a:t>
            </a:r>
            <a:r>
              <a:rPr lang="es-ES" baseline="0" dirty="0" smtClean="0"/>
              <a:t> of light.</a:t>
            </a:r>
          </a:p>
          <a:p>
            <a:endParaRPr lang="es-ES" baseline="0" dirty="0" smtClean="0"/>
          </a:p>
          <a:p>
            <a:pPr defTabSz="933145">
              <a:defRPr/>
            </a:pPr>
            <a:r>
              <a:rPr lang="es-ES" baseline="0" dirty="0" smtClean="0"/>
              <a:t>TODO - NEEDS TEXT FOR VELOCITIES BELOW IMAGES. ADD BETA AS AN EQUATION.</a:t>
            </a:r>
          </a:p>
          <a:p>
            <a:pPr defTabSz="933145">
              <a:defRPr/>
            </a:pPr>
            <a:endParaRPr lang="es-ES" baseline="0" dirty="0" smtClean="0"/>
          </a:p>
          <a:p>
            <a:pPr defTabSz="933145">
              <a:defRPr/>
            </a:pPr>
            <a:r>
              <a:rPr lang="es-ES" baseline="0" dirty="0" smtClean="0"/>
              <a:t>670 </a:t>
            </a:r>
            <a:r>
              <a:rPr lang="es-ES" baseline="0" dirty="0" err="1" smtClean="0"/>
              <a:t>nm</a:t>
            </a:r>
            <a:endParaRPr lang="es-ES" baseline="0" dirty="0" smtClean="0"/>
          </a:p>
          <a:p>
            <a:endParaRPr lang="es-ES" baseline="0" dirty="0" smtClean="0"/>
          </a:p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Effectively</a:t>
            </a:r>
            <a:r>
              <a:rPr lang="es-ES" dirty="0" smtClean="0"/>
              <a:t>,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doppler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effect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shift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observed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of light, and as </a:t>
            </a:r>
            <a:r>
              <a:rPr lang="es-ES" baseline="0" dirty="0" err="1" smtClean="0"/>
              <a:t>such</a:t>
            </a:r>
            <a:r>
              <a:rPr lang="es-ES" baseline="0" dirty="0" smtClean="0"/>
              <a:t>, a </a:t>
            </a:r>
            <a:r>
              <a:rPr lang="es-ES" baseline="0" dirty="0" err="1" smtClean="0"/>
              <a:t>shift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wavelength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thus</a:t>
            </a:r>
            <a:r>
              <a:rPr lang="es-ES" baseline="0" dirty="0" smtClean="0"/>
              <a:t> in color.</a:t>
            </a:r>
          </a:p>
          <a:p>
            <a:endParaRPr lang="es-ES" baseline="0" dirty="0" smtClean="0"/>
          </a:p>
          <a:p>
            <a:pPr defTabSz="933145">
              <a:defRPr/>
            </a:pPr>
            <a:r>
              <a:rPr lang="es-ES" baseline="0" dirty="0" err="1" smtClean="0"/>
              <a:t>It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phenomenon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source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moving</a:t>
            </a:r>
            <a:r>
              <a:rPr lang="es-ES" baseline="0" dirty="0" smtClean="0"/>
              <a:t> at a </a:t>
            </a:r>
            <a:r>
              <a:rPr lang="es-ES" baseline="0" dirty="0" err="1" smtClean="0"/>
              <a:t>relativistic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speed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emitting</a:t>
            </a:r>
            <a:r>
              <a:rPr lang="es-ES" baseline="0" dirty="0" smtClean="0"/>
              <a:t> light (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sound</a:t>
            </a:r>
            <a:r>
              <a:rPr lang="es-ES" baseline="0" dirty="0" smtClean="0"/>
              <a:t>)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certain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observed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have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different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frequency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observer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rest</a:t>
            </a:r>
            <a:r>
              <a:rPr lang="es-ES" baseline="0" dirty="0" smtClean="0"/>
              <a:t>.</a:t>
            </a:r>
          </a:p>
          <a:p>
            <a:endParaRPr lang="es-ES" dirty="0" smtClean="0"/>
          </a:p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Doppler</a:t>
            </a:r>
            <a:r>
              <a:rPr lang="es-ES" dirty="0" smtClean="0"/>
              <a:t> </a:t>
            </a:r>
            <a:r>
              <a:rPr lang="es-ES" dirty="0" err="1" smtClean="0"/>
              <a:t>effect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better</a:t>
            </a:r>
            <a:r>
              <a:rPr lang="es-ES" dirty="0" smtClean="0"/>
              <a:t> </a:t>
            </a:r>
            <a:r>
              <a:rPr lang="es-ES" dirty="0" err="1" smtClean="0"/>
              <a:t>known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science</a:t>
            </a:r>
            <a:r>
              <a:rPr lang="es-ES" baseline="0" dirty="0" smtClean="0"/>
              <a:t> (and pop culture) </a:t>
            </a:r>
            <a:r>
              <a:rPr lang="es-ES" baseline="0" dirty="0" err="1" smtClean="0"/>
              <a:t>for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sound</a:t>
            </a:r>
            <a:r>
              <a:rPr lang="es-ES" baseline="0" dirty="0" smtClean="0"/>
              <a:t>. </a:t>
            </a:r>
            <a:r>
              <a:rPr lang="es-ES" dirty="0" smtClean="0"/>
              <a:t>As </a:t>
            </a:r>
            <a:r>
              <a:rPr lang="es-ES" dirty="0" err="1" smtClean="0"/>
              <a:t>many</a:t>
            </a:r>
            <a:r>
              <a:rPr lang="es-ES" dirty="0" smtClean="0"/>
              <a:t> of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know</a:t>
            </a:r>
            <a:r>
              <a:rPr lang="es-ES" dirty="0" smtClean="0"/>
              <a:t>,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a</a:t>
            </a:r>
            <a:r>
              <a:rPr lang="es-ES" baseline="0" dirty="0" smtClean="0"/>
              <a:t> </a:t>
            </a:r>
            <a:r>
              <a:rPr lang="es-ES" dirty="0" err="1" smtClean="0"/>
              <a:t>phenomenon</a:t>
            </a:r>
            <a:r>
              <a:rPr lang="es-ES" dirty="0" smtClean="0"/>
              <a:t> </a:t>
            </a:r>
            <a:r>
              <a:rPr lang="es-ES" dirty="0" err="1" smtClean="0"/>
              <a:t>restricted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relativistic</a:t>
            </a:r>
            <a:r>
              <a:rPr lang="es-ES" dirty="0" smtClean="0"/>
              <a:t> </a:t>
            </a:r>
            <a:r>
              <a:rPr lang="es-ES" dirty="0" err="1" smtClean="0"/>
              <a:t>velocities</a:t>
            </a:r>
            <a:r>
              <a:rPr lang="es-ES" baseline="0" dirty="0" smtClean="0"/>
              <a:t>.</a:t>
            </a:r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endParaRPr lang="es-ES" baseline="0" dirty="0" smtClean="0"/>
          </a:p>
          <a:p>
            <a:r>
              <a:rPr lang="es-ES" dirty="0" smtClean="0"/>
              <a:t>http://3.bp.blogspot.com/_Q1Usu19httQ/SNA4AmrKeXI/AAAAAAAAD0g/B-wI2g-u2sc/s1600/sheldon+doppler+effect.JPG // http://fisicayeluniverso.blogspot.com.es/2010_05_01_archive.html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Vermontphotography.blogspot.com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La primera técnica que apareció, y con la que se</a:t>
            </a:r>
            <a:r>
              <a:rPr lang="es-ES" baseline="0" dirty="0" smtClean="0"/>
              <a:t> capturaron estos datos que habéis visto, es la de </a:t>
            </a:r>
            <a:r>
              <a:rPr lang="es-ES" baseline="0" dirty="0" err="1" smtClean="0"/>
              <a:t>Velten</a:t>
            </a:r>
            <a:r>
              <a:rPr lang="es-ES" baseline="0" dirty="0" smtClean="0"/>
              <a:t> et al., denominada </a:t>
            </a:r>
            <a:r>
              <a:rPr lang="es-ES" baseline="0" dirty="0" err="1" smtClean="0"/>
              <a:t>femtofotografía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Se presentó el año pasado, y este año ya han surgido dos técnicas nuevas capaces de alcanzar resoluciones temporales muy elevadas que permiten ver la luz propagándose, los trabajos de </a:t>
            </a:r>
            <a:r>
              <a:rPr lang="es-ES" baseline="0" dirty="0" err="1" smtClean="0"/>
              <a:t>Heide</a:t>
            </a:r>
            <a:r>
              <a:rPr lang="es-ES" baseline="0" dirty="0" smtClean="0"/>
              <a:t> et al. y de </a:t>
            </a:r>
            <a:r>
              <a:rPr lang="es-ES" baseline="0" dirty="0" err="1" smtClean="0"/>
              <a:t>Kadambi</a:t>
            </a:r>
            <a:r>
              <a:rPr lang="es-ES" baseline="0" dirty="0" smtClean="0"/>
              <a:t> et al.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Es un campo en expansión que ha suscitado mucho interés.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1065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mostrar</a:t>
            </a:r>
            <a:r>
              <a:rPr lang="en-US" dirty="0" smtClean="0"/>
              <a:t> </a:t>
            </a:r>
            <a:r>
              <a:rPr lang="en-US" dirty="0" err="1" smtClean="0"/>
              <a:t>unos</a:t>
            </a:r>
            <a:r>
              <a:rPr lang="en-US" dirty="0" smtClean="0"/>
              <a:t> </a:t>
            </a:r>
            <a:r>
              <a:rPr lang="en-US" dirty="0" err="1" smtClean="0"/>
              <a:t>datos</a:t>
            </a:r>
            <a:r>
              <a:rPr lang="en-US" dirty="0" smtClean="0"/>
              <a:t> de </a:t>
            </a: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captura</a:t>
            </a:r>
            <a:r>
              <a:rPr lang="en-US" baseline="0" dirty="0" smtClean="0"/>
              <a:t>: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Puede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capturar</a:t>
            </a:r>
            <a:r>
              <a:rPr lang="en-US" baseline="0" dirty="0" smtClean="0"/>
              <a:t> hasta un </a:t>
            </a:r>
            <a:r>
              <a:rPr lang="en-US" baseline="0" dirty="0" err="1" smtClean="0"/>
              <a:t>trillón</a:t>
            </a:r>
            <a:r>
              <a:rPr lang="en-US" baseline="0" dirty="0" smtClean="0"/>
              <a:t> de frames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segundo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frame </a:t>
            </a:r>
            <a:r>
              <a:rPr lang="en-US" baseline="0" dirty="0" err="1" smtClean="0"/>
              <a:t>suponen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picosegundos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tiempo</a:t>
            </a:r>
            <a:r>
              <a:rPr lang="en-US" baseline="0" dirty="0" smtClean="0"/>
              <a:t>, el </a:t>
            </a:r>
            <a:r>
              <a:rPr lang="en-US" baseline="0" dirty="0" err="1" smtClean="0"/>
              <a:t>vídeo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completo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habéis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alrededor</a:t>
            </a:r>
            <a:r>
              <a:rPr lang="en-US" baseline="0" dirty="0" smtClean="0"/>
              <a:t> de un </a:t>
            </a:r>
            <a:r>
              <a:rPr lang="en-US" baseline="0" dirty="0" err="1" smtClean="0"/>
              <a:t>nanosegundo</a:t>
            </a:r>
            <a:r>
              <a:rPr lang="en-US" baseline="0" dirty="0" smtClean="0"/>
              <a:t>).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Eso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decir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luz</a:t>
            </a:r>
            <a:r>
              <a:rPr lang="en-US" baseline="0" dirty="0" smtClean="0"/>
              <a:t>, en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frame del video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habéis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viaja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menos</a:t>
            </a:r>
            <a:r>
              <a:rPr lang="en-US" baseline="0" dirty="0" smtClean="0"/>
              <a:t> de un mm.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8731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dirty="0" smtClean="0"/>
              <a:t>Las </a:t>
            </a:r>
            <a:r>
              <a:rPr lang="en-US" dirty="0" err="1" smtClean="0"/>
              <a:t>implicaciones</a:t>
            </a:r>
            <a:r>
              <a:rPr lang="en-US" dirty="0" smtClean="0"/>
              <a:t> de </a:t>
            </a:r>
            <a:r>
              <a:rPr lang="en-US" dirty="0" err="1" smtClean="0"/>
              <a:t>esto</a:t>
            </a:r>
            <a:r>
              <a:rPr lang="en-US" baseline="0" dirty="0" smtClean="0"/>
              <a:t> son </a:t>
            </a:r>
            <a:r>
              <a:rPr lang="en-US" baseline="0" dirty="0" err="1" smtClean="0"/>
              <a:t>fascinantes</a:t>
            </a:r>
            <a:r>
              <a:rPr lang="en-US" baseline="0" dirty="0" smtClean="0"/>
              <a:t>, y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significativo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luz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puede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considerarse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infinitamente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rápida</a:t>
            </a:r>
            <a:r>
              <a:rPr lang="en-U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smtClean="0"/>
              <a:t>En </a:t>
            </a:r>
            <a:r>
              <a:rPr lang="en-US" baseline="0" dirty="0" err="1" smtClean="0"/>
              <a:t>gráficos</a:t>
            </a:r>
            <a:r>
              <a:rPr lang="en-US" baseline="0" dirty="0" smtClean="0"/>
              <a:t>, y </a:t>
            </a:r>
            <a:r>
              <a:rPr lang="en-US" baseline="0" dirty="0" err="1" smtClean="0"/>
              <a:t>también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visión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computador</a:t>
            </a:r>
            <a:r>
              <a:rPr lang="en-US" baseline="0" dirty="0" smtClean="0"/>
              <a:t>, la </a:t>
            </a:r>
            <a:r>
              <a:rPr lang="en-US" baseline="0" dirty="0" err="1" smtClean="0"/>
              <a:t>asunción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luz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viaja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velocidad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infinita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omnipresente</a:t>
            </a:r>
            <a:r>
              <a:rPr lang="en-U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Esa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asunción</a:t>
            </a:r>
            <a:r>
              <a:rPr lang="en-US" baseline="0" dirty="0" smtClean="0"/>
              <a:t>, sin embargo, </a:t>
            </a:r>
            <a:r>
              <a:rPr lang="en-US" baseline="0" dirty="0" err="1" smtClean="0"/>
              <a:t>deja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válida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tipo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datos</a:t>
            </a:r>
            <a:r>
              <a:rPr lang="en-US" baseline="0" dirty="0" smtClean="0"/>
              <a:t>. 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smtClean="0"/>
              <a:t>Hay un </a:t>
            </a:r>
            <a:r>
              <a:rPr lang="en-US" baseline="0" dirty="0" err="1" smtClean="0"/>
              <a:t>retraso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cuándo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ocurre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cuándo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cámara</a:t>
            </a:r>
            <a:r>
              <a:rPr lang="en-US" baseline="0" dirty="0" smtClean="0"/>
              <a:t> lo </a:t>
            </a:r>
            <a:r>
              <a:rPr lang="en-US" baseline="0" dirty="0" err="1" smtClean="0"/>
              <a:t>captura</a:t>
            </a:r>
            <a:r>
              <a:rPr lang="en-US" baseline="0" dirty="0" smtClean="0"/>
              <a:t>, o, </a:t>
            </a:r>
            <a:r>
              <a:rPr lang="en-US" baseline="0" dirty="0" err="1" smtClean="0"/>
              <a:t>dicho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otro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modo</a:t>
            </a:r>
            <a:r>
              <a:rPr lang="en-US" baseline="0" dirty="0" smtClean="0"/>
              <a:t>, hay dos </a:t>
            </a:r>
            <a:r>
              <a:rPr lang="en-US" baseline="0" dirty="0" err="1" smtClean="0"/>
              <a:t>marcos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temporales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n-US" baseline="0" dirty="0" smtClean="0"/>
              <a:t>Con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asunción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rota</a:t>
            </a:r>
            <a:r>
              <a:rPr lang="en-US" baseline="0" dirty="0" smtClean="0"/>
              <a:t>, se </a:t>
            </a:r>
            <a:r>
              <a:rPr lang="en-US" baseline="0" dirty="0" err="1" smtClean="0"/>
              <a:t>abre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nuevo</a:t>
            </a:r>
            <a:r>
              <a:rPr lang="en-US" baseline="0" dirty="0" smtClean="0"/>
              <a:t> campo de </a:t>
            </a:r>
            <a:r>
              <a:rPr lang="en-US" baseline="0" dirty="0" err="1" smtClean="0"/>
              <a:t>posibilidades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explorar</a:t>
            </a:r>
            <a:r>
              <a:rPr lang="en-US" baseline="0" dirty="0" smtClean="0"/>
              <a:t>, y a </a:t>
            </a:r>
            <a:r>
              <a:rPr lang="en-US" baseline="0" dirty="0" err="1" smtClean="0"/>
              <a:t>explotar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9276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STANDALONE</a:t>
            </a:r>
            <a:r>
              <a:rPr lang="es-ES" baseline="0" dirty="0" smtClean="0"/>
              <a:t> APP., REAL TIME, 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STANDALONE</a:t>
            </a:r>
            <a:r>
              <a:rPr lang="es-ES" baseline="0" dirty="0" smtClean="0"/>
              <a:t> APP., REAL TIME, 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 defTabSz="933145">
              <a:buFont typeface="Arial" panose="020B0604020202020204" pitchFamily="34" charset="0"/>
              <a:buChar char="•"/>
              <a:defRPr/>
            </a:pPr>
            <a:r>
              <a:rPr lang="es-ES" dirty="0" smtClean="0"/>
              <a:t>Poder capturar luz a esas velocidades nos permite</a:t>
            </a:r>
            <a:r>
              <a:rPr lang="es-ES" baseline="0" dirty="0" smtClean="0"/>
              <a:t> hacer cosas como recuperar geometría de objetos que no están en la línea de visión (comúnmente, mirar alrededor de una esquina)</a:t>
            </a:r>
          </a:p>
          <a:p>
            <a:pPr marL="174965" indent="-174965" defTabSz="933145">
              <a:buFont typeface="Arial" panose="020B0604020202020204" pitchFamily="34" charset="0"/>
              <a:buChar char="•"/>
              <a:defRPr/>
            </a:pPr>
            <a:r>
              <a:rPr lang="es-ES" baseline="0" dirty="0" smtClean="0"/>
              <a:t>O detectar movimiento en zonas ocultas a la cámara</a:t>
            </a:r>
          </a:p>
          <a:p>
            <a:pPr marL="174965" indent="-174965" defTabSz="933145">
              <a:buFont typeface="Arial" panose="020B0604020202020204" pitchFamily="34" charset="0"/>
              <a:buChar char="•"/>
              <a:defRPr/>
            </a:pPr>
            <a:r>
              <a:rPr lang="es-ES" baseline="0" dirty="0" smtClean="0"/>
              <a:t>nos permite análisis más completos del transporte de luz, como separación en componentes (directa, global, </a:t>
            </a:r>
            <a:r>
              <a:rPr lang="es-ES" baseline="0" dirty="0" err="1" smtClean="0"/>
              <a:t>subsurface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scatt</a:t>
            </a:r>
            <a:r>
              <a:rPr lang="es-ES" baseline="0" dirty="0" smtClean="0"/>
              <a:t>.)</a:t>
            </a:r>
          </a:p>
          <a:p>
            <a:pPr marL="174965" indent="-174965" defTabSz="933145">
              <a:buFont typeface="Arial" panose="020B0604020202020204" pitchFamily="34" charset="0"/>
              <a:buChar char="•"/>
              <a:defRPr/>
            </a:pPr>
            <a:r>
              <a:rPr lang="es-ES" baseline="0" dirty="0" smtClean="0"/>
              <a:t>O nos permite recuperar </a:t>
            </a:r>
            <a:r>
              <a:rPr lang="es-ES" baseline="0" dirty="0" err="1" smtClean="0"/>
              <a:t>reflectancia</a:t>
            </a:r>
            <a:r>
              <a:rPr lang="es-ES" baseline="0" dirty="0" smtClean="0"/>
              <a:t> de una manera más sencilla</a:t>
            </a:r>
          </a:p>
          <a:p>
            <a:pPr marL="174965" indent="-174965" defTabSz="933145">
              <a:buFont typeface="Arial" panose="020B0604020202020204" pitchFamily="34" charset="0"/>
              <a:buChar char="•"/>
              <a:defRPr/>
            </a:pPr>
            <a:r>
              <a:rPr lang="es-ES" baseline="0" dirty="0" smtClean="0"/>
              <a:t>En fin, abre un campo nuevo, con un sinnúmero de aplicaciones que pueden beneficiar 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1706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Éstos son</a:t>
            </a:r>
            <a:r>
              <a:rPr lang="es-ES" baseline="0" dirty="0" smtClean="0"/>
              <a:t> los cuatro fenómenos que hay que tener en cuenta.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Todos ellos existen en la mecánica clásica, pero a velocidades relativistas se ven modificados por la contracción de </a:t>
            </a:r>
            <a:r>
              <a:rPr lang="es-ES" baseline="0" dirty="0" err="1" smtClean="0"/>
              <a:t>Lorentz</a:t>
            </a:r>
            <a:r>
              <a:rPr lang="es-ES" baseline="0" dirty="0" smtClean="0"/>
              <a:t>.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endParaRPr lang="es-ES" dirty="0" smtClean="0"/>
          </a:p>
          <a:p>
            <a:r>
              <a:rPr lang="es-ES" dirty="0" smtClean="0"/>
              <a:t>TODO ESTO EXISTE EN LA MECÁNICA CLÁSICA </a:t>
            </a:r>
            <a:r>
              <a:rPr lang="es-ES" baseline="0" dirty="0" smtClean="0"/>
              <a:t>PERO A VELOCIDADES RELATIVISTAS SE VEN MODIFICADOS POR LA CONTRACCIÓN DE LORENTZ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0061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Así pues, tenemos nuevos sistemas</a:t>
            </a:r>
            <a:r>
              <a:rPr lang="es-ES" baseline="0" dirty="0" smtClean="0"/>
              <a:t> de captura, y un nuevo tipo de datos (lo que llamamos time-resolved data), </a:t>
            </a:r>
            <a:endParaRPr lang="es-ES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Y RECORDAD</a:t>
            </a:r>
            <a:r>
              <a:rPr lang="es-ES" baseline="0" dirty="0" smtClean="0"/>
              <a:t> QUE PODEMOS OBTENER GEOMETRÍA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La pregunta que nos hicimos</a:t>
            </a:r>
            <a:r>
              <a:rPr lang="es-ES" baseline="0" dirty="0" smtClean="0"/>
              <a:t> fue: podemos visualizar los datos desde distintos puntos de vista?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Es decir, hacer lo que en este video mostramos en simulación.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7795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NOS DIMOS CUENTA DE QUE NO HAY…</a:t>
            </a:r>
          </a:p>
          <a:p>
            <a:r>
              <a:rPr lang="es-ES" dirty="0" smtClean="0"/>
              <a:t>QUERÍAMOS</a:t>
            </a:r>
            <a:r>
              <a:rPr lang="es-ES" baseline="0" dirty="0" smtClean="0"/>
              <a:t> UNA FREE MOVING CAMERA</a:t>
            </a:r>
            <a:endParaRPr lang="es-ES" dirty="0" smtClean="0"/>
          </a:p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3974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397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508 </a:t>
            </a:r>
            <a:r>
              <a:rPr lang="es-ES" dirty="0" err="1" smtClean="0"/>
              <a:t>nm</a:t>
            </a:r>
            <a:endParaRPr lang="es-ES" dirty="0" smtClean="0"/>
          </a:p>
          <a:p>
            <a:r>
              <a:rPr lang="es-ES" dirty="0" err="1" smtClean="0"/>
              <a:t>toenmap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EEE7A-59E2-4081-8236-14F9E0881D9B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Así pues, tenemos nuevos sistemas</a:t>
            </a:r>
            <a:r>
              <a:rPr lang="es-ES" baseline="0" dirty="0" smtClean="0"/>
              <a:t> de captura, y un nuevo tipo de datos (lo que llamamos time-resolved data), </a:t>
            </a:r>
            <a:endParaRPr lang="es-ES" dirty="0" smtClean="0"/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Y RECORDAD</a:t>
            </a:r>
            <a:r>
              <a:rPr lang="es-ES" baseline="0" dirty="0" smtClean="0"/>
              <a:t> QUE PODEMOS OBTENER GEOMETRÍA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dirty="0" smtClean="0"/>
              <a:t>La pregunta que nos hicimos</a:t>
            </a:r>
            <a:r>
              <a:rPr lang="es-ES" baseline="0" dirty="0" smtClean="0"/>
              <a:t> fue: podemos visualizar los datos desde distintos puntos de vista?</a:t>
            </a:r>
          </a:p>
          <a:p>
            <a:pPr marL="174965" indent="-174965">
              <a:buFont typeface="Arial" panose="020B0604020202020204" pitchFamily="34" charset="0"/>
              <a:buChar char="•"/>
            </a:pPr>
            <a:r>
              <a:rPr lang="es-ES" baseline="0" dirty="0" smtClean="0"/>
              <a:t>Es decir, hacer lo que en este video mostramos en simulación.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C25F8-91C6-491A-9C90-CB1CDF8B5752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77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EE16E-F1B4-4789-8B44-8AC6E477B61F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90F8-163E-484D-A468-F690DB5AC6AE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20EE8-9EF4-408D-862D-56442D4C0A63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D1E65-2F0F-4FD7-884C-B1351F54DB7A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45BFB-BC13-4A1A-BFE7-BC5322900F3C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59BA8-E013-4605-9369-4A1467E94BCC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6159-0073-4E2A-A596-B9E68272B64B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BAA9-308A-4B25-9229-6796809C2245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362F2-6FF1-471A-ABC2-20C65379F28D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39F2-8676-4E58-94AE-504B6C2DBC2D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5F44-B8C1-46E3-B0F9-11206248DA71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63B7-90D0-4BC9-B790-67D49AF4E6C3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302B-9B17-4A35-AA7F-B84993D98888}" type="datetime1">
              <a:rPr lang="en-US" smtClean="0"/>
              <a:pPr/>
              <a:t>7/20/2015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8360-145D-44E2-8678-92FBD11D7920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A6B8-47B2-4E51-BCDC-1B289B46C8EE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D368-C707-460A-B7B4-47DA8413948C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C5E-BA77-440F-A8A5-4B3CF89FC921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31199-4D69-4607-A098-66531214E8AC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4D9F-3276-4763-9D35-3175ABDF8184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EB7F6-1E6B-4E39-9B5F-B8D68C7969DC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6D5D-51A0-4012-9352-31F12CEA4D72}" type="datetime1">
              <a:rPr lang="en-US" smtClean="0"/>
              <a:pPr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2A21E-13C7-485D-95CC-BCC1308BEDCC}" type="datetime1">
              <a:rPr lang="en-US" smtClean="0"/>
              <a:pPr/>
              <a:t>7/20/2015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25EBFC4-EE05-49FF-8E35-BF690D6EA9FA}" type="datetime1">
              <a:rPr lang="en-US" smtClean="0"/>
              <a:pPr/>
              <a:t>7/20/2015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C4AAC6F-D693-41AF-98B8-9875579A356D}" type="datetime1">
              <a:rPr lang="en-US" smtClean="0"/>
              <a:pPr/>
              <a:t>7/20/2015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59.png"/><Relationship Id="rId5" Type="http://schemas.openxmlformats.org/officeDocument/2006/relationships/image" Target="../media/image62.jpeg"/><Relationship Id="rId10" Type="http://schemas.openxmlformats.org/officeDocument/2006/relationships/image" Target="../media/image58.png"/><Relationship Id="rId4" Type="http://schemas.openxmlformats.org/officeDocument/2006/relationships/image" Target="../media/image61.jpe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6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76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7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8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8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452320" y="6309320"/>
            <a:ext cx="1691680" cy="548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363829" y="5348808"/>
            <a:ext cx="842493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Adrian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Jarabo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</a:t>
            </a:r>
            <a:r>
              <a:rPr lang="es-E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Belen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Masia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1,2,3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Andreas Velten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4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</a:t>
            </a:r>
          </a:p>
          <a:p>
            <a:pPr marL="0" indent="0" algn="ctr">
              <a:buNone/>
            </a:pP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Christopher Barsi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2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</a:t>
            </a:r>
            <a:r>
              <a:rPr lang="es-E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Ramesh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Raskar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2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Diego Gutierrez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</a:t>
            </a:r>
          </a:p>
          <a:p>
            <a:pPr marL="0" indent="0" algn="ctr">
              <a:buNone/>
            </a:pPr>
            <a:endParaRPr lang="es-ES" sz="2000" baseline="30000" dirty="0" smtClean="0">
              <a:solidFill>
                <a:schemeClr val="accent2">
                  <a:lumMod val="60000"/>
                  <a:lumOff val="4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marL="0" indent="0" algn="ctr">
              <a:buNone/>
            </a:pP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Universidad de Zaragoza    </a:t>
            </a: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2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MIT Media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Lab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</a:t>
            </a: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3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I3A    </a:t>
            </a: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4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Morgridge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Institute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for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Research</a:t>
            </a:r>
            <a:endParaRPr lang="es-ES" sz="1600" dirty="0">
              <a:solidFill>
                <a:schemeClr val="accent2">
                  <a:lumMod val="60000"/>
                  <a:lumOff val="4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21804" y="1166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669900"/>
                </a:solidFill>
                <a:cs typeface="Estrangelo Edessa" panose="03080600000000000000" pitchFamily="66" charset="0"/>
              </a:rPr>
              <a:t>Relativistic Effects for Time-Resolved Light Transport</a:t>
            </a:r>
            <a:endParaRPr lang="es-ES" sz="4000" b="1" dirty="0">
              <a:solidFill>
                <a:srgbClr val="669900"/>
              </a:solidFill>
              <a:cs typeface="Estrangelo Edessa" panose="03080600000000000000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9"/>
          <a:stretch/>
        </p:blipFill>
        <p:spPr bwMode="auto">
          <a:xfrm>
            <a:off x="2800366" y="1646135"/>
            <a:ext cx="3615275" cy="351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4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6" y="2060848"/>
            <a:ext cx="3240359" cy="22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116632" y="4086200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628B0F"/>
                </a:solidFill>
              </a:rPr>
              <a:t>Femto-photography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setup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Velten</a:t>
            </a:r>
            <a:r>
              <a:rPr lang="es-ES" sz="1600" dirty="0" smtClean="0">
                <a:solidFill>
                  <a:srgbClr val="628B0F"/>
                </a:solidFill>
              </a:rPr>
              <a:t> et al. SIGGRAPH 2012; 2013]</a:t>
            </a:r>
            <a:endParaRPr lang="es-ES" sz="1600" dirty="0">
              <a:solidFill>
                <a:srgbClr val="628B0F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23395" y="6021288"/>
            <a:ext cx="3162975" cy="720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>
                <a:solidFill>
                  <a:srgbClr val="628B0F"/>
                </a:solidFill>
              </a:rPr>
              <a:t>Time-Resolved Data</a:t>
            </a:r>
            <a:endParaRPr lang="es-ES" sz="2000" dirty="0">
              <a:solidFill>
                <a:srgbClr val="628B0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993704" y="5211197"/>
            <a:ext cx="5122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Can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visualize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data </a:t>
            </a:r>
          </a:p>
          <a:p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from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different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viewpoints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46" y="4361243"/>
            <a:ext cx="4325074" cy="1735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omateS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811694" y="1196752"/>
            <a:ext cx="528058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-0.1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11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6" grpId="1"/>
      <p:bldP spid="11" grpId="0"/>
      <p:bldP spid="11" grpId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3" y="2404300"/>
            <a:ext cx="3573987" cy="32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539552" y="5577216"/>
            <a:ext cx="367240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i="1" dirty="0" smtClean="0">
                <a:solidFill>
                  <a:srgbClr val="628B0F"/>
                </a:solidFill>
              </a:rPr>
              <a:t>Cube </a:t>
            </a:r>
            <a:r>
              <a:rPr lang="es-ES" sz="2800" dirty="0" err="1" smtClean="0">
                <a:solidFill>
                  <a:srgbClr val="628B0F"/>
                </a:solidFill>
              </a:rPr>
              <a:t>scene</a:t>
            </a:r>
            <a:endParaRPr lang="es-ES" sz="2400" dirty="0">
              <a:solidFill>
                <a:srgbClr val="628B0F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16016" y="5211197"/>
            <a:ext cx="5122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Can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visualize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data </a:t>
            </a:r>
          </a:p>
          <a:p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from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different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viewpoints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36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7709235" y="908720"/>
            <a:ext cx="154585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i="1" dirty="0">
                <a:solidFill>
                  <a:srgbClr val="628B0F"/>
                </a:solidFill>
              </a:rPr>
              <a:t>C</a:t>
            </a:r>
            <a:r>
              <a:rPr lang="es-ES" sz="1800" b="1" i="1" dirty="0" smtClean="0">
                <a:solidFill>
                  <a:srgbClr val="628B0F"/>
                </a:solidFill>
              </a:rPr>
              <a:t>ube</a:t>
            </a:r>
            <a:endParaRPr lang="es-ES" sz="2400" dirty="0">
              <a:solidFill>
                <a:srgbClr val="628B0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44" y="168002"/>
            <a:ext cx="1053528" cy="946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716016" y="5211197"/>
            <a:ext cx="5122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Can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visualize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data </a:t>
            </a:r>
          </a:p>
          <a:p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from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different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viewpoints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23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rped_cubes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404664"/>
            <a:ext cx="9144000" cy="514350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709235" y="908720"/>
            <a:ext cx="154585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i="1" dirty="0">
                <a:solidFill>
                  <a:srgbClr val="628B0F"/>
                </a:solidFill>
              </a:rPr>
              <a:t>C</a:t>
            </a:r>
            <a:r>
              <a:rPr lang="es-ES" sz="1800" b="1" i="1" dirty="0" smtClean="0">
                <a:solidFill>
                  <a:srgbClr val="628B0F"/>
                </a:solidFill>
              </a:rPr>
              <a:t>ube</a:t>
            </a:r>
            <a:endParaRPr lang="es-ES" sz="2400" dirty="0">
              <a:solidFill>
                <a:srgbClr val="628B0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44" y="168002"/>
            <a:ext cx="1053528" cy="946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716016" y="5211197"/>
            <a:ext cx="5122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Can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visualize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data </a:t>
            </a:r>
          </a:p>
          <a:p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from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different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viewpoints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16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" y="4923165"/>
            <a:ext cx="820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need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model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effects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" sz="2800" b="1" dirty="0" err="1" smtClean="0">
                <a:solidFill>
                  <a:srgbClr val="628B0F"/>
                </a:solidFill>
              </a:rPr>
              <a:t>naturally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arises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when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visualizing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time-resolved data</a:t>
            </a:r>
            <a:r>
              <a:rPr lang="es-ES" sz="2800" b="1" dirty="0" smtClean="0">
                <a:solidFill>
                  <a:srgbClr val="628B0F"/>
                </a:solidFill>
              </a:rPr>
              <a:t>.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57200" y="2690917"/>
            <a:ext cx="820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628B0F"/>
                </a:solidFill>
              </a:rPr>
              <a:t>In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scene</a:t>
            </a:r>
            <a:r>
              <a:rPr lang="es-ES" sz="2800" b="1" dirty="0" smtClean="0">
                <a:solidFill>
                  <a:srgbClr val="628B0F"/>
                </a:solidFill>
              </a:rPr>
              <a:t>,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camera </a:t>
            </a:r>
          </a:p>
          <a:p>
            <a:r>
              <a:rPr lang="es-ES" sz="2800" b="1" dirty="0" err="1" smtClean="0">
                <a:solidFill>
                  <a:srgbClr val="628B0F"/>
                </a:solidFill>
              </a:rPr>
              <a:t>is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moving</a:t>
            </a:r>
            <a:r>
              <a:rPr lang="es-ES" sz="2800" b="1" dirty="0" smtClean="0">
                <a:solidFill>
                  <a:srgbClr val="628B0F"/>
                </a:solidFill>
              </a:rPr>
              <a:t> at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speeds</a:t>
            </a:r>
            <a:r>
              <a:rPr lang="es-ES" sz="2800" b="1" dirty="0" smtClean="0">
                <a:solidFill>
                  <a:srgbClr val="628B0F"/>
                </a:solidFill>
              </a:rPr>
              <a:t>.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utoShape 2" descr="data:image/jpeg;base64,/9j/4AAQSkZJRgABAQAAAQABAAD/2wCEAAkGBxQTEhQUExQWFhUXFxgaGBgYGBcXGBoaGhgYHBcYGhwYHCggHRolHBgcITEiJSksLi4uFx8zODMsNygtLisBCgoKBQUFDgUFDisZExkrKysrKysrKysrKysrKysrKysrKysrKysrKysrKysrKysrKysrKysrKysrKysrKysrK//AABEIAO4A1AMBIgACEQEDEQH/xAAcAAABBQEBAQAAAAAAAAAAAAAFAQIDBAYABwj/xAA/EAABAwIEAwUHAwMDAgcBAAABAAIRAyEEEjFBBVFhBiJxgZETMqGxwdHwQuHxFCNSB2JygqIkM0ODkrLSFf/EABQBAQAAAAAAAAAAAAAAAAAAAAD/xAAUEQEAAAAAAAAAAAAAAAAAAAAA/9oADAMBAAIRAxEAPwDzsCdk7KpBHmmwg6UxzjunE8kgnxQNbZKErgkIQI5trqGozfTorQUNQXQV1GXXRDD8OdUGYuZTpgwXvJDZ5CBLndAoK9CkNHPf1hrfhJQU3HqlzJzqTdvXMPskFIc/kY+KCWmZ+6mJAi5KYyiSA1oLpvp6T6Ivg+z1ar7rJIO5AAnm42QDg/quzXWkb2Fr5Zc6mP8AqJ+QhDsX2cxFO72EjmzvR5C8IB19k9q6rhi0XDvQj5hRZ4QTtqR4c0r32+SrOqynMpl3TqdEEoK5gLrQfIKSnRaNTPS4H3VptcQADHQD6IGMwJ1c4DoLn9lPla0d1onmblROdv6woKleEElbEdVSq1DzUdeqqhqIOfUkrlCXwuQGS2dE3NBU7qcfsmimDM6oGZJTWuTzTunBm10DPZhO9laZH1TvZg7p7aIGt+miCF9MhLSoZiBMCO8eQvPyVw05a0iNIvzB3+4XYKnlcTGx8EFbGVe+A1oLGd1rTdo5wDYuJ1JUGIxVR0C4GwgZfQWCJYnCEGLXuHa6yduh+Cqt4ac12mDvNvVAJfmMzB5qfhdEPdlyADcm9t91cq8MjQEnnfz0ui2H4ZLWDQm88wDaT1J/7UBjs7wymT3WDI0XcRcwTf7T9EziWNqOcWscWUxZrW2m0nMRq48hYTzReg3LRbS0z2kbSZn83UOC4S2l33mcs5fzUbSgE0OGV6gz1Hwy8Ny5nW5GbnzjwVqhhnDRj3AT+vvejI+fNEMWx7wMsA23tG4A22+KYOGV3DIwOI3fOUfESfl46oIX4N8FwpOYSNA8fGTCFkU7CvRAadHsyh087WetC7sq4M71UtdMyCJ89Pkq9XhFdsnOKjf1NaR3uo2DuqDMY/goaM9IsfTjUmCPEHQ+XmhNUidZ8dEYxFN1KqWF75FwXWJB3h1iDIkeKqYug1zRUaALw5nI7Fs/pMW9EFCZuD4hcxxOyiY6DGxtdNfVhBNUrZfJU62J5JtWrKqVXIFdUTc6hJXBA4lKmwuQapzeqZB9PJTVmAWv18VFl5IIni6fTJtyXWGqlaRroEDA2D4fRWKIzefgq5ubfPryV2lSM6S3STZvldA2iNRMCdunJWHMv138NvD+FZAaRaGm95mfC5Tch1u7SL3Hh/GyCJ9JxAANtp18JVzD8PqQC0j1MRuIJMaLsPh5PdMjWDZwWk4bSbHPbT8PxQBHcLflktANvd3uNuavYXBm95EECdjNmlFa1xb1TKWHI318uSBlQjK22wiPA/JV67y45dGho8zIRD2euvh15hIKMeXNBHhS1regMA81KMYScs5Rs0QTHMwlfRBhU3YXL7s+HNBefgmRJAJvsJnxQ2tRp8suugDvMEKVlUjY/H57q0zFM0DoPiD80Ax7QWZXsFVo6zY7jdpHQrP47g4aDUY4upkAPaT3mgnW2wN59YWyrUGm4MHn/BQ1+HMy03GuS9t5aYJ9J8UHn/E8OcxcdZ2gg6AOkc9fNBqlQyZW84zwhzR7VgD2mdDbq3mN9ecWWJ4xla4FuhA5+hGxQUX1FC5654v4piBwUqjanoHhInALkGxxDTJVFpE6IpXCpN1uEDKgmJSQR1+QVh+nhqoHVY2nnKBoq5CNzM9PNT0amYnXe2gA5JlV4gOLTew8onbeVPw/hzqjgbhsabcjbYILGBY53ugGf1QNRy9URxDXMhpEuImOV9baDoizQzCUsxOZ1g1ugzbCB+WKThnDySala73GSJAjkHHbo0XQV8DgSTJmeQCN0aRbqAFew+HHWOTRlHqblWW0OTB5kn6IBzGbp9MCd9OiIv8A+DfX9lwpD/Aep+yCsxo5FPyW0I+KsMZ/tb8VKGD/ABHqUFD2d9j8D6KvUpA6WRV9JsXaR1HeH3UHswdHB3Q6/dAIfT6DyuqVXDTqPA/QozUpjT3TtOngVTqNubX3HPwQUaDADrB5SQN9pVnEYEPAg5XjRwtfr+eqSoy3TbmFLTcgF08U/OaVUtbUNgdG1BsHRbNycF592pw5p1S2f7b9AR7pOsE6d74yvUeK4RtVsO1GhH5dZHtTwz2mHbUHfLSGlwjvAauPWYnqCg85eduSaQn1veMzM76pkoOYpWpjDdSAIHykXNXIN64bbIbUHeKJVdSheIrQTzQNqvgQOuvQfyocM5z3BsQXaaRPidFJ7WTle1ruZJIIHUjVaXAcOp0WB9ZsZ/8Ay6bYzHkeg/3FAOwuBqExJIEW1nxN/wA3RjDPLBNuXLxDefioBxOpm7jWAbNLQbbnNe232UIqGo6S24DieUDlyQW2F1XETY5JbTG02zPPQaeIWl4Wwbd//cdOpA38Vm+zbQ5on3T70akDRg6TJPiVs8O+ACSym3aYPxQEKLTz/PJSnonMIH6gZ8I+CmqabIKgG8pXAxqfQLn6qSbIEo03fgCseydz+SgYRe2nMpQQf8fzwQMr5xqAR4QfgqFYNOstI0nT1GiI+yPUeB+hVWs6bOiBuBBHiOSCliHnR9+u/wC4UT22g+R5fsVM9haY2nx8x0TMoNjofgfsgovGvPcdeaiZabT0+3VXHMtJ10P3UDWSfzzQWGMkfIoHxHDFjn5QMtQOzM2zhpOnWPitE5gABnumx3jkUO4mZBIGaNRMTY5T05IPKuK4anXBqMORw1advHmBOo03G6ztamWmDr6jxEbLRdqcMabyW+44lwMRfcEbPG/jyuh9Norsgke0aLH/AC17pPP86oBbNVYKraG+2qsF4QSMXKMlcg3ZdHmUPxhuZRB1gOSgewGSUHcFoCpUDnNOVt3EaENAm3P6p7Mf7aq8mS6CGgbSQ1rB0AK7DYoML2gxLmi4kRB5eHxVjs7D3ZpG1pcbl83k2sPkgvVMMxlGWme8Q2NJFj5AiAevin8Lw8YerqXFh67b/nNdxd7crWg2B2IiB+8nzRLDkf0piPdMn7n81QA+EYlwwznNFwMjdRcy57j8AoOHcExTyH1HOczcPlwjpOgR/sRhM1BtrFznep167ei11UNbrYwZQC+HcOyZTTkdNj5c1oQ3zQ9tYRLSIVvCYkEC6BzwZhLUkNVlrE+pAEIA2I4fUe2BO28WkIDxLgtRnuPqF0Hd1yTbQjbrstf/AFHJNp4ln6iPsgzFKljXBuZ+SLWv4ZpEeiLcPp1oIqua4j3XRGYbtO38on7ZjrZgfNNqNI08fugo1IFvCPA2jyVcAyQPXwT8Y+HDqT+eo+JTqZNrc/JBXxEymYQXVqpTk33ULKWV1kEtWnlBG3JB8S8AncQQQdwdQjmMa4tGu38ILi8K/UQeU6TylBjuNUmBxDxmpuAF7kROW/MDfWx6hZHFYZrKsNdyIOk8i1ei4qkKgLXNggyA6dZ0tfUbeKyXFuFHLlymD7gt3THepE6QYBB5kbFBnuJ4f9YM7O+h+Y8lUanse6mS0yNiDb4JHjfZAqVND1yDZYirr4qCpW7pC7GvuqxdZBXq4m5F7iCR5R8loeytQRUiQQJ3uQJHTZZB8yVq+z1AspYgkFp9lIB1EkCY15wOh5oLD64IE952Y9b+f5ZEOK1SzBug3gfGShTSA2ZuDEDrBRrtIQaNNjf1MJ66AD5wgP8AZYinh2HQBnxmFAeIurVMlKm6pE5i0SZ8XQAFLhaE0S2coDSCdIgR9V2BrZMNVpUHQXM7j7AkkQZPPr1QJTq5XQWljv8AE5efNpI8tVJxCplpitTNrSOSyPZbgmI9qDUpENa4l9Ql8va6BkykwQIJ0nvemk4u8ClVIaWteYpiZzXET1kEzyQavhOPFSm1/MAp9arc6W3Qngk06LWcgFNiH90jYoOONF428kCxfEGGpla2o47w17vQMknxNkS4jh2N0kjpED7qjx/EFuCqMwxLX9AQ5w8hqgjo+yI/t1A19yB3mPtqcrwCROtijfCce8gsft7p5815f2awtSpiG+1ZVFMMGYvOZwOWS5joGWXXEaTqVv8AhlNzQJ7xBMHfXccyEFziRm48fOVPh32SOEtM35QmUW2M6oJn1AMvVK2fzkqjzBvpsFbpvsPP02QWmVIBtbcKlWe18gkfmxH1T34kN1i6oV3hxvpNjuPz6IBvEsMA7v8AdIsHbOGgk7beqq4gd0h7M4AgkGHjkQR5IhWfPddBB0uR+0KvXPsxAbAbF75hbrqPgUHnnaXgjoNWk5tWnEmABUp85bqW+EgX0WZYSFvePUyyatL3ZzHL+k7vZGx3HqsljWNe32rIB0eBYSTZw5A8tJQUxlPMLlwCRAax9bvFR0XzPgq2KrXsloVPe6tKC1hqjWkmxIvJGlref1hHeCOPsaznSXVZA5kMa479fks/gqZLhEAk6nQDc+Qv5Ij/AFgL25bU6YcB5iCT1Op6lAzCYnuFomfnGn1RtmJ9o+k0EH+20eeb7ALMYem7vvEgNa53o5oN/AyiPZJ//iW9QY8dkHoMOLxTcTlJLjyMAWPQSpW8JGaWnLfY5R+6KUOHghp2Auec625Eq77K3utHkEAplJotmc7nrCznGMW+riadInuscCG8tz5rYuY2lmquj7kAlZXgWCL31MQf1Els8iZQaVndYJiengkBkXBMplYWvZR4apJjkglr4UuAvpuqj8E1xhxLDr09Udwz4sVNUw4J5jkQgz1TAn9TpGw0Hj1XNpBsNDiSdL/lkcqYQDQR4GFXqYCTJ8juOhQV8JmAIOuq6YPh+aqZ+FLT+8fsqNSA4mTB/PJA6s/fdTMrgAeXrf7qlUix8yoRiWmBuSgnq1M8Rb81uqb8cxrg19gbAmfzzT6bc1TKwgluon81+im4rQaXUxUbMO5TsZmOiBrw0jaDsYjyOhVMU3A5DcXyE3t/iTy8UPwjn06hY3M5j8xY10C8z7MHYxBE6z0R2izOwOGnUQRGoPIhBkq1Mse+nIyOOZk2h24+Oiw2IpClVI0puLmkcuY8rOHkvWuNcPDhp3veaeThp5H6hYbtfwse0lv/AKgmOTwCQfPvN9UGTdTLSQRcWSKV7pg8wPhb6LkEdY3VjCAktA3sqryrWDj8+SC+2pkYYIufe3IBuI/xm/WOiqmpLbG3Lc8vuo23MuP5sE0WQX8FWdGUiGZareU+0bEeoCudjnf+Lok7uj1CFsLnZQ2S4uED4wB4oj2faf6mkOT5KD3ig0Bvl+egVZ2pI0MfDRRjE2j8tYfL4KzQoWBKAB2rcfZMBMGpUaxo5AmXH0B9UW4dggAANI8lju2mNcaxDgcrWtdTI0lpJdf/ACsLawj3Zvj4qUwZ0EGOiA3XwgjRAK1MteSOXyRbFcWGXUQqFHFtzS5lWNCfZvy+sfFAT4ViA9uV+o9fFX/ZwgFNw9sMmhEn90aoYmDkdy7p59PFBPm5pQNVxMqJ5iyCLENEFAcQ7vCdDr1/LI3VqCwJibDrvb4oFxHbxQQ1H2uh/DqZNRzulv2V6ubcpUOEY7PDBeNPzwQH+H4IMFNwF8oE7nqeein4hRGYayWnTm6BPpKlp1C0gOAADLeUTqqtXEOLvbNu1pgtGpbHvR0mfNAFr8Fc3CvF3vo95pNi4sOZp82mPJFODOFdpe24eAfOIJ8xB80YxFdsBzYh1j6GPn8VS7J4TJSq2gZjA/6W6eseSAfxfD5Q2+kny/j5oB2zwQNBlVurTPo4x8/itT2jdFPMCBldH/1Pyn1QHitdtTCkRb2xZH/uNv6XQeZ0sIM1Vv8AhUe0eAP7pUSw+Fa99dzW2NZ5F45LkGMqFSUnWUbwuCCalVLTI+Nx5hEMPXoGM/tKZ3yhtRh8iQW/FDUiDRDidBocKVPYguLQ2bazJcdNLC+ij7JmcTS6u+iE0agDbgETP7Kx2exeXFUnHQO/jRB7W1/90NM6SPNFsRiQG2Oo8kGrnvtcOQ36Sko4gGejjlkjba/MR6IJf6b2gIIBmTB9NjACG4TsrSY8uY51Mm7g0908+6QQNdkcoHvEg89IkwB9R8SuoySTo22uu86dQgpDDta6GNzOFw5142MbSrtRzvGTpOnL86qQETsT0OkQmvrZo0mSecAa+CBtIBgJykcz911SsC0QROojn0XHET3QYIIMfwm4loAkaiYj4/nyQW8HjC5t7EWP58fNJVdcaqtTeQQYvMHw2U77+BQOAkeF0F4tcjTb5ozNvJZ7H1ZeOhQOqD8/Py6scDtVe6LAATyJ/hQGzesKz2b4hSmpRLh7Vw9oG/7btB+CAhxnFNaWk3gac9I+KpYHiWWLguccx1gTMCfD4IT2m7R0KJDXmXCbCCeQ30P0Qng3aVtWoWVatP2ZFh3qcHYZue2p8oQbrEVGGckgObBG2t45fY9ER4d/boBv6jmJ8SZ9QICz1FzG7TEEGZ2sQdPNDcN2qnFlggtbLekned7oCXauv/bqMHed7RojeSzb4LPdocd/T4dojNUMuAH+ZsCPCfgqnaTtl7Ij2VNmZ+ZziTmJ/S0idJA2GiwmN4vWrOLqjzJ66Dl4IJcXjSwhtN1gLxoXaujpJjySIauQMxDUwpar7lISgcxNfZOakeEEYeYXUKmVwI2IPoo0oQe5YPEA06TnbkA+BED5KTjOAe2alPQgyZ6d3znfqgP+nmLGIwpoE95nd6xqw/TyW64ZWz0ocO8Ja4dQYPrr5oMAztI6iDmF2gQQ0mS0XkbHS33V6nxio4iGvaHEE7wTf7+il7UYFjKlERBrPaDp+mXH1gAol/SgEHr+fJAJHGantG52RfQk6bn3flOys0uIPfJu0DlJk767ifgrj6bc3/HNcm50uE+m0TltoSY5+XkgoHiRa8CXBsWsOZ1ETM6K1huMtccoIGwkgdC6DHP8hC+0LxlLGWc4x1E6mef3Xdl+zvswDq82JMmBJOu+pKDVMqgtBkHlaxvA1U79PFUn0nNc2nNgRpa3L6K3Wd3gAgRxsgeKpTUawdZnp/K0hbZCsHQmq+odGjKPHV30CCvxIQI6QvLe1fEGmuHMLhUZIDmuLSBsLevmtJ2/7S5CaVFwNQiHEXyD/wDUei82J8yglqPLjLiSeZMlIHEXSNCcUFv/APr1sob7R0ARAMfLXzTcFi3U3BzTcGVUCc5BNVrF7i5xkpsJoT6bCTA1QPA8Ei0GC4NLRIJP/Elcgy9Vl0gYirOGOOtvmnjAxsgEwuU9dkKGEEL2qMhWXBMLUBTspxs4Wu2p+nR46Tr5L3Ph9UCq1zSCyuyR/wA2gX82n/sXziSvVP8AT/jhqYQ0yf7mFIqM5mm33gOuUub6IDf+pLjT/pKsA5K7QT4hHqrBDcreW+qCf6otz4B7mn3XMeD4HX4ozwXFNq0Kb2nVoMza43QU6pgkCTA3OoO3oEvDzBqPMWE3t1UeImHmdD8v4+KhrVA2g7UOcbfLzCClRqFz6jy0S5xAGpG587habhVLKATqdEO4Xw7KQXbaDW+58yjlHDyQTt8EEdaiczSkptmqRyA+KIezVXCM99/+TreAsPl8UDMdVyNMXOgHMmwCwvbftUMNS/paDg6sf/McLhk3I/538lV7d9ti2oaWHPebIdUH6XGfd/3DnsvNieckkySTJvqUDSZubk6ncykhPaFxCBWhJknRStZyXRGiCIiLJVIWWSNbPigZkMwBMrS8G4cWnSTEk2Njprby3gpeC8MDcr3Azz2H4FocGAD3SWk8gTa8AgzIjnF3IH0mAABokDw3vF/Fcm4h2Uw4XgXAmetguQC8k7WUNalZWHNH7rjqgzeOpRshk3Wlx2Hudv3Wer04KCMlIVwXIIXsRDs9xR2Grsqt2s4c2n3h6KoVHUEIPZ+z+Np4rDPwzjIDSydSaZH9t198seYPJCf9PsYaFStgqvvUnHLP6mnl8/Nee8F4w/D1GvaTaxE2LZnL8ZXoPGcMcX7HG4Ij27RcTGcRBaeokjzQa59HMTa2b5WVfB4Y1qsmzGcuewCHcHfja8MfhnUZ1e9zS0dQJk+C2uEwjaTQ0bb7k7k9UDaVENiFcpsUfslHxLiFLD0zUqvDGjc/IDc9EDsabZQYJtPLmV5v257dtAOGwjptlfVGg/2s+rvTms/217c1MUSylNOjpH6nj/dGg6eqx0mUHVCuCa4FSMCBwXNZKVjZU9LkEDci5ykJ8J63UFQoJDHj9Ef4DwRxh7rTMDpzMi3JU+B8MzuD3Du7CYPyWvwzA2wcYjQG87COSCQYVjARJvG8Hm6fHTzSFpaS427ok66+O6bS75c6DFmtIkgwDM9ZHwVfGP7p5n3tr3EXiDaZQREz+vLFoLZPiuWfxfEHB1nQFyA08fPpomUzF59VHia7WNLnabc/ALO4/iTqltG7AfVBd4jxcXDBJm52/dA31CTJXFNKBC1NITk1AoaldomuKdRYXOgIIHNhHuy3aJ2EdeTTd7zeR2I6pz+GZqUNb3yQGjeScoHqV6FxT/TvAMwzBVq+wqNaJqTJcQL9w+9fkgI8I7X0HtEVBI1BI301RWrxhuocIXkOA4HUp4l1Onh246mBmkDLLBEuGaC1wmI+an41x7DZA3C4YseR3i5ziG8w1uaCepsg9A4128o4Zloq1SLNBsOWY7D4ryzjfHa2KeX1nE8m/pb0aEJXSgV5TAnEpEHEJ9ME2/PNcFJTEIHsGykaErT+fwuLoCBtR0aFWuE8ONVwmzZ3tNxYHzScOwXtXxcNGp+i2mHwbWNiMo0brcz9Sfmg7hmDy2iAecyQ02081crPygQAZJM2BDthY6bnwXZgJE6NjNJm+nUgzHmqtbEaj/G8skGY36AeXe6IJHtyg5SCLCJ5AzJHXdZ3iWNJOUE21IPLn+boxxCtbNm7haTEXmQIkCeXlKy2NeScoFzc+Wn50QUxTJvMfniuRmlhCRIBjZIgCYzFOqGT5DkFWypMyllBHCjIUspjigYUkJ0JHII3FGODcPcTmOggdbnkq/CsIHOBN+n54LTMytZYf5fDogt8IxDaPtcSWhzqMMoM1DsQ9pM9QxneP/IKnVe85n4h5e913OcZv05eAsqPDMWTTNR/u03PcANS55EuO05Wtb4NQjiHEHVXSbDYcvuUFzF8eqQ5lJxYxwyugwXNmYJ5W06IMSlJTW6oJCmp6RAyU4NlNlPYEEgEW1UzWqFohSg6fgQPA/jmlw1EvMAeJ5fmyYynJgan7wtVw7hgpljLEyCTeZ2GuiC5wbhjAwAgzHI3J2kalX6gHcbmLvAQZHwj5qdoPdkmXRABsJsDPNQMr2L490lv/wAZA+RQOqVZOoIaJ0k93u6Rpqqpw5FnT3iXWMyIMtMbACNtE6o8uc1gce/qYvEkkAzuU3FvLZHOYN7RHw6IA+JrGCIjUnTpCE4QFzi7mYCtcS90ne88pjUeqm4bTFNpqG+Rs21m31QG8PTytAtouWLxnEH1HZnHyFgByXIP/9k="/>
          <p:cNvSpPr>
            <a:spLocks noChangeAspect="1" noChangeArrowheads="1"/>
          </p:cNvSpPr>
          <p:nvPr/>
        </p:nvSpPr>
        <p:spPr bwMode="auto">
          <a:xfrm>
            <a:off x="155575" y="-1798638"/>
            <a:ext cx="334327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data:image/jpeg;base64,/9j/4AAQSkZJRgABAQAAAQABAAD/2wCEAAkGBxQTEhQUExQWFhUXFxgaGBgYGBcXGBoaGhgYHBcYGhwYHCggHRolHBgcITEiJSksLi4uFx8zODMsNygtLisBCgoKBQUFDgUFDisZExkrKysrKysrKysrKysrKysrKysrKysrKysrKysrKysrKysrKysrKysrKysrKysrKysrK//AABEIAO4A1AMBIgACEQEDEQH/xAAcAAABBQEBAQAAAAAAAAAAAAAFAQIDBAYABwj/xAA/EAABAwIEAwUHAwMDAgcBAAABAAIRAyEEEjFBBVFhBiJxgZETMqGxwdHwQuHxFCNSB2JygqIkM0ODkrLSFf/EABQBAQAAAAAAAAAAAAAAAAAAAAD/xAAUEQEAAAAAAAAAAAAAAAAAAAAA/9oADAMBAAIRAxEAPwDzsCdk7KpBHmmwg6UxzjunE8kgnxQNbZKErgkIQI5trqGozfTorQUNQXQV1GXXRDD8OdUGYuZTpgwXvJDZ5CBLndAoK9CkNHPf1hrfhJQU3HqlzJzqTdvXMPskFIc/kY+KCWmZ+6mJAi5KYyiSA1oLpvp6T6Ivg+z1ar7rJIO5AAnm42QDg/quzXWkb2Fr5Zc6mP8AqJ+QhDsX2cxFO72EjmzvR5C8IB19k9q6rhi0XDvQj5hRZ4QTtqR4c0r32+SrOqynMpl3TqdEEoK5gLrQfIKSnRaNTPS4H3VptcQADHQD6IGMwJ1c4DoLn9lPla0d1onmblROdv6woKleEElbEdVSq1DzUdeqqhqIOfUkrlCXwuQGS2dE3NBU7qcfsmimDM6oGZJTWuTzTunBm10DPZhO9laZH1TvZg7p7aIGt+miCF9MhLSoZiBMCO8eQvPyVw05a0iNIvzB3+4XYKnlcTGx8EFbGVe+A1oLGd1rTdo5wDYuJ1JUGIxVR0C4GwgZfQWCJYnCEGLXuHa6yduh+Cqt4ac12mDvNvVAJfmMzB5qfhdEPdlyADcm9t91cq8MjQEnnfz0ui2H4ZLWDQm88wDaT1J/7UBjs7wymT3WDI0XcRcwTf7T9EziWNqOcWscWUxZrW2m0nMRq48hYTzReg3LRbS0z2kbSZn83UOC4S2l33mcs5fzUbSgE0OGV6gz1Hwy8Ny5nW5GbnzjwVqhhnDRj3AT+vvejI+fNEMWx7wMsA23tG4A22+KYOGV3DIwOI3fOUfESfl46oIX4N8FwpOYSNA8fGTCFkU7CvRAadHsyh087WetC7sq4M71UtdMyCJ89Pkq9XhFdsnOKjf1NaR3uo2DuqDMY/goaM9IsfTjUmCPEHQ+XmhNUidZ8dEYxFN1KqWF75FwXWJB3h1iDIkeKqYug1zRUaALw5nI7Fs/pMW9EFCZuD4hcxxOyiY6DGxtdNfVhBNUrZfJU62J5JtWrKqVXIFdUTc6hJXBA4lKmwuQapzeqZB9PJTVmAWv18VFl5IIni6fTJtyXWGqlaRroEDA2D4fRWKIzefgq5ubfPryV2lSM6S3STZvldA2iNRMCdunJWHMv138NvD+FZAaRaGm95mfC5Tch1u7SL3Hh/GyCJ9JxAANtp18JVzD8PqQC0j1MRuIJMaLsPh5PdMjWDZwWk4bSbHPbT8PxQBHcLflktANvd3uNuavYXBm95EECdjNmlFa1xb1TKWHI318uSBlQjK22wiPA/JV67y45dGho8zIRD2euvh15hIKMeXNBHhS1regMA81KMYScs5Rs0QTHMwlfRBhU3YXL7s+HNBefgmRJAJvsJnxQ2tRp8suugDvMEKVlUjY/H57q0zFM0DoPiD80Ax7QWZXsFVo6zY7jdpHQrP47g4aDUY4upkAPaT3mgnW2wN59YWyrUGm4MHn/BQ1+HMy03GuS9t5aYJ9J8UHn/E8OcxcdZ2gg6AOkc9fNBqlQyZW84zwhzR7VgD2mdDbq3mN9ecWWJ4xla4FuhA5+hGxQUX1FC5654v4piBwUqjanoHhInALkGxxDTJVFpE6IpXCpN1uEDKgmJSQR1+QVh+nhqoHVY2nnKBoq5CNzM9PNT0amYnXe2gA5JlV4gOLTew8onbeVPw/hzqjgbhsabcjbYILGBY53ugGf1QNRy9URxDXMhpEuImOV9baDoizQzCUsxOZ1g1ugzbCB+WKThnDySala73GSJAjkHHbo0XQV8DgSTJmeQCN0aRbqAFew+HHWOTRlHqblWW0OTB5kn6IBzGbp9MCd9OiIv8A+DfX9lwpD/Aep+yCsxo5FPyW0I+KsMZ/tb8VKGD/ABHqUFD2d9j8D6KvUpA6WRV9JsXaR1HeH3UHswdHB3Q6/dAIfT6DyuqVXDTqPA/QozUpjT3TtOngVTqNubX3HPwQUaDADrB5SQN9pVnEYEPAg5XjRwtfr+eqSoy3TbmFLTcgF08U/OaVUtbUNgdG1BsHRbNycF592pw5p1S2f7b9AR7pOsE6d74yvUeK4RtVsO1GhH5dZHtTwz2mHbUHfLSGlwjvAauPWYnqCg85eduSaQn1veMzM76pkoOYpWpjDdSAIHykXNXIN64bbIbUHeKJVdSheIrQTzQNqvgQOuvQfyocM5z3BsQXaaRPidFJ7WTle1ruZJIIHUjVaXAcOp0WB9ZsZ/8Ay6bYzHkeg/3FAOwuBqExJIEW1nxN/wA3RjDPLBNuXLxDefioBxOpm7jWAbNLQbbnNe232UIqGo6S24DieUDlyQW2F1XETY5JbTG02zPPQaeIWl4Wwbd//cdOpA38Vm+zbQ5on3T70akDRg6TJPiVs8O+ACSym3aYPxQEKLTz/PJSnonMIH6gZ8I+CmqabIKgG8pXAxqfQLn6qSbIEo03fgCseydz+SgYRe2nMpQQf8fzwQMr5xqAR4QfgqFYNOstI0nT1GiI+yPUeB+hVWs6bOiBuBBHiOSCliHnR9+u/wC4UT22g+R5fsVM9haY2nx8x0TMoNjofgfsgovGvPcdeaiZabT0+3VXHMtJ10P3UDWSfzzQWGMkfIoHxHDFjn5QMtQOzM2zhpOnWPitE5gABnumx3jkUO4mZBIGaNRMTY5T05IPKuK4anXBqMORw1advHmBOo03G6ztamWmDr6jxEbLRdqcMabyW+44lwMRfcEbPG/jyuh9Norsgke0aLH/AC17pPP86oBbNVYKraG+2qsF4QSMXKMlcg3ZdHmUPxhuZRB1gOSgewGSUHcFoCpUDnNOVt3EaENAm3P6p7Mf7aq8mS6CGgbSQ1rB0AK7DYoML2gxLmi4kRB5eHxVjs7D3ZpG1pcbl83k2sPkgvVMMxlGWme8Q2NJFj5AiAevin8Lw8YerqXFh67b/nNdxd7crWg2B2IiB+8nzRLDkf0piPdMn7n81QA+EYlwwznNFwMjdRcy57j8AoOHcExTyH1HOczcPlwjpOgR/sRhM1BtrFznep167ei11UNbrYwZQC+HcOyZTTkdNj5c1oQ3zQ9tYRLSIVvCYkEC6BzwZhLUkNVlrE+pAEIA2I4fUe2BO28WkIDxLgtRnuPqF0Hd1yTbQjbrstf/AFHJNp4ln6iPsgzFKljXBuZ+SLWv4ZpEeiLcPp1oIqua4j3XRGYbtO38on7ZjrZgfNNqNI08fugo1IFvCPA2jyVcAyQPXwT8Y+HDqT+eo+JTqZNrc/JBXxEymYQXVqpTk33ULKWV1kEtWnlBG3JB8S8AncQQQdwdQjmMa4tGu38ILi8K/UQeU6TylBjuNUmBxDxmpuAF7kROW/MDfWx6hZHFYZrKsNdyIOk8i1ei4qkKgLXNggyA6dZ0tfUbeKyXFuFHLlymD7gt3THepE6QYBB5kbFBnuJ4f9YM7O+h+Y8lUanse6mS0yNiDb4JHjfZAqVND1yDZYirr4qCpW7pC7GvuqxdZBXq4m5F7iCR5R8loeytQRUiQQJ3uQJHTZZB8yVq+z1AspYgkFp9lIB1EkCY15wOh5oLD64IE952Y9b+f5ZEOK1SzBug3gfGShTSA2ZuDEDrBRrtIQaNNjf1MJ66AD5wgP8AZYinh2HQBnxmFAeIurVMlKm6pE5i0SZ8XQAFLhaE0S2coDSCdIgR9V2BrZMNVpUHQXM7j7AkkQZPPr1QJTq5XQWljv8AE5efNpI8tVJxCplpitTNrSOSyPZbgmI9qDUpENa4l9Ql8va6BkykwQIJ0nvemk4u8ClVIaWteYpiZzXET1kEzyQavhOPFSm1/MAp9arc6W3Qngk06LWcgFNiH90jYoOONF428kCxfEGGpla2o47w17vQMknxNkS4jh2N0kjpED7qjx/EFuCqMwxLX9AQ5w8hqgjo+yI/t1A19yB3mPtqcrwCROtijfCce8gsft7p5815f2awtSpiG+1ZVFMMGYvOZwOWS5joGWXXEaTqVv8AhlNzQJ7xBMHfXccyEFziRm48fOVPh32SOEtM35QmUW2M6oJn1AMvVK2fzkqjzBvpsFbpvsPP02QWmVIBtbcKlWe18gkfmxH1T34kN1i6oV3hxvpNjuPz6IBvEsMA7v8AdIsHbOGgk7beqq4gd0h7M4AgkGHjkQR5IhWfPddBB0uR+0KvXPsxAbAbF75hbrqPgUHnnaXgjoNWk5tWnEmABUp85bqW+EgX0WZYSFvePUyyatL3ZzHL+k7vZGx3HqsljWNe32rIB0eBYSTZw5A8tJQUxlPMLlwCRAax9bvFR0XzPgq2KrXsloVPe6tKC1hqjWkmxIvJGlref1hHeCOPsaznSXVZA5kMa479fks/gqZLhEAk6nQDc+Qv5Ij/AFgL25bU6YcB5iCT1Op6lAzCYnuFomfnGn1RtmJ9o+k0EH+20eeb7ALMYem7vvEgNa53o5oN/AyiPZJ//iW9QY8dkHoMOLxTcTlJLjyMAWPQSpW8JGaWnLfY5R+6KUOHghp2Auec625Eq77K3utHkEAplJotmc7nrCznGMW+riadInuscCG8tz5rYuY2lmquj7kAlZXgWCL31MQf1Els8iZQaVndYJiengkBkXBMplYWvZR4apJjkglr4UuAvpuqj8E1xhxLDr09Udwz4sVNUw4J5jkQgz1TAn9TpGw0Hj1XNpBsNDiSdL/lkcqYQDQR4GFXqYCTJ8juOhQV8JmAIOuq6YPh+aqZ+FLT+8fsqNSA4mTB/PJA6s/fdTMrgAeXrf7qlUix8yoRiWmBuSgnq1M8Rb81uqb8cxrg19gbAmfzzT6bc1TKwgluon81+im4rQaXUxUbMO5TsZmOiBrw0jaDsYjyOhVMU3A5DcXyE3t/iTy8UPwjn06hY3M5j8xY10C8z7MHYxBE6z0R2izOwOGnUQRGoPIhBkq1Mse+nIyOOZk2h24+Oiw2IpClVI0puLmkcuY8rOHkvWuNcPDhp3veaeThp5H6hYbtfwse0lv/AKgmOTwCQfPvN9UGTdTLSQRcWSKV7pg8wPhb6LkEdY3VjCAktA3sqryrWDj8+SC+2pkYYIufe3IBuI/xm/WOiqmpLbG3Lc8vuo23MuP5sE0WQX8FWdGUiGZareU+0bEeoCudjnf+Lok7uj1CFsLnZQ2S4uED4wB4oj2faf6mkOT5KD3ig0Bvl+egVZ2pI0MfDRRjE2j8tYfL4KzQoWBKAB2rcfZMBMGpUaxo5AmXH0B9UW4dggAANI8lju2mNcaxDgcrWtdTI0lpJdf/ACsLawj3Zvj4qUwZ0EGOiA3XwgjRAK1MteSOXyRbFcWGXUQqFHFtzS5lWNCfZvy+sfFAT4ViA9uV+o9fFX/ZwgFNw9sMmhEn90aoYmDkdy7p59PFBPm5pQNVxMqJ5iyCLENEFAcQ7vCdDr1/LI3VqCwJibDrvb4oFxHbxQQ1H2uh/DqZNRzulv2V6ubcpUOEY7PDBeNPzwQH+H4IMFNwF8oE7nqeein4hRGYayWnTm6BPpKlp1C0gOAADLeUTqqtXEOLvbNu1pgtGpbHvR0mfNAFr8Fc3CvF3vo95pNi4sOZp82mPJFODOFdpe24eAfOIJ8xB80YxFdsBzYh1j6GPn8VS7J4TJSq2gZjA/6W6eseSAfxfD5Q2+kny/j5oB2zwQNBlVurTPo4x8/itT2jdFPMCBldH/1Pyn1QHitdtTCkRb2xZH/uNv6XQeZ0sIM1Vv8AhUe0eAP7pUSw+Fa99dzW2NZ5F45LkGMqFSUnWUbwuCCalVLTI+Nx5hEMPXoGM/tKZ3yhtRh8iQW/FDUiDRDidBocKVPYguLQ2bazJcdNLC+ij7JmcTS6u+iE0agDbgETP7Kx2exeXFUnHQO/jRB7W1/90NM6SPNFsRiQG2Oo8kGrnvtcOQ36Sko4gGejjlkjba/MR6IJf6b2gIIBmTB9NjACG4TsrSY8uY51Mm7g0908+6QQNdkcoHvEg89IkwB9R8SuoySTo22uu86dQgpDDta6GNzOFw5142MbSrtRzvGTpOnL86qQETsT0OkQmvrZo0mSecAa+CBtIBgJykcz911SsC0QROojn0XHET3QYIIMfwm4loAkaiYj4/nyQW8HjC5t7EWP58fNJVdcaqtTeQQYvMHw2U77+BQOAkeF0F4tcjTb5ozNvJZ7H1ZeOhQOqD8/Py6scDtVe6LAATyJ/hQGzesKz2b4hSmpRLh7Vw9oG/7btB+CAhxnFNaWk3gac9I+KpYHiWWLguccx1gTMCfD4IT2m7R0KJDXmXCbCCeQ30P0Qng3aVtWoWVatP2ZFh3qcHYZue2p8oQbrEVGGckgObBG2t45fY9ER4d/boBv6jmJ8SZ9QICz1FzG7TEEGZ2sQdPNDcN2qnFlggtbLekned7oCXauv/bqMHed7RojeSzb4LPdocd/T4dojNUMuAH+ZsCPCfgqnaTtl7Ij2VNmZ+ZziTmJ/S0idJA2GiwmN4vWrOLqjzJ66Dl4IJcXjSwhtN1gLxoXaujpJjySIauQMxDUwpar7lISgcxNfZOakeEEYeYXUKmVwI2IPoo0oQe5YPEA06TnbkA+BED5KTjOAe2alPQgyZ6d3znfqgP+nmLGIwpoE95nd6xqw/TyW64ZWz0ocO8Ja4dQYPrr5oMAztI6iDmF2gQQ0mS0XkbHS33V6nxio4iGvaHEE7wTf7+il7UYFjKlERBrPaDp+mXH1gAol/SgEHr+fJAJHGantG52RfQk6bn3flOys0uIPfJu0DlJk767ifgrj6bc3/HNcm50uE+m0TltoSY5+XkgoHiRa8CXBsWsOZ1ETM6K1huMtccoIGwkgdC6DHP8hC+0LxlLGWc4x1E6mef3Xdl+zvswDq82JMmBJOu+pKDVMqgtBkHlaxvA1U79PFUn0nNc2nNgRpa3L6K3Wd3gAgRxsgeKpTUawdZnp/K0hbZCsHQmq+odGjKPHV30CCvxIQI6QvLe1fEGmuHMLhUZIDmuLSBsLevmtJ2/7S5CaVFwNQiHEXyD/wDUei82J8yglqPLjLiSeZMlIHEXSNCcUFv/APr1sob7R0ARAMfLXzTcFi3U3BzTcGVUCc5BNVrF7i5xkpsJoT6bCTA1QPA8Ei0GC4NLRIJP/Elcgy9Vl0gYirOGOOtvmnjAxsgEwuU9dkKGEEL2qMhWXBMLUBTspxs4Wu2p+nR46Tr5L3Ph9UCq1zSCyuyR/wA2gX82n/sXziSvVP8AT/jhqYQ0yf7mFIqM5mm33gOuUub6IDf+pLjT/pKsA5K7QT4hHqrBDcreW+qCf6otz4B7mn3XMeD4HX4ozwXFNq0Kb2nVoMza43QU6pgkCTA3OoO3oEvDzBqPMWE3t1UeImHmdD8v4+KhrVA2g7UOcbfLzCClRqFz6jy0S5xAGpG587habhVLKATqdEO4Xw7KQXbaDW+58yjlHDyQTt8EEdaiczSkptmqRyA+KIezVXCM99/+TreAsPl8UDMdVyNMXOgHMmwCwvbftUMNS/paDg6sf/McLhk3I/538lV7d9ti2oaWHPebIdUH6XGfd/3DnsvNieckkySTJvqUDSZubk6ncykhPaFxCBWhJknRStZyXRGiCIiLJVIWWSNbPigZkMwBMrS8G4cWnSTEk2Njprby3gpeC8MDcr3Azz2H4FocGAD3SWk8gTa8AgzIjnF3IH0mAABokDw3vF/Fcm4h2Uw4XgXAmetguQC8k7WUNalZWHNH7rjqgzeOpRshk3Wlx2Hudv3Wer04KCMlIVwXIIXsRDs9xR2Grsqt2s4c2n3h6KoVHUEIPZ+z+Np4rDPwzjIDSydSaZH9t198seYPJCf9PsYaFStgqvvUnHLP6mnl8/Nee8F4w/D1GvaTaxE2LZnL8ZXoPGcMcX7HG4Ij27RcTGcRBaeokjzQa59HMTa2b5WVfB4Y1qsmzGcuewCHcHfja8MfhnUZ1e9zS0dQJk+C2uEwjaTQ0bb7k7k9UDaVENiFcpsUfslHxLiFLD0zUqvDGjc/IDc9EDsabZQYJtPLmV5v257dtAOGwjptlfVGg/2s+rvTms/217c1MUSylNOjpH6nj/dGg6eqx0mUHVCuCa4FSMCBwXNZKVjZU9LkEDci5ykJ8J63UFQoJDHj9Ef4DwRxh7rTMDpzMi3JU+B8MzuD3Du7CYPyWvwzA2wcYjQG87COSCQYVjARJvG8Hm6fHTzSFpaS427ok66+O6bS75c6DFmtIkgwDM9ZHwVfGP7p5n3tr3EXiDaZQREz+vLFoLZPiuWfxfEHB1nQFyA08fPpomUzF59VHia7WNLnabc/ALO4/iTqltG7AfVBd4jxcXDBJm52/dA31CTJXFNKBC1NITk1AoaldomuKdRYXOgIIHNhHuy3aJ2EdeTTd7zeR2I6pz+GZqUNb3yQGjeScoHqV6FxT/TvAMwzBVq+wqNaJqTJcQL9w+9fkgI8I7X0HtEVBI1BI301RWrxhuocIXkOA4HUp4l1Onh246mBmkDLLBEuGaC1wmI+an41x7DZA3C4YseR3i5ziG8w1uaCepsg9A4128o4Zloq1SLNBsOWY7D4ryzjfHa2KeX1nE8m/pb0aEJXSgV5TAnEpEHEJ9ME2/PNcFJTEIHsGykaErT+fwuLoCBtR0aFWuE8ONVwmzZ3tNxYHzScOwXtXxcNGp+i2mHwbWNiMo0brcz9Sfmg7hmDy2iAecyQ02081crPygQAZJM2BDthY6bnwXZgJE6NjNJm+nUgzHmqtbEaj/G8skGY36AeXe6IJHtyg5SCLCJ5AzJHXdZ3iWNJOUE21IPLn+boxxCtbNm7haTEXmQIkCeXlKy2NeScoFzc+Wn50QUxTJvMfniuRmlhCRIBjZIgCYzFOqGT5DkFWypMyllBHCjIUspjigYUkJ0JHII3FGODcPcTmOggdbnkq/CsIHOBN+n54LTMytZYf5fDogt8IxDaPtcSWhzqMMoM1DsQ9pM9QxneP/IKnVe85n4h5e913OcZv05eAsqPDMWTTNR/u03PcANS55EuO05Wtb4NQjiHEHVXSbDYcvuUFzF8eqQ5lJxYxwyugwXNmYJ5W06IMSlJTW6oJCmp6RAyU4NlNlPYEEgEW1UzWqFohSg6fgQPA/jmlw1EvMAeJ5fmyYynJgan7wtVw7hgpljLEyCTeZ2GuiC5wbhjAwAgzHI3J2kalX6gHcbmLvAQZHwj5qdoPdkmXRABsJsDPNQMr2L490lv/wAZA+RQOqVZOoIaJ0k93u6Rpqqpw5FnT3iXWMyIMtMbACNtE6o8uc1gce/qYvEkkAzuU3FvLZHOYN7RHw6IA+JrGCIjUnTpCE4QFzi7mYCtcS90ne88pjUeqm4bTFNpqG+Rs21m31QG8PTytAtouWLxnEH1HZnHyFgByXIP/9k="/>
          <p:cNvSpPr>
            <a:spLocks noChangeAspect="1" noChangeArrowheads="1"/>
          </p:cNvSpPr>
          <p:nvPr/>
        </p:nvSpPr>
        <p:spPr bwMode="auto">
          <a:xfrm>
            <a:off x="307975" y="-1646238"/>
            <a:ext cx="334327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http://el124.com/wp-content/uploads/2013/07/albert-einste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51" y="1543456"/>
            <a:ext cx="1872208" cy="21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" name="5 Conector curvado"/>
          <p:cNvCxnSpPr/>
          <p:nvPr/>
        </p:nvCxnSpPr>
        <p:spPr>
          <a:xfrm rot="5400000" flipH="1" flipV="1">
            <a:off x="7261634" y="4041068"/>
            <a:ext cx="1296146" cy="936107"/>
          </a:xfrm>
          <a:prstGeom prst="curvedConnector3">
            <a:avLst>
              <a:gd name="adj1" fmla="val -10018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2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86" y="168002"/>
            <a:ext cx="1866586" cy="167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590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86" y="168002"/>
            <a:ext cx="1866586" cy="167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ego_trans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5576" y="1858645"/>
            <a:ext cx="7524328" cy="42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0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156998" y="2973792"/>
            <a:ext cx="7015402" cy="3551552"/>
            <a:chOff x="1156998" y="2973792"/>
            <a:chExt cx="7015402" cy="35515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998" y="3140968"/>
              <a:ext cx="3150350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065" y="2973792"/>
              <a:ext cx="3428335" cy="185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064" y="4168184"/>
              <a:ext cx="3426973" cy="185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1 Título"/>
            <p:cNvSpPr txBox="1">
              <a:spLocks/>
            </p:cNvSpPr>
            <p:nvPr/>
          </p:nvSpPr>
          <p:spPr>
            <a:xfrm>
              <a:off x="1475656" y="5805289"/>
              <a:ext cx="6006285" cy="7200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400" dirty="0" smtClean="0">
                  <a:solidFill>
                    <a:srgbClr val="628B0F"/>
                  </a:solidFill>
                </a:rPr>
                <a:t>[</a:t>
              </a:r>
              <a:r>
                <a:rPr lang="es-ES" sz="2400" dirty="0" err="1" smtClean="0">
                  <a:solidFill>
                    <a:srgbClr val="628B0F"/>
                  </a:solidFill>
                </a:rPr>
                <a:t>Hsiung</a:t>
              </a:r>
              <a:r>
                <a:rPr lang="es-ES" sz="2400" dirty="0" smtClean="0">
                  <a:solidFill>
                    <a:srgbClr val="628B0F"/>
                  </a:solidFill>
                </a:rPr>
                <a:t> et al. 1990; Chang et al. 1996; </a:t>
              </a:r>
              <a:r>
                <a:rPr lang="es-ES" sz="2400" dirty="0" err="1" smtClean="0">
                  <a:solidFill>
                    <a:srgbClr val="628B0F"/>
                  </a:solidFill>
                </a:rPr>
                <a:t>Weiskopf</a:t>
              </a:r>
              <a:r>
                <a:rPr lang="es-ES" sz="2400" dirty="0" smtClean="0">
                  <a:solidFill>
                    <a:srgbClr val="628B0F"/>
                  </a:solidFill>
                </a:rPr>
                <a:t> et al. 1999; 2000]</a:t>
              </a:r>
            </a:p>
            <a:p>
              <a:r>
                <a:rPr lang="es-ES" sz="2400" dirty="0" smtClean="0">
                  <a:solidFill>
                    <a:srgbClr val="628B0F"/>
                  </a:solidFill>
                </a:rPr>
                <a:t>[</a:t>
              </a:r>
              <a:r>
                <a:rPr lang="es-ES" sz="2400" dirty="0" err="1" smtClean="0">
                  <a:solidFill>
                    <a:srgbClr val="628B0F"/>
                  </a:solidFill>
                </a:rPr>
                <a:t>Weiskopf</a:t>
              </a:r>
              <a:r>
                <a:rPr lang="es-ES" sz="2400" dirty="0" smtClean="0">
                  <a:solidFill>
                    <a:srgbClr val="628B0F"/>
                  </a:solidFill>
                </a:rPr>
                <a:t> et al. 2006]</a:t>
              </a:r>
              <a:endParaRPr lang="es-ES" sz="2000" dirty="0">
                <a:solidFill>
                  <a:srgbClr val="628B0F"/>
                </a:solidFill>
              </a:endParaRPr>
            </a:p>
          </p:txBody>
        </p:sp>
      </p:grpSp>
      <p:sp>
        <p:nvSpPr>
          <p:cNvPr id="10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7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792000" y="3068960"/>
            <a:ext cx="7560000" cy="3361393"/>
            <a:chOff x="792000" y="3068960"/>
            <a:chExt cx="7560000" cy="3361393"/>
          </a:xfrm>
        </p:grpSpPr>
        <p:sp>
          <p:nvSpPr>
            <p:cNvPr id="7" name="1 Título"/>
            <p:cNvSpPr txBox="1">
              <a:spLocks/>
            </p:cNvSpPr>
            <p:nvPr/>
          </p:nvSpPr>
          <p:spPr>
            <a:xfrm>
              <a:off x="1734067" y="5710298"/>
              <a:ext cx="5502229" cy="7200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400" i="1" dirty="0" err="1" smtClean="0">
                  <a:solidFill>
                    <a:srgbClr val="628B0F"/>
                  </a:solidFill>
                </a:rPr>
                <a:t>OpenRelativity</a:t>
              </a:r>
              <a:r>
                <a:rPr lang="es-ES" sz="2400" dirty="0" smtClean="0">
                  <a:solidFill>
                    <a:srgbClr val="628B0F"/>
                  </a:solidFill>
                </a:rPr>
                <a:t> [</a:t>
              </a:r>
              <a:r>
                <a:rPr lang="es-ES" sz="2400" dirty="0" err="1" smtClean="0">
                  <a:solidFill>
                    <a:srgbClr val="628B0F"/>
                  </a:solidFill>
                </a:rPr>
                <a:t>Kortemeyer</a:t>
              </a:r>
              <a:r>
                <a:rPr lang="es-ES" sz="2400" dirty="0" smtClean="0">
                  <a:solidFill>
                    <a:srgbClr val="628B0F"/>
                  </a:solidFill>
                </a:rPr>
                <a:t> et al. 2013]</a:t>
              </a:r>
            </a:p>
            <a:p>
              <a:r>
                <a:rPr lang="es-ES" sz="2400" i="1" dirty="0" smtClean="0">
                  <a:solidFill>
                    <a:srgbClr val="628B0F"/>
                  </a:solidFill>
                </a:rPr>
                <a:t>A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Slower</a:t>
              </a:r>
              <a:r>
                <a:rPr lang="es-ES" sz="2400" i="1" dirty="0" smtClean="0">
                  <a:solidFill>
                    <a:srgbClr val="628B0F"/>
                  </a:solidFill>
                </a:rPr>
                <a:t>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Speed</a:t>
              </a:r>
              <a:r>
                <a:rPr lang="es-ES" sz="2400" i="1" dirty="0" smtClean="0">
                  <a:solidFill>
                    <a:srgbClr val="628B0F"/>
                  </a:solidFill>
                </a:rPr>
                <a:t> of Light</a:t>
              </a:r>
              <a:endParaRPr lang="es-ES" sz="2000" i="1" dirty="0">
                <a:solidFill>
                  <a:srgbClr val="628B0F"/>
                </a:solidFill>
              </a:endParaRPr>
            </a:p>
          </p:txBody>
        </p:sp>
        <p:pic>
          <p:nvPicPr>
            <p:cNvPr id="5122" name="Picture 2" descr="http://gamelab.mit.edu/wp/wp-content/uploads/2013/05/OpenRelativity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3068960"/>
              <a:ext cx="7560000" cy="269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57200" y="3573016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Limitations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previous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methods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 smtClean="0">
                <a:solidFill>
                  <a:srgbClr val="628B0F"/>
                </a:solidFill>
              </a:rPr>
              <a:t>(1)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deal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irradiance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30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40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57200" y="3573016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Limitations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previous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methods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 smtClean="0">
                <a:solidFill>
                  <a:srgbClr val="628B0F"/>
                </a:solidFill>
              </a:rPr>
              <a:t>(1)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deal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irradiance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7452320" y="6309320"/>
            <a:ext cx="1691680" cy="548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 redondeado"/>
          <p:cNvSpPr/>
          <p:nvPr/>
        </p:nvSpPr>
        <p:spPr>
          <a:xfrm>
            <a:off x="323528" y="1647420"/>
            <a:ext cx="4968552" cy="48779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3994544" y="1647420"/>
            <a:ext cx="4825928" cy="48779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48" y="2655532"/>
            <a:ext cx="3306351" cy="329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BM\Documents\My Dropbox\relativistic_ceig13\figures\rendered\bunny\frame_013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55532"/>
            <a:ext cx="1980000" cy="19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BM\Documents\My Dropbox\relativistic_ceig13\figures\rendered\bunny\frame_01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9" y="2972888"/>
            <a:ext cx="1980000" cy="19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BM\Documents\My Dropbox\relativistic_ceig13\figures\rendered\bunny\frame_01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60" y="3317252"/>
            <a:ext cx="1980000" cy="19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BM\Documents\My Dropbox\relativistic_ceig13\figures\rendered\bunny\frame_01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12" y="3667412"/>
            <a:ext cx="1980000" cy="19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BM\Documents\My Dropbox\relativistic_ceig13\figures\rendered\bunny\frame_02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44" y="3972936"/>
            <a:ext cx="1980000" cy="19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2 Conector recto de flecha"/>
          <p:cNvCxnSpPr/>
          <p:nvPr/>
        </p:nvCxnSpPr>
        <p:spPr>
          <a:xfrm>
            <a:off x="3131840" y="2655532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 rot="2700000">
            <a:off x="3390788" y="2782347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Time</a:t>
            </a:r>
            <a:endParaRPr lang="en-US" sz="20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55582" y="1782725"/>
            <a:ext cx="2985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 (Time-resolved)</a:t>
            </a:r>
            <a:endParaRPr 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608148" y="1782723"/>
            <a:ext cx="23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Previous Work</a:t>
            </a:r>
            <a:endParaRPr lang="en-US" sz="16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39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M\Documents\My Dropbox\relativistic_ceig13\figures\rendered\bunny\frame_01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82" y="4301984"/>
            <a:ext cx="1440000" cy="1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M\Documents\My Dropbox\relativistic_ceig13\figures\rendered\bunny\frame_0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50" y="4301984"/>
            <a:ext cx="1440000" cy="1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BM\Documents\My Dropbox\relativistic_ceig13\figures\rendered\bunny\frame_01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18" y="4301984"/>
            <a:ext cx="1440000" cy="1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BM\Documents\My Dropbox\relativistic_ceig13\figures\rendered\bunny\frame_01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86" y="4301984"/>
            <a:ext cx="1440000" cy="1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BM\Documents\My Dropbox\relativistic_ceig13\figures\rendered\bunny\frame_02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54" y="4301984"/>
            <a:ext cx="1440000" cy="1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7200" y="1477020"/>
            <a:ext cx="7543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628B0F"/>
                </a:solidFill>
              </a:rPr>
              <a:t>Real </a:t>
            </a:r>
            <a:r>
              <a:rPr lang="es-ES" sz="2800" b="1" dirty="0" err="1" smtClean="0">
                <a:solidFill>
                  <a:srgbClr val="628B0F"/>
                </a:solidFill>
              </a:rPr>
              <a:t>Captured</a:t>
            </a:r>
            <a:r>
              <a:rPr lang="es-ES" sz="2800" b="1" dirty="0" smtClean="0">
                <a:solidFill>
                  <a:srgbClr val="628B0F"/>
                </a:solidFill>
              </a:rPr>
              <a:t> Data </a:t>
            </a:r>
            <a:r>
              <a:rPr lang="es-ES" sz="2800" dirty="0" smtClean="0">
                <a:solidFill>
                  <a:srgbClr val="628B0F"/>
                </a:solidFill>
              </a:rPr>
              <a:t>[</a:t>
            </a:r>
            <a:r>
              <a:rPr lang="es-ES" sz="2800" dirty="0" err="1" smtClean="0">
                <a:solidFill>
                  <a:srgbClr val="628B0F"/>
                </a:solidFill>
              </a:rPr>
              <a:t>Velten</a:t>
            </a:r>
            <a:r>
              <a:rPr lang="es-ES" sz="2800" dirty="0" smtClean="0">
                <a:solidFill>
                  <a:srgbClr val="628B0F"/>
                </a:solidFill>
              </a:rPr>
              <a:t> et al. SIGGRAPH 2013]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00034" y="3620160"/>
            <a:ext cx="7929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Synthetic</a:t>
            </a:r>
            <a:r>
              <a:rPr lang="es-ES" sz="2800" b="1" dirty="0" smtClean="0">
                <a:solidFill>
                  <a:srgbClr val="628B0F"/>
                </a:solidFill>
              </a:rPr>
              <a:t> Data </a:t>
            </a:r>
            <a:r>
              <a:rPr lang="es-ES" sz="2800" dirty="0" smtClean="0">
                <a:solidFill>
                  <a:srgbClr val="628B0F"/>
                </a:solidFill>
              </a:rPr>
              <a:t>[</a:t>
            </a:r>
            <a:r>
              <a:rPr lang="es-ES" sz="2800" dirty="0" err="1" smtClean="0">
                <a:solidFill>
                  <a:srgbClr val="628B0F"/>
                </a:solidFill>
              </a:rPr>
              <a:t>Jarabo</a:t>
            </a:r>
            <a:r>
              <a:rPr lang="es-ES" sz="2800" dirty="0" smtClean="0">
                <a:solidFill>
                  <a:srgbClr val="628B0F"/>
                </a:solidFill>
              </a:rPr>
              <a:t> et al. SIGGRAPH ASIA 2014]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34" name="Picture 10" descr="D:\PhD\PhD - Work\RelativisticRendering\StereoToF\siggraph2013_latex\figures\results\TOMATO-TAPE.pn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5" r="14622"/>
          <a:stretch/>
        </p:blipFill>
        <p:spPr bwMode="auto">
          <a:xfrm>
            <a:off x="7644754" y="2102384"/>
            <a:ext cx="1440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PhD\PhD - Work\RelativisticRendering\StereoToF\siggraph2013_latex\figures\results\TOMATO-TAPE.pn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5" r="28409"/>
          <a:stretch/>
        </p:blipFill>
        <p:spPr bwMode="auto">
          <a:xfrm>
            <a:off x="6132586" y="2102384"/>
            <a:ext cx="1440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PhD\PhD - Work\RelativisticRendering\StereoToF\siggraph2013_latex\figures\results\TOMATO-TAPE.pn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0" r="42344"/>
          <a:stretch/>
        </p:blipFill>
        <p:spPr bwMode="auto">
          <a:xfrm>
            <a:off x="4620418" y="2102384"/>
            <a:ext cx="1440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PhD\PhD - Work\RelativisticRendering\StereoToF\siggraph2013_latex\figures\results\TOMATO-TAPE.pn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r="56231"/>
          <a:stretch/>
        </p:blipFill>
        <p:spPr bwMode="auto">
          <a:xfrm>
            <a:off x="3108250" y="2102384"/>
            <a:ext cx="1440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PhD\PhD - Work\RelativisticRendering\StereoToF\siggraph2013_latex\figures\results\TOMATO-TAPE.pn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r="70215"/>
          <a:stretch/>
        </p:blipFill>
        <p:spPr bwMode="auto">
          <a:xfrm>
            <a:off x="1596082" y="2102384"/>
            <a:ext cx="1440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PhD\PhD - Work\RelativisticRendering\StereoToF\siggraph2013_latex\figures\results\TOMATO-TAPE.png"/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r="84593"/>
          <a:stretch/>
        </p:blipFill>
        <p:spPr bwMode="auto">
          <a:xfrm>
            <a:off x="83754" y="2102384"/>
            <a:ext cx="1440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" y="4304752"/>
            <a:ext cx="1440000" cy="143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10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57200" y="3573016"/>
            <a:ext cx="868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Limitations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previous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methods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 smtClean="0">
                <a:solidFill>
                  <a:srgbClr val="628B0F"/>
                </a:solidFill>
              </a:rPr>
              <a:t>(1)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deal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irradiance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57200" y="3573016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Limitations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previous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methods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 smtClean="0">
                <a:solidFill>
                  <a:srgbClr val="628B0F"/>
                </a:solidFill>
              </a:rPr>
              <a:t>(1)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deal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irradiance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>
                <a:solidFill>
                  <a:srgbClr val="628B0F"/>
                </a:solidFill>
              </a:rPr>
              <a:t>(</a:t>
            </a:r>
            <a:r>
              <a:rPr lang="es-ES" sz="2800" b="1" dirty="0" smtClean="0">
                <a:solidFill>
                  <a:srgbClr val="628B0F"/>
                </a:solidFill>
              </a:rPr>
              <a:t>2)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consider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camera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transformations</a:t>
            </a:r>
            <a:endParaRPr lang="es-ES" sz="2800" dirty="0">
              <a:solidFill>
                <a:srgbClr val="628B0F"/>
              </a:solidFill>
            </a:endParaRP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57200" y="3573016"/>
            <a:ext cx="868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Limitations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previous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methods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 smtClean="0">
                <a:solidFill>
                  <a:srgbClr val="628B0F"/>
                </a:solidFill>
              </a:rPr>
              <a:t>(1)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deal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irradiance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>
                <a:solidFill>
                  <a:srgbClr val="628B0F"/>
                </a:solidFill>
              </a:rPr>
              <a:t>(</a:t>
            </a:r>
            <a:r>
              <a:rPr lang="es-ES" sz="2800" b="1" dirty="0" smtClean="0">
                <a:solidFill>
                  <a:srgbClr val="628B0F"/>
                </a:solidFill>
              </a:rPr>
              <a:t>2)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consider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camera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transformations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	</a:t>
            </a:r>
            <a:r>
              <a:rPr lang="es-ES" sz="2800" b="1" dirty="0" smtClean="0">
                <a:solidFill>
                  <a:srgbClr val="628B0F"/>
                </a:solidFill>
              </a:rPr>
              <a:t>(3)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handle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rotation</a:t>
            </a:r>
            <a:endParaRPr lang="es-ES" sz="2800" dirty="0" smtClean="0">
              <a:solidFill>
                <a:srgbClr val="628B0F"/>
              </a:solidFill>
            </a:endParaRPr>
          </a:p>
          <a:p>
            <a:endParaRPr lang="es-ES" sz="2800" dirty="0" smtClean="0">
              <a:solidFill>
                <a:srgbClr val="628B0F"/>
              </a:solidFill>
            </a:endParaRP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" y="1610797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We</a:t>
            </a:r>
            <a:r>
              <a:rPr lang="es-ES" sz="2800" b="1" dirty="0" smtClean="0">
                <a:solidFill>
                  <a:srgbClr val="628B0F"/>
                </a:solidFill>
              </a:rPr>
              <a:t> are </a:t>
            </a:r>
            <a:r>
              <a:rPr lang="es-ES" sz="2800" b="1" dirty="0" err="1" smtClean="0">
                <a:solidFill>
                  <a:srgbClr val="628B0F"/>
                </a:solidFill>
              </a:rPr>
              <a:t>not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first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to</a:t>
            </a:r>
            <a:r>
              <a:rPr lang="es-ES" sz="2800" b="1" dirty="0" smtClean="0">
                <a:solidFill>
                  <a:srgbClr val="628B0F"/>
                </a:solidFill>
              </a:rPr>
              <a:t> do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rendering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12576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</a:p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31" y="116632"/>
            <a:ext cx="1065417" cy="106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nny_relativisti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0889" y="1412776"/>
            <a:ext cx="6102221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23528" y="1340768"/>
            <a:ext cx="8496944" cy="5237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93699"/>
            <a:ext cx="7920000" cy="188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4065506"/>
            <a:ext cx="7920000" cy="188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351705" y="6063679"/>
            <a:ext cx="248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Increasing</a:t>
            </a:r>
            <a:r>
              <a:rPr lang="es-E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velocity</a:t>
            </a:r>
            <a:endParaRPr lang="es-E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>
            <a:off x="5868144" y="6309320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907704" y="6308159"/>
            <a:ext cx="137199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5624735" y="2181750"/>
            <a:ext cx="3086100" cy="457200"/>
            <a:chOff x="685801" y="5410200"/>
            <a:chExt cx="3086100" cy="457200"/>
          </a:xfrm>
        </p:grpSpPr>
        <p:sp>
          <p:nvSpPr>
            <p:cNvPr id="14" name="13 Abrir corchete"/>
            <p:cNvSpPr/>
            <p:nvPr/>
          </p:nvSpPr>
          <p:spPr>
            <a:xfrm rot="16200000">
              <a:off x="2205991" y="3890010"/>
              <a:ext cx="45720" cy="3086100"/>
            </a:xfrm>
            <a:prstGeom prst="leftBracket">
              <a:avLst/>
            </a:prstGeom>
            <a:ln w="38100">
              <a:solidFill>
                <a:srgbClr val="628B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779608" y="5467290"/>
              <a:ext cx="289553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628B0F"/>
                  </a:solidFill>
                </a:rPr>
                <a:t>Radiance</a:t>
              </a:r>
              <a:r>
                <a:rPr lang="es-ES" sz="2000" dirty="0" smtClean="0">
                  <a:solidFill>
                    <a:srgbClr val="628B0F"/>
                  </a:solidFill>
                </a:rPr>
                <a:t> in camera </a:t>
              </a:r>
              <a:r>
                <a:rPr lang="es-ES" sz="2000" dirty="0" err="1" smtClean="0">
                  <a:solidFill>
                    <a:srgbClr val="628B0F"/>
                  </a:solidFill>
                </a:rPr>
                <a:t>frame</a:t>
              </a:r>
              <a:endParaRPr lang="es-ES" sz="2000" dirty="0">
                <a:solidFill>
                  <a:srgbClr val="628B0F"/>
                </a:solidFill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928662" y="2200656"/>
            <a:ext cx="2722605" cy="445830"/>
            <a:chOff x="5554459" y="5429105"/>
            <a:chExt cx="2722605" cy="445830"/>
          </a:xfrm>
        </p:grpSpPr>
        <p:sp>
          <p:nvSpPr>
            <p:cNvPr id="17" name="16 Abrir corchete"/>
            <p:cNvSpPr/>
            <p:nvPr/>
          </p:nvSpPr>
          <p:spPr>
            <a:xfrm rot="16200000">
              <a:off x="6892291" y="4137515"/>
              <a:ext cx="45719" cy="2628900"/>
            </a:xfrm>
            <a:prstGeom prst="leftBracket">
              <a:avLst/>
            </a:prstGeom>
            <a:ln w="38100">
              <a:solidFill>
                <a:srgbClr val="628B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5554459" y="5474825"/>
              <a:ext cx="27226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628B0F"/>
                  </a:solidFill>
                </a:rPr>
                <a:t>Radiance</a:t>
              </a:r>
              <a:r>
                <a:rPr lang="es-ES" sz="2000" dirty="0" smtClean="0">
                  <a:solidFill>
                    <a:srgbClr val="628B0F"/>
                  </a:solidFill>
                </a:rPr>
                <a:t> in </a:t>
              </a:r>
              <a:r>
                <a:rPr lang="es-ES" sz="2000" dirty="0" err="1" smtClean="0">
                  <a:solidFill>
                    <a:srgbClr val="628B0F"/>
                  </a:solidFill>
                </a:rPr>
                <a:t>world</a:t>
              </a:r>
              <a:r>
                <a:rPr lang="es-ES" sz="2000" dirty="0" smtClean="0">
                  <a:solidFill>
                    <a:srgbClr val="628B0F"/>
                  </a:solidFill>
                </a:rPr>
                <a:t> </a:t>
              </a:r>
              <a:r>
                <a:rPr lang="es-ES" sz="2000" dirty="0" err="1" smtClean="0">
                  <a:solidFill>
                    <a:srgbClr val="628B0F"/>
                  </a:solidFill>
                </a:rPr>
                <a:t>frame</a:t>
              </a:r>
              <a:endParaRPr lang="es-ES" sz="2000" dirty="0">
                <a:solidFill>
                  <a:srgbClr val="628B0F"/>
                </a:solidFill>
              </a:endParaRPr>
            </a:p>
          </p:txBody>
        </p:sp>
      </p:grpSp>
      <p:sp>
        <p:nvSpPr>
          <p:cNvPr id="20" name="19 Flecha derecha"/>
          <p:cNvSpPr/>
          <p:nvPr/>
        </p:nvSpPr>
        <p:spPr>
          <a:xfrm>
            <a:off x="4219370" y="1560212"/>
            <a:ext cx="749375" cy="499583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20 Flecha derecha"/>
          <p:cNvSpPr/>
          <p:nvPr/>
        </p:nvSpPr>
        <p:spPr>
          <a:xfrm rot="10800000">
            <a:off x="4000496" y="1572332"/>
            <a:ext cx="749375" cy="499583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1" name="Picture 1" descr="C:\Users\Adrian\Downloads\CodeCogsEqn (15).png"/>
          <p:cNvPicPr>
            <a:picLocks noChangeAspect="1" noChangeArrowheads="1"/>
          </p:cNvPicPr>
          <p:nvPr/>
        </p:nvPicPr>
        <p:blipFill>
          <a:blip r:embed="rId3" cstate="print"/>
          <a:srcRect r="47273"/>
          <a:stretch>
            <a:fillRect/>
          </a:stretch>
        </p:blipFill>
        <p:spPr bwMode="auto">
          <a:xfrm>
            <a:off x="5500694" y="1428736"/>
            <a:ext cx="3452836" cy="681344"/>
          </a:xfrm>
          <a:prstGeom prst="rect">
            <a:avLst/>
          </a:prstGeom>
          <a:noFill/>
        </p:spPr>
      </p:pic>
      <p:pic>
        <p:nvPicPr>
          <p:cNvPr id="23" name="Picture 1" descr="C:\Users\Adrian\Downloads\CodeCogsEqn (15).png"/>
          <p:cNvPicPr>
            <a:picLocks noChangeAspect="1" noChangeArrowheads="1"/>
          </p:cNvPicPr>
          <p:nvPr/>
        </p:nvPicPr>
        <p:blipFill>
          <a:blip r:embed="rId3" cstate="print"/>
          <a:srcRect l="56364"/>
          <a:stretch>
            <a:fillRect/>
          </a:stretch>
        </p:blipFill>
        <p:spPr bwMode="auto">
          <a:xfrm>
            <a:off x="857224" y="1428736"/>
            <a:ext cx="2857520" cy="681346"/>
          </a:xfrm>
          <a:prstGeom prst="rect">
            <a:avLst/>
          </a:prstGeom>
          <a:noFill/>
        </p:spPr>
      </p:pic>
      <p:pic>
        <p:nvPicPr>
          <p:cNvPr id="63489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20352" r="44032"/>
          <a:stretch>
            <a:fillRect/>
          </a:stretch>
        </p:blipFill>
        <p:spPr bwMode="auto">
          <a:xfrm>
            <a:off x="1714480" y="2857496"/>
            <a:ext cx="3000428" cy="3643338"/>
          </a:xfrm>
          <a:prstGeom prst="rect">
            <a:avLst/>
          </a:prstGeom>
          <a:noFill/>
        </p:spPr>
      </p:pic>
      <p:pic>
        <p:nvPicPr>
          <p:cNvPr id="19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57664" t="74510" r="2480"/>
          <a:stretch>
            <a:fillRect/>
          </a:stretch>
        </p:blipFill>
        <p:spPr bwMode="auto">
          <a:xfrm>
            <a:off x="5643570" y="5572140"/>
            <a:ext cx="3357586" cy="928694"/>
          </a:xfrm>
          <a:prstGeom prst="rect">
            <a:avLst/>
          </a:prstGeom>
          <a:noFill/>
        </p:spPr>
      </p:pic>
      <p:pic>
        <p:nvPicPr>
          <p:cNvPr id="25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r="80496"/>
          <a:stretch>
            <a:fillRect/>
          </a:stretch>
        </p:blipFill>
        <p:spPr bwMode="auto">
          <a:xfrm>
            <a:off x="0" y="2857496"/>
            <a:ext cx="1643042" cy="3643338"/>
          </a:xfrm>
          <a:prstGeom prst="rect">
            <a:avLst/>
          </a:prstGeom>
          <a:noFill/>
        </p:spPr>
      </p:pic>
      <p:pic>
        <p:nvPicPr>
          <p:cNvPr id="26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87344" r="2480" b="25490"/>
          <a:stretch>
            <a:fillRect/>
          </a:stretch>
        </p:blipFill>
        <p:spPr bwMode="auto">
          <a:xfrm>
            <a:off x="8143900" y="2857496"/>
            <a:ext cx="857256" cy="2714644"/>
          </a:xfrm>
          <a:prstGeom prst="rect">
            <a:avLst/>
          </a:prstGeom>
          <a:noFill/>
        </p:spPr>
      </p:pic>
      <p:pic>
        <p:nvPicPr>
          <p:cNvPr id="27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57664" r="12656" b="25490"/>
          <a:stretch>
            <a:fillRect/>
          </a:stretch>
        </p:blipFill>
        <p:spPr bwMode="auto">
          <a:xfrm>
            <a:off x="5643570" y="2857496"/>
            <a:ext cx="2500330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5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60568" y="2638096"/>
            <a:ext cx="354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60568" y="4090010"/>
            <a:ext cx="322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Change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brightness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60568" y="330419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Color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shift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4546168" y="274730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4546168" y="4199220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546168" y="343565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1142976" y="2661250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57686" y="3421206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669900"/>
                </a:solidFill>
              </a:rPr>
              <a:t>Previous</a:t>
            </a:r>
            <a:r>
              <a:rPr lang="es-ES" dirty="0" smtClean="0">
                <a:solidFill>
                  <a:srgbClr val="669900"/>
                </a:solidFill>
              </a:rPr>
              <a:t> </a:t>
            </a:r>
            <a:r>
              <a:rPr lang="es-ES" dirty="0" err="1" smtClean="0">
                <a:solidFill>
                  <a:srgbClr val="669900"/>
                </a:solidFill>
              </a:rPr>
              <a:t>Work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10" grpId="0" animBg="1"/>
      <p:bldP spid="11" grpId="0" animBg="1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_moviecokeunmorph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8032" y="1484784"/>
            <a:ext cx="8604448" cy="4033335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– 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1560" y="5589240"/>
            <a:ext cx="3577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628B0F"/>
                </a:solidFill>
              </a:rPr>
              <a:t>[</a:t>
            </a:r>
            <a:r>
              <a:rPr lang="es-ES" dirty="0" err="1">
                <a:solidFill>
                  <a:srgbClr val="628B0F"/>
                </a:solidFill>
              </a:rPr>
              <a:t>Velten</a:t>
            </a:r>
            <a:r>
              <a:rPr lang="es-ES" dirty="0">
                <a:solidFill>
                  <a:srgbClr val="628B0F"/>
                </a:solidFill>
              </a:rPr>
              <a:t> et al. SIGGRAPH 2012; 2013]</a:t>
            </a:r>
          </a:p>
        </p:txBody>
      </p:sp>
    </p:spTree>
    <p:extLst>
      <p:ext uri="{BB962C8B-B14F-4D97-AF65-F5344CB8AC3E}">
        <p14:creationId xmlns:p14="http://schemas.microsoft.com/office/powerpoint/2010/main" val="212533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60568" y="2638096"/>
            <a:ext cx="354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4546168" y="274730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1142976" y="2661250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57686" y="3421206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669900"/>
                </a:solidFill>
              </a:rPr>
              <a:t>Previous</a:t>
            </a:r>
            <a:r>
              <a:rPr lang="es-ES" dirty="0" smtClean="0">
                <a:solidFill>
                  <a:srgbClr val="669900"/>
                </a:solidFill>
              </a:rPr>
              <a:t> </a:t>
            </a:r>
            <a:r>
              <a:rPr lang="es-ES" dirty="0" err="1" smtClean="0">
                <a:solidFill>
                  <a:srgbClr val="669900"/>
                </a:solidFill>
              </a:rPr>
              <a:t>Work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60568" y="3857628"/>
            <a:ext cx="29349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Rad.</a:t>
            </a:r>
          </a:p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Integration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60568" y="3304192"/>
            <a:ext cx="314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Increase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Frame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Rate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4546168" y="4199220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546168" y="343565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14 Abrir llave"/>
          <p:cNvSpPr/>
          <p:nvPr/>
        </p:nvSpPr>
        <p:spPr>
          <a:xfrm>
            <a:off x="1142976" y="3357562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47494" y="4117518"/>
            <a:ext cx="156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669900"/>
                </a:solidFill>
              </a:rPr>
              <a:t>Time-Resolved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/>
      <p:bldP spid="1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3162300" y="1983762"/>
            <a:ext cx="2819400" cy="2477002"/>
            <a:chOff x="3162300" y="2162475"/>
            <a:chExt cx="2819400" cy="2477002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300" y="2486827"/>
              <a:ext cx="2819400" cy="2152650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4026187" y="2162475"/>
              <a:ext cx="10550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200" dirty="0" smtClean="0">
                  <a:solidFill>
                    <a:schemeClr val="bg1"/>
                  </a:solidFill>
                </a:rPr>
                <a:t>38 mph</a:t>
              </a:r>
              <a:endParaRPr lang="es-E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6056700" y="1981200"/>
            <a:ext cx="2819400" cy="2489089"/>
            <a:chOff x="6114450" y="2159913"/>
            <a:chExt cx="2819400" cy="2489089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450" y="2486827"/>
              <a:ext cx="2819400" cy="2162175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6901366" y="2159913"/>
              <a:ext cx="11977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200" dirty="0" smtClean="0">
                  <a:solidFill>
                    <a:schemeClr val="bg1"/>
                  </a:solidFill>
                </a:rPr>
                <a:t>155 mph</a:t>
              </a:r>
              <a:endParaRPr lang="es-E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304800" y="1981200"/>
            <a:ext cx="2762250" cy="2335887"/>
            <a:chOff x="304800" y="2159913"/>
            <a:chExt cx="2762250" cy="2335887"/>
          </a:xfrm>
        </p:grpSpPr>
        <p:grpSp>
          <p:nvGrpSpPr>
            <p:cNvPr id="10" name="9 Grupo"/>
            <p:cNvGrpSpPr/>
            <p:nvPr/>
          </p:nvGrpSpPr>
          <p:grpSpPr>
            <a:xfrm>
              <a:off x="304800" y="2159913"/>
              <a:ext cx="2762250" cy="2212864"/>
              <a:chOff x="304800" y="2159913"/>
              <a:chExt cx="2762250" cy="2212864"/>
            </a:xfrm>
          </p:grpSpPr>
          <p:pic>
            <p:nvPicPr>
              <p:cNvPr id="3" name="2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2486827"/>
                <a:ext cx="2762250" cy="1885950"/>
              </a:xfrm>
              <a:prstGeom prst="rect">
                <a:avLst/>
              </a:prstGeom>
            </p:spPr>
          </p:pic>
          <p:sp>
            <p:nvSpPr>
              <p:cNvPr id="7" name="6 CuadroTexto"/>
              <p:cNvSpPr txBox="1"/>
              <p:nvPr/>
            </p:nvSpPr>
            <p:spPr>
              <a:xfrm>
                <a:off x="1207603" y="2159913"/>
                <a:ext cx="91242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200" dirty="0">
                    <a:solidFill>
                      <a:schemeClr val="bg1"/>
                    </a:solidFill>
                  </a:rPr>
                  <a:t>0</a:t>
                </a:r>
                <a:r>
                  <a:rPr lang="es-ES" sz="2200" dirty="0" smtClean="0">
                    <a:solidFill>
                      <a:schemeClr val="bg1"/>
                    </a:solidFill>
                  </a:rPr>
                  <a:t> mph</a:t>
                </a:r>
                <a:endParaRPr lang="es-ES" sz="2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12 CuadroTexto"/>
            <p:cNvSpPr txBox="1"/>
            <p:nvPr/>
          </p:nvSpPr>
          <p:spPr>
            <a:xfrm>
              <a:off x="762000" y="4280356"/>
              <a:ext cx="22076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800" dirty="0">
                  <a:solidFill>
                    <a:schemeClr val="bg1"/>
                  </a:solidFill>
                </a:rPr>
                <a:t>http://www.fourmilab.ch/cship/aberration.html</a:t>
              </a: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923079" y="5688687"/>
            <a:ext cx="3635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28B0F"/>
                </a:solidFill>
              </a:rPr>
              <a:t>Relativistic </a:t>
            </a:r>
            <a:r>
              <a:rPr lang="en-US" sz="2400" dirty="0" smtClean="0">
                <a:solidFill>
                  <a:srgbClr val="628B0F"/>
                </a:solidFill>
              </a:rPr>
              <a:t>light aberration </a:t>
            </a:r>
            <a:endParaRPr lang="es-ES" sz="2400" dirty="0">
              <a:solidFill>
                <a:srgbClr val="628B0F"/>
              </a:solidFill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Light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Aberration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566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o"/>
          <p:cNvGrpSpPr/>
          <p:nvPr/>
        </p:nvGrpSpPr>
        <p:grpSpPr>
          <a:xfrm>
            <a:off x="3162300" y="1983762"/>
            <a:ext cx="2819400" cy="2477002"/>
            <a:chOff x="3162300" y="2162475"/>
            <a:chExt cx="2819400" cy="2477002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300" y="2486827"/>
              <a:ext cx="2819400" cy="2152650"/>
            </a:xfrm>
            <a:prstGeom prst="rect">
              <a:avLst/>
            </a:prstGeom>
          </p:spPr>
        </p:pic>
        <p:sp>
          <p:nvSpPr>
            <p:cNvPr id="8" name="7 CuadroTexto"/>
            <p:cNvSpPr txBox="1"/>
            <p:nvPr/>
          </p:nvSpPr>
          <p:spPr>
            <a:xfrm>
              <a:off x="4026187" y="2162475"/>
              <a:ext cx="10550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200" dirty="0" smtClean="0">
                  <a:solidFill>
                    <a:schemeClr val="bg1"/>
                  </a:solidFill>
                </a:rPr>
                <a:t>38 mph</a:t>
              </a:r>
              <a:endParaRPr lang="es-E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11 Grupo"/>
          <p:cNvGrpSpPr/>
          <p:nvPr/>
        </p:nvGrpSpPr>
        <p:grpSpPr>
          <a:xfrm>
            <a:off x="6056700" y="1981200"/>
            <a:ext cx="2819400" cy="2489089"/>
            <a:chOff x="6114450" y="2159913"/>
            <a:chExt cx="2819400" cy="2489089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450" y="2486827"/>
              <a:ext cx="2819400" cy="2162175"/>
            </a:xfrm>
            <a:prstGeom prst="rect">
              <a:avLst/>
            </a:prstGeom>
          </p:spPr>
        </p:pic>
        <p:sp>
          <p:nvSpPr>
            <p:cNvPr id="9" name="8 CuadroTexto"/>
            <p:cNvSpPr txBox="1"/>
            <p:nvPr/>
          </p:nvSpPr>
          <p:spPr>
            <a:xfrm>
              <a:off x="6901366" y="2159913"/>
              <a:ext cx="11977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200" dirty="0" smtClean="0">
                  <a:solidFill>
                    <a:schemeClr val="bg1"/>
                  </a:solidFill>
                </a:rPr>
                <a:t>155 mph</a:t>
              </a:r>
              <a:endParaRPr lang="es-ES" sz="2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17 Grupo"/>
          <p:cNvGrpSpPr/>
          <p:nvPr/>
        </p:nvGrpSpPr>
        <p:grpSpPr>
          <a:xfrm>
            <a:off x="304800" y="1981200"/>
            <a:ext cx="2762250" cy="2335887"/>
            <a:chOff x="304800" y="2159913"/>
            <a:chExt cx="2762250" cy="2335887"/>
          </a:xfrm>
        </p:grpSpPr>
        <p:grpSp>
          <p:nvGrpSpPr>
            <p:cNvPr id="11" name="9 Grupo"/>
            <p:cNvGrpSpPr/>
            <p:nvPr/>
          </p:nvGrpSpPr>
          <p:grpSpPr>
            <a:xfrm>
              <a:off x="304800" y="2159913"/>
              <a:ext cx="2762250" cy="2212864"/>
              <a:chOff x="304800" y="2159913"/>
              <a:chExt cx="2762250" cy="2212864"/>
            </a:xfrm>
          </p:grpSpPr>
          <p:pic>
            <p:nvPicPr>
              <p:cNvPr id="3" name="2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2486827"/>
                <a:ext cx="2762250" cy="1885950"/>
              </a:xfrm>
              <a:prstGeom prst="rect">
                <a:avLst/>
              </a:prstGeom>
            </p:spPr>
          </p:pic>
          <p:sp>
            <p:nvSpPr>
              <p:cNvPr id="7" name="6 CuadroTexto"/>
              <p:cNvSpPr txBox="1"/>
              <p:nvPr/>
            </p:nvSpPr>
            <p:spPr>
              <a:xfrm>
                <a:off x="1207603" y="2159913"/>
                <a:ext cx="91242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200" dirty="0">
                    <a:solidFill>
                      <a:schemeClr val="bg1"/>
                    </a:solidFill>
                  </a:rPr>
                  <a:t>0</a:t>
                </a:r>
                <a:r>
                  <a:rPr lang="es-ES" sz="2200" dirty="0" smtClean="0">
                    <a:solidFill>
                      <a:schemeClr val="bg1"/>
                    </a:solidFill>
                  </a:rPr>
                  <a:t> mph</a:t>
                </a:r>
                <a:endParaRPr lang="es-ES" sz="2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12 CuadroTexto"/>
            <p:cNvSpPr txBox="1"/>
            <p:nvPr/>
          </p:nvSpPr>
          <p:spPr>
            <a:xfrm>
              <a:off x="762000" y="4280356"/>
              <a:ext cx="220765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800" dirty="0">
                  <a:solidFill>
                    <a:schemeClr val="bg1"/>
                  </a:solidFill>
                </a:rPr>
                <a:t>http://www.fourmilab.ch/cship/aberration.html</a:t>
              </a:r>
            </a:p>
          </p:txBody>
        </p:sp>
      </p:grpSp>
      <p:sp>
        <p:nvSpPr>
          <p:cNvPr id="14" name="13 CuadroTexto"/>
          <p:cNvSpPr txBox="1"/>
          <p:nvPr/>
        </p:nvSpPr>
        <p:spPr>
          <a:xfrm>
            <a:off x="914400" y="5044588"/>
            <a:ext cx="331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Classical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light aberration </a:t>
            </a:r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100140" y="5028271"/>
            <a:ext cx="4648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(relevant at </a:t>
            </a:r>
            <a:r>
              <a:rPr lang="en-US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astronomical </a:t>
            </a:r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distances)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23079" y="5688687"/>
            <a:ext cx="3635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28B0F"/>
                </a:solidFill>
              </a:rPr>
              <a:t>Relativistic </a:t>
            </a:r>
            <a:r>
              <a:rPr lang="en-US" sz="2400" dirty="0" smtClean="0">
                <a:solidFill>
                  <a:srgbClr val="628B0F"/>
                </a:solidFill>
              </a:rPr>
              <a:t>light aberration </a:t>
            </a:r>
            <a:endParaRPr lang="es-ES" sz="2400" dirty="0">
              <a:solidFill>
                <a:srgbClr val="628B0F"/>
              </a:solidFill>
            </a:endParaRPr>
          </a:p>
        </p:txBody>
      </p:sp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Light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Aberration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566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079314"/>
            <a:ext cx="2725282" cy="829433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82" y="5302246"/>
            <a:ext cx="974159" cy="383567"/>
          </a:xfrm>
          <a:prstGeom prst="rect">
            <a:avLst/>
          </a:prstGeom>
        </p:spPr>
      </p:pic>
      <p:sp>
        <p:nvSpPr>
          <p:cNvPr id="23" name="22 Elipse"/>
          <p:cNvSpPr/>
          <p:nvPr/>
        </p:nvSpPr>
        <p:spPr>
          <a:xfrm>
            <a:off x="4363808" y="5467667"/>
            <a:ext cx="586115" cy="552133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835377" y="6248400"/>
            <a:ext cx="1775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628B0F"/>
                </a:solidFill>
              </a:rPr>
              <a:t>In </a:t>
            </a:r>
            <a:r>
              <a:rPr lang="es-ES" sz="2000" dirty="0" err="1" smtClean="0">
                <a:solidFill>
                  <a:srgbClr val="628B0F"/>
                </a:solidFill>
              </a:rPr>
              <a:t>world</a:t>
            </a:r>
            <a:r>
              <a:rPr lang="es-ES" sz="2000" dirty="0" smtClean="0">
                <a:solidFill>
                  <a:srgbClr val="628B0F"/>
                </a:solidFill>
              </a:rPr>
              <a:t> </a:t>
            </a:r>
            <a:r>
              <a:rPr lang="es-ES" sz="2000" dirty="0" err="1" smtClean="0">
                <a:solidFill>
                  <a:srgbClr val="628B0F"/>
                </a:solidFill>
              </a:rPr>
              <a:t>frame</a:t>
            </a:r>
            <a:endParaRPr lang="es-ES" sz="2000" dirty="0">
              <a:solidFill>
                <a:srgbClr val="628B0F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6214041" y="5228606"/>
            <a:ext cx="586115" cy="552133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8" name="27 Conector curvado"/>
          <p:cNvCxnSpPr>
            <a:stCxn id="23" idx="4"/>
            <a:endCxn id="25" idx="1"/>
          </p:cNvCxnSpPr>
          <p:nvPr/>
        </p:nvCxnSpPr>
        <p:spPr>
          <a:xfrm rot="16200000" flipH="1">
            <a:off x="4531794" y="6144871"/>
            <a:ext cx="428655" cy="178511"/>
          </a:xfrm>
          <a:prstGeom prst="curvedConnector2">
            <a:avLst/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curvado"/>
          <p:cNvCxnSpPr>
            <a:endCxn id="25" idx="3"/>
          </p:cNvCxnSpPr>
          <p:nvPr/>
        </p:nvCxnSpPr>
        <p:spPr>
          <a:xfrm rot="16200000" flipH="1">
            <a:off x="6224993" y="6062841"/>
            <a:ext cx="667716" cy="103511"/>
          </a:xfrm>
          <a:prstGeom prst="curvedConnector4">
            <a:avLst>
              <a:gd name="adj1" fmla="val 35019"/>
              <a:gd name="adj2" fmla="val 320846"/>
            </a:avLst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Elipse"/>
          <p:cNvSpPr/>
          <p:nvPr/>
        </p:nvSpPr>
        <p:spPr>
          <a:xfrm>
            <a:off x="3664332" y="4952539"/>
            <a:ext cx="586115" cy="552133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Elipse"/>
          <p:cNvSpPr/>
          <p:nvPr/>
        </p:nvSpPr>
        <p:spPr>
          <a:xfrm>
            <a:off x="2332180" y="5217963"/>
            <a:ext cx="586115" cy="552133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Elipse"/>
          <p:cNvSpPr/>
          <p:nvPr/>
        </p:nvSpPr>
        <p:spPr>
          <a:xfrm>
            <a:off x="5429935" y="5228605"/>
            <a:ext cx="586115" cy="552133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2801288" y="6258165"/>
            <a:ext cx="1890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628B0F"/>
                </a:solidFill>
              </a:rPr>
              <a:t>In camera </a:t>
            </a:r>
            <a:r>
              <a:rPr lang="es-ES" sz="2000" dirty="0" err="1" smtClean="0">
                <a:solidFill>
                  <a:srgbClr val="628B0F"/>
                </a:solidFill>
              </a:rPr>
              <a:t>frame</a:t>
            </a:r>
            <a:endParaRPr lang="es-ES" sz="2000" dirty="0">
              <a:solidFill>
                <a:srgbClr val="628B0F"/>
              </a:solidFill>
            </a:endParaRPr>
          </a:p>
        </p:txBody>
      </p:sp>
      <p:cxnSp>
        <p:nvCxnSpPr>
          <p:cNvPr id="36" name="35 Conector curvado"/>
          <p:cNvCxnSpPr>
            <a:stCxn id="32" idx="4"/>
            <a:endCxn id="34" idx="1"/>
          </p:cNvCxnSpPr>
          <p:nvPr/>
        </p:nvCxnSpPr>
        <p:spPr>
          <a:xfrm rot="16200000" flipH="1">
            <a:off x="2369201" y="6026133"/>
            <a:ext cx="688124" cy="176050"/>
          </a:xfrm>
          <a:prstGeom prst="curvedConnector2">
            <a:avLst/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curvado"/>
          <p:cNvCxnSpPr>
            <a:stCxn id="33" idx="4"/>
            <a:endCxn id="34" idx="3"/>
          </p:cNvCxnSpPr>
          <p:nvPr/>
        </p:nvCxnSpPr>
        <p:spPr>
          <a:xfrm rot="5400000">
            <a:off x="4868627" y="5603854"/>
            <a:ext cx="677482" cy="1031251"/>
          </a:xfrm>
          <a:prstGeom prst="curvedConnector2">
            <a:avLst/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Light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Aberration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1331640" y="4077072"/>
            <a:ext cx="6382143" cy="523220"/>
            <a:chOff x="1331640" y="4077072"/>
            <a:chExt cx="6382143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26 CuadroTexto"/>
                <p:cNvSpPr txBox="1"/>
                <p:nvPr/>
              </p:nvSpPr>
              <p:spPr>
                <a:xfrm>
                  <a:off x="1331640" y="4077072"/>
                  <a:ext cx="125002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80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s-ES" sz="2800" b="0" i="1" smtClean="0">
                                <a:solidFill>
                                  <a:srgbClr val="628B0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s-ES" sz="2800" b="0" i="1" smtClean="0">
                                <a:solidFill>
                                  <a:srgbClr val="628B0F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  <m:r>
                              <a:rPr lang="es-ES" sz="2800" b="0" i="1" smtClean="0">
                                <a:solidFill>
                                  <a:srgbClr val="628B0F"/>
                                </a:solidFill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s-ES" sz="2800" b="0" i="1" smtClean="0">
                                <a:solidFill>
                                  <a:srgbClr val="628B0F"/>
                                </a:solidFill>
                                <a:latin typeface="Cambria Math"/>
                                <a:ea typeface="Cambria Math"/>
                              </a:rPr>
                              <m:t>𝜙</m:t>
                            </m:r>
                          </m:e>
                        </m:d>
                      </m:oMath>
                    </m:oMathPara>
                  </a14:m>
                  <a:endParaRPr lang="es-ES" sz="1400" i="1" dirty="0">
                    <a:solidFill>
                      <a:srgbClr val="628B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26 CuadroTexto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1640" y="4077072"/>
                  <a:ext cx="1250022" cy="523220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28 CuadroTexto"/>
            <p:cNvSpPr txBox="1"/>
            <p:nvPr/>
          </p:nvSpPr>
          <p:spPr>
            <a:xfrm>
              <a:off x="2542174" y="4138627"/>
              <a:ext cx="5171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rgbClr val="628B0F"/>
                  </a:solidFill>
                  <a:sym typeface="Wingdings 3"/>
                </a:rPr>
                <a:t>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angle</a:t>
              </a:r>
              <a:r>
                <a:rPr lang="es-ES" sz="2400" i="1" dirty="0" smtClean="0">
                  <a:solidFill>
                    <a:srgbClr val="628B0F"/>
                  </a:solidFill>
                </a:rPr>
                <a:t> of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ray</a:t>
              </a:r>
              <a:r>
                <a:rPr lang="es-ES" sz="2400" i="1" dirty="0" smtClean="0">
                  <a:solidFill>
                    <a:srgbClr val="628B0F"/>
                  </a:solidFill>
                </a:rPr>
                <a:t>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wrt</a:t>
              </a:r>
              <a:r>
                <a:rPr lang="es-ES" sz="2400" i="1" dirty="0" smtClean="0">
                  <a:solidFill>
                    <a:srgbClr val="628B0F"/>
                  </a:solidFill>
                </a:rPr>
                <a:t>.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direction</a:t>
              </a:r>
              <a:r>
                <a:rPr lang="es-ES" sz="2400" i="1" dirty="0" smtClean="0">
                  <a:solidFill>
                    <a:srgbClr val="628B0F"/>
                  </a:solidFill>
                </a:rPr>
                <a:t> of </a:t>
              </a:r>
              <a:r>
                <a:rPr lang="es-ES" sz="2400" i="1" dirty="0" err="1" smtClean="0">
                  <a:solidFill>
                    <a:srgbClr val="628B0F"/>
                  </a:solidFill>
                </a:rPr>
                <a:t>motion</a:t>
              </a:r>
              <a:endParaRPr lang="es-ES" sz="2400" i="1" dirty="0">
                <a:solidFill>
                  <a:srgbClr val="628B0F"/>
                </a:solidFill>
              </a:endParaRPr>
            </a:p>
          </p:txBody>
        </p:sp>
      </p:grpSp>
      <p:sp>
        <p:nvSpPr>
          <p:cNvPr id="40" name="39 Rectángulo redondeado"/>
          <p:cNvSpPr/>
          <p:nvPr/>
        </p:nvSpPr>
        <p:spPr>
          <a:xfrm>
            <a:off x="1256502" y="1321352"/>
            <a:ext cx="6601646" cy="33935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41" name="Picture 2" descr="http://math.ucr.edu/home/baez/physics/Relativity/SR/Spaceship/Aberra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857364"/>
            <a:ext cx="648652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44 CuadroTexto"/>
          <p:cNvSpPr txBox="1"/>
          <p:nvPr/>
        </p:nvSpPr>
        <p:spPr>
          <a:xfrm>
            <a:off x="1142976" y="4786322"/>
            <a:ext cx="35958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 smtClean="0">
                <a:solidFill>
                  <a:schemeClr val="bg1"/>
                </a:solidFill>
              </a:rPr>
              <a:t>http://math.ucr.edu/home/baez/physics/Relativity/SR/Spaceship/spaceship.html</a:t>
            </a:r>
          </a:p>
        </p:txBody>
      </p:sp>
      <p:sp>
        <p:nvSpPr>
          <p:cNvPr id="37" name="36 Elipse"/>
          <p:cNvSpPr/>
          <p:nvPr/>
        </p:nvSpPr>
        <p:spPr>
          <a:xfrm>
            <a:off x="1500166" y="2357430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Arco"/>
          <p:cNvSpPr/>
          <p:nvPr/>
        </p:nvSpPr>
        <p:spPr>
          <a:xfrm>
            <a:off x="1643042" y="1714488"/>
            <a:ext cx="2428892" cy="1428760"/>
          </a:xfrm>
          <a:prstGeom prst="arc">
            <a:avLst>
              <a:gd name="adj1" fmla="val 11000640"/>
              <a:gd name="adj2" fmla="val 21057063"/>
            </a:avLst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Arco"/>
          <p:cNvSpPr/>
          <p:nvPr/>
        </p:nvSpPr>
        <p:spPr>
          <a:xfrm>
            <a:off x="3929058" y="1643050"/>
            <a:ext cx="3643338" cy="1785950"/>
          </a:xfrm>
          <a:prstGeom prst="arc">
            <a:avLst>
              <a:gd name="adj1" fmla="val 11358427"/>
              <a:gd name="adj2" fmla="val 4521"/>
            </a:avLst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6367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/>
      <p:bldP spid="25" grpId="1"/>
      <p:bldP spid="26" grpId="0" animBg="1"/>
      <p:bldP spid="26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7" grpId="0" animBg="1"/>
      <p:bldP spid="48" grpId="0" animBg="1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Light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Aberration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2267904" y="2060848"/>
            <a:ext cx="6192528" cy="1424838"/>
            <a:chOff x="2267904" y="2060848"/>
            <a:chExt cx="6192528" cy="1424838"/>
          </a:xfrm>
        </p:grpSpPr>
        <p:pic>
          <p:nvPicPr>
            <p:cNvPr id="1026" name="Picture 2" descr="C:\Users\BM\Documents\My Dropbox\relativistic_ceig13\figures\rendered\aberration_cube\_0000_+9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432" y="2060848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BM\Documents\My Dropbox\relativistic_ceig13\figures\rendered\aberration_cube\_0001_+9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256" y="2060848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BM\Documents\My Dropbox\relativistic_ceig13\figures\rendered\aberration_cube\_0002_+6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991" y="2061005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BM\Documents\My Dropbox\relativistic_ceig13\figures\rendered\aberration_cube\_0003_+3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904" y="2060848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:\Users\BM\Documents\My Dropbox\relativistic_ceig13\figures\rendered\aberration_cube\_0004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1440000" cy="14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570616" y="3455007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Camera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approaching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the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scene</a:t>
            </a:r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963469" y="15991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5" name="24 Grupo"/>
          <p:cNvGrpSpPr/>
          <p:nvPr/>
        </p:nvGrpSpPr>
        <p:grpSpPr>
          <a:xfrm>
            <a:off x="2474342" y="1594911"/>
            <a:ext cx="5860163" cy="466094"/>
            <a:chOff x="2474342" y="1594911"/>
            <a:chExt cx="5860163" cy="466094"/>
          </a:xfrm>
        </p:grpSpPr>
        <p:sp>
          <p:nvSpPr>
            <p:cNvPr id="51" name="50 CuadroTexto"/>
            <p:cNvSpPr txBox="1"/>
            <p:nvPr/>
          </p:nvSpPr>
          <p:spPr>
            <a:xfrm>
              <a:off x="2474342" y="1599340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0.3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4066663" y="1599340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0.6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639928" y="1594911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0.9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53 CuadroTexto"/>
            <p:cNvSpPr txBox="1"/>
            <p:nvPr/>
          </p:nvSpPr>
          <p:spPr>
            <a:xfrm>
              <a:off x="7146358" y="1599340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0.99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576824" y="4437110"/>
            <a:ext cx="7883607" cy="1872210"/>
            <a:chOff x="576824" y="4437110"/>
            <a:chExt cx="7883607" cy="1872210"/>
          </a:xfrm>
        </p:grpSpPr>
        <p:pic>
          <p:nvPicPr>
            <p:cNvPr id="2050" name="Picture 2" descr="C:\Users\BM\Documents\My Dropbox\relativistic_ceig13\figures\rendered\aberration_cube\_0006_-6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991" y="4437112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BM\Documents\My Dropbox\relativistic_ceig13\figures\rendered\aberration_cube\_0007_-9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256" y="4437110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BM\Documents\My Dropbox\relativistic_ceig13\figures\rendered\aberration_cube\_0008_-99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431" y="4437112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BM\Documents\My Dropbox\relativistic_ceig13\figures\rendered\aberration_cube\_0004_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78" y="4437111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BM\Documents\My Dropbox\relativistic_ceig13\figures\rendered\aberration_cube\_0005_-3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904" y="4437112"/>
              <a:ext cx="1440000" cy="142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44 CuadroTexto"/>
            <p:cNvSpPr txBox="1"/>
            <p:nvPr/>
          </p:nvSpPr>
          <p:spPr>
            <a:xfrm>
              <a:off x="576824" y="5847655"/>
              <a:ext cx="4795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Camera </a:t>
              </a:r>
              <a:r>
                <a:rPr lang="es-ES" sz="24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moving</a:t>
              </a:r>
              <a:r>
                <a:rPr lang="es-E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 </a:t>
              </a:r>
              <a:r>
                <a:rPr lang="es-ES" sz="24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away</a:t>
              </a:r>
              <a:r>
                <a:rPr lang="es-E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 </a:t>
              </a:r>
              <a:r>
                <a:rPr lang="es-ES" sz="24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from</a:t>
              </a:r>
              <a:r>
                <a:rPr lang="es-E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 </a:t>
              </a:r>
              <a:r>
                <a:rPr lang="es-ES" sz="24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the</a:t>
              </a:r>
              <a:r>
                <a:rPr lang="es-ES" sz="24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 </a:t>
              </a:r>
              <a:r>
                <a:rPr lang="es-ES" sz="24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  <a:sym typeface="Wingdings 3"/>
                </a:rPr>
                <a:t>scene</a:t>
              </a:r>
              <a:endParaRPr lang="es-ES" sz="24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971600" y="1124744"/>
            <a:ext cx="88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Static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31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7452320" y="6309320"/>
            <a:ext cx="1691680" cy="548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95" y="1447800"/>
            <a:ext cx="3467100" cy="2066925"/>
          </a:xfrm>
          <a:prstGeom prst="rect">
            <a:avLst/>
          </a:prstGeom>
        </p:spPr>
      </p:pic>
      <p:cxnSp>
        <p:nvCxnSpPr>
          <p:cNvPr id="7" name="6 Conector recto de flecha"/>
          <p:cNvCxnSpPr/>
          <p:nvPr/>
        </p:nvCxnSpPr>
        <p:spPr>
          <a:xfrm>
            <a:off x="3558250" y="2515987"/>
            <a:ext cx="2362200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6019800" y="1915822"/>
            <a:ext cx="259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moving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right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velocity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0.7c</a:t>
            </a: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es-E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905000" y="3514725"/>
            <a:ext cx="3014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</a:t>
            </a:r>
            <a:r>
              <a:rPr lang="es-E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s-ES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r>
              <a:rPr lang="es-E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Wikipedia.</a:t>
            </a:r>
            <a:endParaRPr lang="es-E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Doppler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74" y="4710707"/>
            <a:ext cx="2239114" cy="100608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1" y="4898067"/>
            <a:ext cx="1807468" cy="420625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745667"/>
            <a:ext cx="2942668" cy="885964"/>
          </a:xfrm>
          <a:prstGeom prst="rect">
            <a:avLst/>
          </a:prstGeom>
        </p:spPr>
      </p:pic>
      <p:sp>
        <p:nvSpPr>
          <p:cNvPr id="16" name="15 Elipse"/>
          <p:cNvSpPr/>
          <p:nvPr/>
        </p:nvSpPr>
        <p:spPr>
          <a:xfrm>
            <a:off x="1986025" y="4757242"/>
            <a:ext cx="685800" cy="762000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2560938" y="5631631"/>
            <a:ext cx="203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628B0F"/>
                </a:solidFill>
              </a:rPr>
              <a:t>Doppler</a:t>
            </a:r>
            <a:r>
              <a:rPr lang="es-ES" sz="2400" dirty="0" smtClean="0">
                <a:solidFill>
                  <a:srgbClr val="628B0F"/>
                </a:solidFill>
              </a:rPr>
              <a:t> factor</a:t>
            </a:r>
            <a:endParaRPr lang="es-ES" sz="2400" dirty="0">
              <a:solidFill>
                <a:srgbClr val="628B0F"/>
              </a:solidFill>
            </a:endParaRPr>
          </a:p>
        </p:txBody>
      </p:sp>
      <p:cxnSp>
        <p:nvCxnSpPr>
          <p:cNvPr id="19" name="18 Conector angular"/>
          <p:cNvCxnSpPr>
            <a:stCxn id="16" idx="4"/>
            <a:endCxn id="18" idx="1"/>
          </p:cNvCxnSpPr>
          <p:nvPr/>
        </p:nvCxnSpPr>
        <p:spPr>
          <a:xfrm rot="16200000" flipH="1">
            <a:off x="2273320" y="5574846"/>
            <a:ext cx="343222" cy="232013"/>
          </a:xfrm>
          <a:prstGeom prst="bentConnector2">
            <a:avLst/>
          </a:prstGeom>
          <a:ln w="38100">
            <a:solidFill>
              <a:srgbClr val="628B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163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"/>
          <p:cNvSpPr/>
          <p:nvPr/>
        </p:nvSpPr>
        <p:spPr>
          <a:xfrm>
            <a:off x="7452320" y="6309320"/>
            <a:ext cx="1691680" cy="548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Doppler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87664" y="1943224"/>
            <a:ext cx="8532808" cy="1557784"/>
            <a:chOff x="287664" y="1943224"/>
            <a:chExt cx="8532808" cy="1557784"/>
          </a:xfrm>
        </p:grpSpPr>
        <p:pic>
          <p:nvPicPr>
            <p:cNvPr id="3074" name="Picture 2" descr="C:\Users\BM\Documents\My Dropbox\relativistic_ceig13\figures\rendered\doppler_cube\_0004_frame0003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872" y="1943224"/>
              <a:ext cx="1260000" cy="15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BM\Documents\My Dropbox\relativistic_ceig13\figures\rendered\doppler_cube\_0006_frame0002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943224"/>
              <a:ext cx="1260000" cy="15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BM\Documents\My Dropbox\relativistic_ceig13\figures\rendered\doppler_cube\_0008_frame0001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943224"/>
              <a:ext cx="1260000" cy="15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BM\Documents\My Dropbox\relativistic_ceig13\figures\rendered\doppler_cube\_0009_frame0000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64" y="1943224"/>
              <a:ext cx="1260000" cy="15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BM\Documents\My Dropbox\relativistic_ceig13\figures\rendered\doppler_cube\_0000_frame0005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472" y="1943224"/>
              <a:ext cx="1260000" cy="15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BM\Documents\My Dropbox\relativistic_ceig13\figures\rendered\doppler_cube\_0001_frame000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32" y="1943224"/>
              <a:ext cx="1260000" cy="15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2 Grupo"/>
          <p:cNvGrpSpPr/>
          <p:nvPr/>
        </p:nvGrpSpPr>
        <p:grpSpPr>
          <a:xfrm>
            <a:off x="594144" y="1527017"/>
            <a:ext cx="8190401" cy="461823"/>
            <a:chOff x="594144" y="1599182"/>
            <a:chExt cx="8190401" cy="461823"/>
          </a:xfrm>
        </p:grpSpPr>
        <p:sp>
          <p:nvSpPr>
            <p:cNvPr id="24" name="23 CuadroTexto"/>
            <p:cNvSpPr txBox="1"/>
            <p:nvPr/>
          </p:nvSpPr>
          <p:spPr>
            <a:xfrm>
              <a:off x="594144" y="159918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1799614" y="1599340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0.15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3239774" y="1599340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0.25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4715798" y="1599340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0.35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6155958" y="1599340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0.50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7596398" y="1599182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0.55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467544" y="3455007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Camera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approaching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the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scene</a:t>
            </a:r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374" y="4710707"/>
            <a:ext cx="2239114" cy="1006088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1" y="4898067"/>
            <a:ext cx="1807468" cy="420625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745667"/>
            <a:ext cx="2942668" cy="885964"/>
          </a:xfrm>
          <a:prstGeom prst="rect">
            <a:avLst/>
          </a:prstGeom>
        </p:spPr>
      </p:pic>
      <p:sp>
        <p:nvSpPr>
          <p:cNvPr id="34" name="33 Elipse"/>
          <p:cNvSpPr/>
          <p:nvPr/>
        </p:nvSpPr>
        <p:spPr>
          <a:xfrm>
            <a:off x="1986025" y="4757242"/>
            <a:ext cx="685800" cy="762000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CuadroTexto"/>
          <p:cNvSpPr txBox="1"/>
          <p:nvPr/>
        </p:nvSpPr>
        <p:spPr>
          <a:xfrm>
            <a:off x="2560938" y="5631631"/>
            <a:ext cx="2034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628B0F"/>
                </a:solidFill>
              </a:rPr>
              <a:t>Doppler</a:t>
            </a:r>
            <a:r>
              <a:rPr lang="es-ES" sz="2400" dirty="0" smtClean="0">
                <a:solidFill>
                  <a:srgbClr val="628B0F"/>
                </a:solidFill>
              </a:rPr>
              <a:t> factor</a:t>
            </a:r>
            <a:endParaRPr lang="es-ES" sz="2400" dirty="0">
              <a:solidFill>
                <a:srgbClr val="628B0F"/>
              </a:solidFill>
            </a:endParaRPr>
          </a:p>
        </p:txBody>
      </p:sp>
      <p:cxnSp>
        <p:nvCxnSpPr>
          <p:cNvPr id="36" name="35 Conector angular"/>
          <p:cNvCxnSpPr>
            <a:stCxn id="34" idx="4"/>
            <a:endCxn id="35" idx="1"/>
          </p:cNvCxnSpPr>
          <p:nvPr/>
        </p:nvCxnSpPr>
        <p:spPr>
          <a:xfrm rot="16200000" flipH="1">
            <a:off x="2273320" y="5574846"/>
            <a:ext cx="343222" cy="232013"/>
          </a:xfrm>
          <a:prstGeom prst="bentConnector2">
            <a:avLst/>
          </a:prstGeom>
          <a:ln w="38100">
            <a:solidFill>
              <a:srgbClr val="628B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7524328" y="3861048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UV</a:t>
            </a:r>
            <a:endParaRPr lang="es-ES" dirty="0">
              <a:solidFill>
                <a:srgbClr val="669900"/>
              </a:solidFill>
            </a:endParaRPr>
          </a:p>
        </p:txBody>
      </p:sp>
      <p:sp>
        <p:nvSpPr>
          <p:cNvPr id="38" name="37 Arco"/>
          <p:cNvSpPr/>
          <p:nvPr/>
        </p:nvSpPr>
        <p:spPr>
          <a:xfrm>
            <a:off x="7812360" y="2708920"/>
            <a:ext cx="914400" cy="2066528"/>
          </a:xfrm>
          <a:prstGeom prst="arc">
            <a:avLst>
              <a:gd name="adj1" fmla="val 9667722"/>
              <a:gd name="adj2" fmla="val 15632261"/>
            </a:avLst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983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7" grpId="0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60568" y="2638096"/>
            <a:ext cx="354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60568" y="330419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Color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shift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4546168" y="274730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546168" y="343565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1142976" y="2661250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57686" y="3421206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669900"/>
                </a:solidFill>
              </a:rPr>
              <a:t>Previous</a:t>
            </a:r>
            <a:r>
              <a:rPr lang="es-ES" dirty="0" smtClean="0">
                <a:solidFill>
                  <a:srgbClr val="669900"/>
                </a:solidFill>
              </a:rPr>
              <a:t> </a:t>
            </a:r>
            <a:r>
              <a:rPr lang="es-ES" dirty="0" err="1" smtClean="0">
                <a:solidFill>
                  <a:srgbClr val="669900"/>
                </a:solidFill>
              </a:rPr>
              <a:t>Work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Rectángulo"/>
          <p:cNvSpPr/>
          <p:nvPr/>
        </p:nvSpPr>
        <p:spPr>
          <a:xfrm>
            <a:off x="7452320" y="6309320"/>
            <a:ext cx="1691680" cy="548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Doppler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7" name="Picture 5" descr="C:\Users\BM\Documents\My Dropbox\relativistic_ceig13\figures\rendered\doppler_cube\_0009_frame0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5" y="2201639"/>
            <a:ext cx="1609458" cy="19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38 Grupo"/>
          <p:cNvGrpSpPr/>
          <p:nvPr/>
        </p:nvGrpSpPr>
        <p:grpSpPr>
          <a:xfrm>
            <a:off x="1588959" y="2201639"/>
            <a:ext cx="7406242" cy="1989832"/>
            <a:chOff x="1588959" y="2201639"/>
            <a:chExt cx="7406242" cy="1989832"/>
          </a:xfrm>
        </p:grpSpPr>
        <p:pic>
          <p:nvPicPr>
            <p:cNvPr id="3074" name="Picture 2" descr="C:\Users\BM\Documents\My Dropbox\relativistic_ceig13\figures\rendered\doppler_cube\_0004_frame0003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143" y="2201639"/>
              <a:ext cx="1609458" cy="198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BM\Documents\My Dropbox\relativistic_ceig13\figures\rendered\doppler_cube\_0006_frame0002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119" y="2201639"/>
              <a:ext cx="1609458" cy="198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BM\Documents\My Dropbox\relativistic_ceig13\figures\rendered\doppler_cube\_0008_frame0001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959" y="2201639"/>
              <a:ext cx="1609458" cy="198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BM\Documents\My Dropbox\relativistic_ceig13\figures\rendered\doppler_cube\_0000_frame0005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743" y="2201639"/>
              <a:ext cx="1609458" cy="198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BM\Documents\My Dropbox\relativistic_ceig13\figures\rendered\doppler_cube\_0001_frame000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303" y="2201639"/>
              <a:ext cx="1609458" cy="1989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23 CuadroTexto"/>
          <p:cNvSpPr txBox="1"/>
          <p:nvPr/>
        </p:nvSpPr>
        <p:spPr>
          <a:xfrm>
            <a:off x="483174" y="1743042"/>
            <a:ext cx="102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0" name="39 Grupo"/>
          <p:cNvGrpSpPr/>
          <p:nvPr/>
        </p:nvGrpSpPr>
        <p:grpSpPr>
          <a:xfrm>
            <a:off x="1634849" y="1743041"/>
            <a:ext cx="7314462" cy="461823"/>
            <a:chOff x="1634849" y="1743041"/>
            <a:chExt cx="7314462" cy="461823"/>
          </a:xfrm>
        </p:grpSpPr>
        <p:sp>
          <p:nvSpPr>
            <p:cNvPr id="25" name="24 CuadroTexto"/>
            <p:cNvSpPr txBox="1"/>
            <p:nvPr/>
          </p:nvSpPr>
          <p:spPr>
            <a:xfrm>
              <a:off x="1634849" y="1743199"/>
              <a:ext cx="151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0.15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3075009" y="1743199"/>
              <a:ext cx="151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0.25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26 CuadroTexto"/>
            <p:cNvSpPr txBox="1"/>
            <p:nvPr/>
          </p:nvSpPr>
          <p:spPr>
            <a:xfrm>
              <a:off x="4551033" y="1743199"/>
              <a:ext cx="151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0.35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5991193" y="1743199"/>
              <a:ext cx="151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0.50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7431633" y="1743041"/>
              <a:ext cx="15176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0.55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5" name="44 CuadroTexto"/>
          <p:cNvSpPr txBox="1"/>
          <p:nvPr/>
        </p:nvSpPr>
        <p:spPr>
          <a:xfrm>
            <a:off x="467544" y="4335487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Camera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approaching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the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scene</a:t>
            </a:r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7524328" y="4335487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UV</a:t>
            </a:r>
            <a:endParaRPr lang="es-ES" dirty="0">
              <a:solidFill>
                <a:srgbClr val="669900"/>
              </a:solidFill>
            </a:endParaRPr>
          </a:p>
        </p:txBody>
      </p:sp>
      <p:sp>
        <p:nvSpPr>
          <p:cNvPr id="38" name="37 Arco"/>
          <p:cNvSpPr/>
          <p:nvPr/>
        </p:nvSpPr>
        <p:spPr>
          <a:xfrm>
            <a:off x="7812360" y="2708920"/>
            <a:ext cx="914400" cy="2066528"/>
          </a:xfrm>
          <a:prstGeom prst="arc">
            <a:avLst>
              <a:gd name="adj1" fmla="val 9667722"/>
              <a:gd name="adj2" fmla="val 15632261"/>
            </a:avLst>
          </a:prstGeom>
          <a:ln w="38100">
            <a:solidFill>
              <a:srgbClr val="628B0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6699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11560" y="1268760"/>
            <a:ext cx="88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Static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7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Searchlight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8" y="4572000"/>
            <a:ext cx="7440592" cy="694365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685801" y="5410200"/>
            <a:ext cx="3086100" cy="457200"/>
            <a:chOff x="685801" y="5410200"/>
            <a:chExt cx="3086100" cy="457200"/>
          </a:xfrm>
        </p:grpSpPr>
        <p:sp>
          <p:nvSpPr>
            <p:cNvPr id="32" name="31 Abrir corchete"/>
            <p:cNvSpPr/>
            <p:nvPr/>
          </p:nvSpPr>
          <p:spPr>
            <a:xfrm rot="16200000">
              <a:off x="2205991" y="3890010"/>
              <a:ext cx="45720" cy="3086100"/>
            </a:xfrm>
            <a:prstGeom prst="leftBracket">
              <a:avLst/>
            </a:prstGeom>
            <a:ln w="38100">
              <a:solidFill>
                <a:srgbClr val="628B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779608" y="5467290"/>
              <a:ext cx="289553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628B0F"/>
                  </a:solidFill>
                </a:rPr>
                <a:t>Radiance</a:t>
              </a:r>
              <a:r>
                <a:rPr lang="es-ES" sz="2000" dirty="0" smtClean="0">
                  <a:solidFill>
                    <a:srgbClr val="628B0F"/>
                  </a:solidFill>
                </a:rPr>
                <a:t> in camera </a:t>
              </a:r>
              <a:r>
                <a:rPr lang="es-ES" sz="2000" dirty="0" err="1" smtClean="0">
                  <a:solidFill>
                    <a:srgbClr val="628B0F"/>
                  </a:solidFill>
                </a:rPr>
                <a:t>frame</a:t>
              </a:r>
              <a:endParaRPr lang="es-ES" sz="2000" dirty="0">
                <a:solidFill>
                  <a:srgbClr val="628B0F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5554459" y="5429105"/>
            <a:ext cx="2722605" cy="445830"/>
            <a:chOff x="5554459" y="5429105"/>
            <a:chExt cx="2722605" cy="445830"/>
          </a:xfrm>
        </p:grpSpPr>
        <p:sp>
          <p:nvSpPr>
            <p:cNvPr id="35" name="34 Abrir corchete"/>
            <p:cNvSpPr/>
            <p:nvPr/>
          </p:nvSpPr>
          <p:spPr>
            <a:xfrm rot="16200000">
              <a:off x="6892291" y="4137515"/>
              <a:ext cx="45719" cy="2628900"/>
            </a:xfrm>
            <a:prstGeom prst="leftBracket">
              <a:avLst/>
            </a:prstGeom>
            <a:ln w="38100">
              <a:solidFill>
                <a:srgbClr val="628B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5554459" y="5474825"/>
              <a:ext cx="27226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628B0F"/>
                  </a:solidFill>
                </a:rPr>
                <a:t>Radiance</a:t>
              </a:r>
              <a:r>
                <a:rPr lang="es-ES" sz="2000" dirty="0" smtClean="0">
                  <a:solidFill>
                    <a:srgbClr val="628B0F"/>
                  </a:solidFill>
                </a:rPr>
                <a:t> in </a:t>
              </a:r>
              <a:r>
                <a:rPr lang="es-ES" sz="2000" dirty="0" err="1" smtClean="0">
                  <a:solidFill>
                    <a:srgbClr val="628B0F"/>
                  </a:solidFill>
                </a:rPr>
                <a:t>world</a:t>
              </a:r>
              <a:r>
                <a:rPr lang="es-ES" sz="2000" dirty="0" smtClean="0">
                  <a:solidFill>
                    <a:srgbClr val="628B0F"/>
                  </a:solidFill>
                </a:rPr>
                <a:t> </a:t>
              </a:r>
              <a:r>
                <a:rPr lang="es-ES" sz="2000" dirty="0" err="1" smtClean="0">
                  <a:solidFill>
                    <a:srgbClr val="628B0F"/>
                  </a:solidFill>
                </a:rPr>
                <a:t>frame</a:t>
              </a:r>
              <a:endParaRPr lang="es-ES" sz="2000" dirty="0">
                <a:solidFill>
                  <a:srgbClr val="628B0F"/>
                </a:solidFill>
              </a:endParaRPr>
            </a:p>
          </p:txBody>
        </p:sp>
      </p:grpSp>
      <p:sp>
        <p:nvSpPr>
          <p:cNvPr id="37" name="36 Elipse"/>
          <p:cNvSpPr/>
          <p:nvPr/>
        </p:nvSpPr>
        <p:spPr>
          <a:xfrm>
            <a:off x="4495800" y="4419600"/>
            <a:ext cx="1219200" cy="872925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0" name="Picture 4" descr="http://3.bp.blogspot.com/_8kb-RFT2_aw/TMTi1BNwF2I/AAAAAAAAAr4/FH04nsElyRM/s400/DSC_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71413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91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Searchlight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8" y="4572000"/>
            <a:ext cx="7440592" cy="694365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685801" y="5410200"/>
            <a:ext cx="3086100" cy="457200"/>
            <a:chOff x="685801" y="5410200"/>
            <a:chExt cx="3086100" cy="457200"/>
          </a:xfrm>
        </p:grpSpPr>
        <p:sp>
          <p:nvSpPr>
            <p:cNvPr id="32" name="31 Abrir corchete"/>
            <p:cNvSpPr/>
            <p:nvPr/>
          </p:nvSpPr>
          <p:spPr>
            <a:xfrm rot="16200000">
              <a:off x="2205991" y="3890010"/>
              <a:ext cx="45720" cy="3086100"/>
            </a:xfrm>
            <a:prstGeom prst="leftBracket">
              <a:avLst/>
            </a:prstGeom>
            <a:ln w="38100">
              <a:solidFill>
                <a:srgbClr val="628B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32 CuadroTexto"/>
            <p:cNvSpPr txBox="1"/>
            <p:nvPr/>
          </p:nvSpPr>
          <p:spPr>
            <a:xfrm>
              <a:off x="779608" y="5467290"/>
              <a:ext cx="289553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669900"/>
                  </a:solidFill>
                </a:rPr>
                <a:t>Radiance</a:t>
              </a:r>
              <a:r>
                <a:rPr lang="es-ES" sz="2000" dirty="0" smtClean="0">
                  <a:solidFill>
                    <a:srgbClr val="669900"/>
                  </a:solidFill>
                </a:rPr>
                <a:t> in camera </a:t>
              </a:r>
              <a:r>
                <a:rPr lang="es-ES" sz="2000" dirty="0" err="1" smtClean="0">
                  <a:solidFill>
                    <a:srgbClr val="669900"/>
                  </a:solidFill>
                </a:rPr>
                <a:t>frame</a:t>
              </a:r>
              <a:endParaRPr lang="es-ES" sz="2000" dirty="0">
                <a:solidFill>
                  <a:srgbClr val="669900"/>
                </a:solidFill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5554459" y="5429105"/>
            <a:ext cx="2722605" cy="445830"/>
            <a:chOff x="5554459" y="5429105"/>
            <a:chExt cx="2722605" cy="445830"/>
          </a:xfrm>
        </p:grpSpPr>
        <p:sp>
          <p:nvSpPr>
            <p:cNvPr id="35" name="34 Abrir corchete"/>
            <p:cNvSpPr/>
            <p:nvPr/>
          </p:nvSpPr>
          <p:spPr>
            <a:xfrm rot="16200000">
              <a:off x="6892291" y="4137515"/>
              <a:ext cx="45719" cy="2628900"/>
            </a:xfrm>
            <a:prstGeom prst="leftBracket">
              <a:avLst/>
            </a:prstGeom>
            <a:ln w="38100">
              <a:solidFill>
                <a:srgbClr val="628B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35 CuadroTexto"/>
            <p:cNvSpPr txBox="1"/>
            <p:nvPr/>
          </p:nvSpPr>
          <p:spPr>
            <a:xfrm>
              <a:off x="5554459" y="5474825"/>
              <a:ext cx="27226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 err="1" smtClean="0">
                  <a:solidFill>
                    <a:srgbClr val="669900"/>
                  </a:solidFill>
                </a:rPr>
                <a:t>Radiance</a:t>
              </a:r>
              <a:r>
                <a:rPr lang="es-ES" sz="2000" dirty="0" smtClean="0">
                  <a:solidFill>
                    <a:srgbClr val="669900"/>
                  </a:solidFill>
                </a:rPr>
                <a:t> in </a:t>
              </a:r>
              <a:r>
                <a:rPr lang="es-ES" sz="2000" dirty="0" err="1" smtClean="0">
                  <a:solidFill>
                    <a:srgbClr val="669900"/>
                  </a:solidFill>
                </a:rPr>
                <a:t>world</a:t>
              </a:r>
              <a:r>
                <a:rPr lang="es-ES" sz="2000" dirty="0" smtClean="0">
                  <a:solidFill>
                    <a:srgbClr val="669900"/>
                  </a:solidFill>
                </a:rPr>
                <a:t> </a:t>
              </a:r>
              <a:r>
                <a:rPr lang="es-ES" sz="2000" dirty="0" err="1" smtClean="0">
                  <a:solidFill>
                    <a:srgbClr val="669900"/>
                  </a:solidFill>
                </a:rPr>
                <a:t>frame</a:t>
              </a:r>
              <a:endParaRPr lang="es-ES" sz="2000" dirty="0">
                <a:solidFill>
                  <a:srgbClr val="669900"/>
                </a:solidFill>
              </a:endParaRPr>
            </a:p>
          </p:txBody>
        </p:sp>
      </p:grpSp>
      <p:sp>
        <p:nvSpPr>
          <p:cNvPr id="37" name="36 Elipse"/>
          <p:cNvSpPr/>
          <p:nvPr/>
        </p:nvSpPr>
        <p:spPr>
          <a:xfrm>
            <a:off x="4495800" y="4419600"/>
            <a:ext cx="1219200" cy="872925"/>
          </a:xfrm>
          <a:prstGeom prst="ellipse">
            <a:avLst/>
          </a:prstGeom>
          <a:noFill/>
          <a:ln w="381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0" name="Picture 2" descr="C:\Users\BM\Documents\My Dropbox\relativistic_ceig13\figures\rendered\searchlight_cube\_0005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4681"/>
            <a:ext cx="1440000" cy="14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BM\Documents\My Dropbox\relativistic_ceig13\figures\rendered\searchlight_cube\_0001_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24681"/>
            <a:ext cx="1440000" cy="14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M\Documents\My Dropbox\relativistic_ceig13\figures\rendered\searchlight_cube\_0002_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24681"/>
            <a:ext cx="1440000" cy="14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BM\Documents\My Dropbox\relativistic_ceig13\figures\rendered\searchlight_cube\_0003_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08" y="2024681"/>
            <a:ext cx="1440000" cy="14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BM\Documents\My Dropbox\relativistic_ceig13\figures\rendered\searchlight_cube\_0004_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24" y="2024681"/>
            <a:ext cx="1440000" cy="14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70616" y="3505280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Camera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approaching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the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scene</a:t>
            </a:r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963469" y="1556792"/>
            <a:ext cx="7293290" cy="466094"/>
            <a:chOff x="963469" y="1594911"/>
            <a:chExt cx="7293290" cy="466094"/>
          </a:xfrm>
        </p:grpSpPr>
        <p:sp>
          <p:nvSpPr>
            <p:cNvPr id="20" name="19 CuadroTexto"/>
            <p:cNvSpPr txBox="1"/>
            <p:nvPr/>
          </p:nvSpPr>
          <p:spPr>
            <a:xfrm>
              <a:off x="963469" y="159918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474342" y="1599340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0.2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4066663" y="1599340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0.3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5639928" y="1594911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0.4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7224104" y="1599340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0174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60568" y="2638096"/>
            <a:ext cx="354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60568" y="4090010"/>
            <a:ext cx="322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Change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brightness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60568" y="330419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Color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shift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4546168" y="274730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4546168" y="4199220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546168" y="343565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1142976" y="2661250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57686" y="3421206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669900"/>
                </a:solidFill>
              </a:rPr>
              <a:t>Previous</a:t>
            </a:r>
            <a:r>
              <a:rPr lang="es-ES" dirty="0" smtClean="0">
                <a:solidFill>
                  <a:srgbClr val="669900"/>
                </a:solidFill>
              </a:rPr>
              <a:t> </a:t>
            </a:r>
            <a:r>
              <a:rPr lang="es-ES" dirty="0" err="1" smtClean="0">
                <a:solidFill>
                  <a:srgbClr val="669900"/>
                </a:solidFill>
              </a:rPr>
              <a:t>Work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Searchlight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0" name="Picture 2" descr="C:\Users\BM\Documents\My Dropbox\relativistic_ceig13\figures\rendered\searchlight_cube\_0005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5" y="2261068"/>
            <a:ext cx="1835530" cy="18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26 Grupo"/>
          <p:cNvGrpSpPr/>
          <p:nvPr/>
        </p:nvGrpSpPr>
        <p:grpSpPr>
          <a:xfrm>
            <a:off x="1953259" y="2261068"/>
            <a:ext cx="6920802" cy="1816004"/>
            <a:chOff x="1953259" y="2261068"/>
            <a:chExt cx="6920802" cy="1816004"/>
          </a:xfrm>
        </p:grpSpPr>
        <p:pic>
          <p:nvPicPr>
            <p:cNvPr id="7171" name="Picture 3" descr="C:\Users\BM\Documents\My Dropbox\relativistic_ceig13\figures\rendered\searchlight_cube\_0001_5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8531" y="2261068"/>
              <a:ext cx="1835530" cy="1816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BM\Documents\My Dropbox\relativistic_ceig13\figures\rendered\searchlight_cube\_0002_4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339" y="2261068"/>
              <a:ext cx="1835530" cy="1816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C:\Users\BM\Documents\My Dropbox\relativistic_ceig13\figures\rendered\searchlight_cube\_0003_3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443" y="2261068"/>
              <a:ext cx="1835530" cy="1816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C:\Users\BM\Documents\My Dropbox\relativistic_ceig13\figures\rendered\searchlight_cube\_0004_2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259" y="2261068"/>
              <a:ext cx="1835530" cy="1816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17 CuadroTexto"/>
          <p:cNvSpPr txBox="1"/>
          <p:nvPr/>
        </p:nvSpPr>
        <p:spPr>
          <a:xfrm>
            <a:off x="570616" y="4551511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Camera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approaching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the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scene</a:t>
            </a:r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53570" y="1891962"/>
            <a:ext cx="102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6" name="25 Grupo"/>
          <p:cNvGrpSpPr/>
          <p:nvPr/>
        </p:nvGrpSpPr>
        <p:grpSpPr>
          <a:xfrm>
            <a:off x="2332521" y="1887690"/>
            <a:ext cx="6066060" cy="466094"/>
            <a:chOff x="2332521" y="1887690"/>
            <a:chExt cx="6066060" cy="466094"/>
          </a:xfrm>
        </p:grpSpPr>
        <p:sp>
          <p:nvSpPr>
            <p:cNvPr id="21" name="20 CuadroTexto"/>
            <p:cNvSpPr txBox="1"/>
            <p:nvPr/>
          </p:nvSpPr>
          <p:spPr>
            <a:xfrm>
              <a:off x="2332521" y="1892119"/>
              <a:ext cx="131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0.2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3924842" y="1892119"/>
              <a:ext cx="131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0.3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5498107" y="1887690"/>
              <a:ext cx="131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0.4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7082283" y="1892119"/>
              <a:ext cx="131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0.5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971600" y="1412776"/>
            <a:ext cx="88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Static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60568" y="2638096"/>
            <a:ext cx="3546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60568" y="4090010"/>
            <a:ext cx="3222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Change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in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brightness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60568" y="3304192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Color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shift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4546168" y="274730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4546168" y="4199220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546168" y="343565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1 Abrir llave"/>
          <p:cNvSpPr/>
          <p:nvPr/>
        </p:nvSpPr>
        <p:spPr>
          <a:xfrm>
            <a:off x="1142976" y="2661250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6200000">
            <a:off x="57686" y="3421206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669900"/>
                </a:solidFill>
              </a:rPr>
              <a:t>Previous</a:t>
            </a:r>
            <a:r>
              <a:rPr lang="es-ES" dirty="0" smtClean="0">
                <a:solidFill>
                  <a:srgbClr val="669900"/>
                </a:solidFill>
              </a:rPr>
              <a:t> </a:t>
            </a:r>
            <a:r>
              <a:rPr lang="es-ES" dirty="0" err="1" smtClean="0">
                <a:solidFill>
                  <a:srgbClr val="669900"/>
                </a:solidFill>
              </a:rPr>
              <a:t>Work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4 Abrir llave"/>
          <p:cNvSpPr/>
          <p:nvPr/>
        </p:nvSpPr>
        <p:spPr>
          <a:xfrm>
            <a:off x="1142976" y="3357562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47494" y="4117518"/>
            <a:ext cx="156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669900"/>
                </a:solidFill>
              </a:rPr>
              <a:t>Time-Resolved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Time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Dilation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159216"/>
            <a:ext cx="2239114" cy="1006088"/>
          </a:xfrm>
          <a:prstGeom prst="rect">
            <a:avLst/>
          </a:prstGeom>
        </p:spPr>
      </p:pic>
      <p:grpSp>
        <p:nvGrpSpPr>
          <p:cNvPr id="37" name="Group 13"/>
          <p:cNvGrpSpPr>
            <a:grpSpLocks/>
          </p:cNvGrpSpPr>
          <p:nvPr/>
        </p:nvGrpSpPr>
        <p:grpSpPr bwMode="auto">
          <a:xfrm>
            <a:off x="944224" y="2332120"/>
            <a:ext cx="879362" cy="439680"/>
            <a:chOff x="749" y="2179"/>
            <a:chExt cx="250" cy="125"/>
          </a:xfrm>
        </p:grpSpPr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749" y="2179"/>
              <a:ext cx="221" cy="125"/>
            </a:xfrm>
            <a:prstGeom prst="rect">
              <a:avLst/>
            </a:prstGeom>
            <a:solidFill>
              <a:srgbClr val="FF8F8F"/>
            </a:solidFill>
            <a:ln w="12700">
              <a:solidFill>
                <a:srgbClr val="9E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970" y="2203"/>
              <a:ext cx="29" cy="76"/>
            </a:xfrm>
            <a:prstGeom prst="rect">
              <a:avLst/>
            </a:prstGeom>
            <a:solidFill>
              <a:srgbClr val="FF8F8F"/>
            </a:solidFill>
            <a:ln w="12700">
              <a:solidFill>
                <a:srgbClr val="9E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0" name="39 Conector recto de flecha"/>
          <p:cNvCxnSpPr/>
          <p:nvPr/>
        </p:nvCxnSpPr>
        <p:spPr>
          <a:xfrm>
            <a:off x="2128386" y="2551960"/>
            <a:ext cx="1219200" cy="0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41" name="40 CuadroTexto"/>
          <p:cNvSpPr txBox="1"/>
          <p:nvPr/>
        </p:nvSpPr>
        <p:spPr>
          <a:xfrm>
            <a:off x="3454266" y="2162200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s-ES" sz="3600" b="1" i="1" dirty="0" err="1" smtClean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s-ES" sz="36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1594986" y="1628800"/>
            <a:ext cx="2667000" cy="22860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1594986" y="1628800"/>
            <a:ext cx="1333500" cy="228600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5220072" y="1597853"/>
            <a:ext cx="188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Lorentz</a:t>
            </a:r>
            <a:r>
              <a:rPr lang="es-ES" sz="2800" b="1" dirty="0" smtClean="0">
                <a:solidFill>
                  <a:srgbClr val="66990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contraction</a:t>
            </a:r>
            <a:endParaRPr lang="es-ES" sz="2800" b="1" dirty="0">
              <a:solidFill>
                <a:srgbClr val="669900"/>
              </a:solidFill>
              <a:cs typeface="Times New Roman" pitchFamily="18" charset="0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899592" y="1414180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s-ES" sz="36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899592" y="141417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l’</a:t>
            </a:r>
            <a:endParaRPr lang="es-ES" sz="36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46 CuadroTexto"/>
              <p:cNvSpPr txBox="1"/>
              <p:nvPr/>
            </p:nvSpPr>
            <p:spPr>
              <a:xfrm>
                <a:off x="2508378" y="3947139"/>
                <a:ext cx="22256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36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36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s-ES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s-ES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s-ES" sz="36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3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s-ES" sz="36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7" name="4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378" y="3947139"/>
                <a:ext cx="2225609" cy="646331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47 CuadroTexto"/>
          <p:cNvSpPr txBox="1"/>
          <p:nvPr/>
        </p:nvSpPr>
        <p:spPr>
          <a:xfrm>
            <a:off x="5491538" y="3793250"/>
            <a:ext cx="1325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669900"/>
                </a:solidFill>
                <a:cs typeface="Times New Roman" pitchFamily="18" charset="0"/>
              </a:rPr>
              <a:t>Time</a:t>
            </a:r>
          </a:p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dilation</a:t>
            </a:r>
            <a:endParaRPr lang="es-ES" sz="2800" b="1" dirty="0">
              <a:solidFill>
                <a:srgbClr val="66990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48 CuadroTexto"/>
              <p:cNvSpPr txBox="1"/>
              <p:nvPr/>
            </p:nvSpPr>
            <p:spPr>
              <a:xfrm>
                <a:off x="7491262" y="1513180"/>
                <a:ext cx="1518044" cy="1094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3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s-ES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s-ES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den>
                      </m:f>
                      <m:r>
                        <a:rPr lang="es-ES" sz="32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𝑙</m:t>
                      </m:r>
                    </m:oMath>
                  </m:oMathPara>
                </a14:m>
                <a:endParaRPr lang="es-E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4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262" y="1513180"/>
                <a:ext cx="1518044" cy="109465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49 Flecha abajo"/>
          <p:cNvSpPr/>
          <p:nvPr/>
        </p:nvSpPr>
        <p:spPr>
          <a:xfrm rot="16200000">
            <a:off x="5040915" y="4073473"/>
            <a:ext cx="386467" cy="39366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lecha abajo"/>
          <p:cNvSpPr/>
          <p:nvPr/>
        </p:nvSpPr>
        <p:spPr>
          <a:xfrm rot="16200000">
            <a:off x="7099293" y="1878075"/>
            <a:ext cx="386467" cy="39366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2" grpId="1" animBg="1"/>
      <p:bldP spid="43" grpId="0" animBg="1"/>
      <p:bldP spid="44" grpId="0"/>
      <p:bldP spid="45" grpId="0"/>
      <p:bldP spid="45" grpId="1"/>
      <p:bldP spid="46" grpId="0"/>
      <p:bldP spid="47" grpId="0" animBg="1"/>
      <p:bldP spid="48" grpId="0"/>
      <p:bldP spid="49" grpId="0" animBg="1"/>
      <p:bldP spid="50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Time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Dilation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57664" r="12656" b="25490"/>
          <a:stretch>
            <a:fillRect/>
          </a:stretch>
        </p:blipFill>
        <p:spPr bwMode="auto">
          <a:xfrm>
            <a:off x="6012160" y="2809998"/>
            <a:ext cx="2500330" cy="2714644"/>
          </a:xfrm>
          <a:prstGeom prst="rect">
            <a:avLst/>
          </a:prstGeom>
          <a:noFill/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Time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Dilation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7465807" y="3033656"/>
            <a:ext cx="922617" cy="33417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7524328" y="3356992"/>
            <a:ext cx="864096" cy="2988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Rectángulo"/>
          <p:cNvSpPr/>
          <p:nvPr/>
        </p:nvSpPr>
        <p:spPr>
          <a:xfrm>
            <a:off x="7596336" y="3645024"/>
            <a:ext cx="864096" cy="2988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Rectángulo"/>
          <p:cNvSpPr/>
          <p:nvPr/>
        </p:nvSpPr>
        <p:spPr>
          <a:xfrm>
            <a:off x="7668344" y="4365104"/>
            <a:ext cx="864096" cy="2988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Rectángulo"/>
          <p:cNvSpPr/>
          <p:nvPr/>
        </p:nvSpPr>
        <p:spPr>
          <a:xfrm>
            <a:off x="7884368" y="4725144"/>
            <a:ext cx="864096" cy="2988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7884368" y="5085184"/>
            <a:ext cx="864096" cy="298866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20352" r="44032"/>
          <a:stretch>
            <a:fillRect/>
          </a:stretch>
        </p:blipFill>
        <p:spPr bwMode="auto">
          <a:xfrm>
            <a:off x="323528" y="2809998"/>
            <a:ext cx="3000428" cy="3643338"/>
          </a:xfrm>
          <a:prstGeom prst="rect">
            <a:avLst/>
          </a:prstGeom>
          <a:noFill/>
        </p:spPr>
      </p:pic>
      <p:sp>
        <p:nvSpPr>
          <p:cNvPr id="37" name="36 CuadroTexto"/>
          <p:cNvSpPr txBox="1"/>
          <p:nvPr/>
        </p:nvSpPr>
        <p:spPr>
          <a:xfrm>
            <a:off x="1979712" y="2737990"/>
            <a:ext cx="494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rgbClr val="669900"/>
                </a:solidFill>
              </a:rPr>
              <a:t>t</a:t>
            </a:r>
            <a:r>
              <a:rPr lang="es-ES" sz="3600" i="1" baseline="-25000" dirty="0" smtClean="0">
                <a:solidFill>
                  <a:srgbClr val="669900"/>
                </a:solidFill>
              </a:rPr>
              <a:t>0</a:t>
            </a:r>
            <a:endParaRPr lang="es-ES" sz="3600" i="1" baseline="-25000" dirty="0">
              <a:solidFill>
                <a:srgbClr val="669900"/>
              </a:solidFill>
            </a:endParaRPr>
          </a:p>
        </p:txBody>
      </p:sp>
      <p:cxnSp>
        <p:nvCxnSpPr>
          <p:cNvPr id="38" name="37 Conector recto"/>
          <p:cNvCxnSpPr/>
          <p:nvPr/>
        </p:nvCxnSpPr>
        <p:spPr>
          <a:xfrm>
            <a:off x="2195736" y="4070138"/>
            <a:ext cx="4752528" cy="900100"/>
          </a:xfrm>
          <a:prstGeom prst="line">
            <a:avLst/>
          </a:prstGeom>
          <a:ln w="57150">
            <a:solidFill>
              <a:srgbClr val="66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5148064" y="2377950"/>
            <a:ext cx="2279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s-ES" sz="3600" i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</a:t>
            </a:r>
            <a:r>
              <a:rPr lang="es-ES" sz="3600" i="1" dirty="0" smtClean="0">
                <a:solidFill>
                  <a:srgbClr val="669900"/>
                </a:solidFill>
              </a:rPr>
              <a:t>t</a:t>
            </a:r>
            <a:r>
              <a:rPr lang="es-ES" sz="3600" i="1" baseline="-25000" dirty="0" smtClean="0">
                <a:solidFill>
                  <a:srgbClr val="669900"/>
                </a:solidFill>
              </a:rPr>
              <a:t>0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+ </a:t>
            </a:r>
            <a:r>
              <a:rPr lang="es-ES" sz="3600" i="1" dirty="0" smtClean="0">
                <a:solidFill>
                  <a:srgbClr val="0070C0"/>
                </a:solidFill>
              </a:rPr>
              <a:t>d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/c</a:t>
            </a:r>
            <a:endParaRPr lang="es-ES" sz="36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4139952" y="4538190"/>
            <a:ext cx="42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rgbClr val="0070C0"/>
                </a:solidFill>
              </a:rPr>
              <a:t>d</a:t>
            </a:r>
            <a:endParaRPr lang="es-ES" sz="3600" i="1" baseline="-25000" dirty="0">
              <a:solidFill>
                <a:srgbClr val="0070C0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6804248" y="5661248"/>
            <a:ext cx="102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42 Elipse"/>
          <p:cNvSpPr/>
          <p:nvPr/>
        </p:nvSpPr>
        <p:spPr>
          <a:xfrm>
            <a:off x="1979712" y="3962126"/>
            <a:ext cx="216024" cy="216024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Time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Dilation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20352" r="44032"/>
          <a:stretch>
            <a:fillRect/>
          </a:stretch>
        </p:blipFill>
        <p:spPr bwMode="auto">
          <a:xfrm>
            <a:off x="323528" y="2809998"/>
            <a:ext cx="3000428" cy="3643338"/>
          </a:xfrm>
          <a:prstGeom prst="rect">
            <a:avLst/>
          </a:prstGeom>
          <a:noFill/>
        </p:spPr>
      </p:pic>
      <p:pic>
        <p:nvPicPr>
          <p:cNvPr id="22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57664" r="12656" b="25490"/>
          <a:stretch>
            <a:fillRect/>
          </a:stretch>
        </p:blipFill>
        <p:spPr bwMode="auto">
          <a:xfrm>
            <a:off x="6012160" y="2809998"/>
            <a:ext cx="2500330" cy="2714644"/>
          </a:xfrm>
          <a:prstGeom prst="rect">
            <a:avLst/>
          </a:prstGeom>
          <a:noFill/>
        </p:spPr>
      </p:pic>
      <p:sp>
        <p:nvSpPr>
          <p:cNvPr id="30" name="29 CuadroTexto"/>
          <p:cNvSpPr txBox="1"/>
          <p:nvPr/>
        </p:nvSpPr>
        <p:spPr>
          <a:xfrm>
            <a:off x="1979712" y="2737990"/>
            <a:ext cx="494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rgbClr val="669900"/>
                </a:solidFill>
              </a:rPr>
              <a:t>t</a:t>
            </a:r>
            <a:r>
              <a:rPr lang="es-ES" sz="3600" i="1" baseline="-25000" dirty="0" smtClean="0">
                <a:solidFill>
                  <a:srgbClr val="669900"/>
                </a:solidFill>
              </a:rPr>
              <a:t>0</a:t>
            </a:r>
            <a:endParaRPr lang="es-ES" sz="3600" i="1" baseline="-25000" dirty="0">
              <a:solidFill>
                <a:srgbClr val="669900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1979712" y="3962126"/>
            <a:ext cx="216024" cy="216024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32 Conector recto"/>
          <p:cNvCxnSpPr>
            <a:stCxn id="31" idx="6"/>
          </p:cNvCxnSpPr>
          <p:nvPr/>
        </p:nvCxnSpPr>
        <p:spPr>
          <a:xfrm>
            <a:off x="2195736" y="4070138"/>
            <a:ext cx="4752528" cy="900100"/>
          </a:xfrm>
          <a:prstGeom prst="line">
            <a:avLst/>
          </a:prstGeom>
          <a:ln w="57150">
            <a:solidFill>
              <a:srgbClr val="66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5148064" y="2377950"/>
            <a:ext cx="2279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s-ES" sz="3600" i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</a:t>
            </a:r>
            <a:r>
              <a:rPr lang="es-ES" sz="3600" i="1" dirty="0" smtClean="0">
                <a:solidFill>
                  <a:srgbClr val="669900"/>
                </a:solidFill>
              </a:rPr>
              <a:t>t</a:t>
            </a:r>
            <a:r>
              <a:rPr lang="es-ES" sz="3600" i="1" baseline="-25000" dirty="0" smtClean="0">
                <a:solidFill>
                  <a:srgbClr val="669900"/>
                </a:solidFill>
              </a:rPr>
              <a:t>0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+ </a:t>
            </a:r>
            <a:r>
              <a:rPr lang="es-ES" sz="3600" i="1" dirty="0" smtClean="0">
                <a:solidFill>
                  <a:srgbClr val="0070C0"/>
                </a:solidFill>
              </a:rPr>
              <a:t>d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/c</a:t>
            </a:r>
            <a:endParaRPr lang="es-ES" sz="36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139952" y="4538190"/>
            <a:ext cx="42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rgbClr val="0070C0"/>
                </a:solidFill>
              </a:rPr>
              <a:t>d</a:t>
            </a:r>
            <a:endParaRPr lang="es-ES" sz="3600" i="1" baseline="-25000" dirty="0">
              <a:solidFill>
                <a:srgbClr val="0070C0"/>
              </a:solidFill>
            </a:endParaRPr>
          </a:p>
        </p:txBody>
      </p:sp>
      <p:pic>
        <p:nvPicPr>
          <p:cNvPr id="36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57664" t="74510" r="2480"/>
          <a:stretch>
            <a:fillRect/>
          </a:stretch>
        </p:blipFill>
        <p:spPr bwMode="auto">
          <a:xfrm>
            <a:off x="5643570" y="5474294"/>
            <a:ext cx="3357586" cy="928694"/>
          </a:xfrm>
          <a:prstGeom prst="rect">
            <a:avLst/>
          </a:prstGeom>
          <a:noFill/>
        </p:spPr>
      </p:pic>
      <p:sp>
        <p:nvSpPr>
          <p:cNvPr id="37" name="36 CuadroTexto"/>
          <p:cNvSpPr txBox="1"/>
          <p:nvPr/>
        </p:nvSpPr>
        <p:spPr>
          <a:xfrm>
            <a:off x="539552" y="1196752"/>
            <a:ext cx="188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Lorentz</a:t>
            </a:r>
            <a:r>
              <a:rPr lang="es-ES" sz="2800" b="1" dirty="0" smtClean="0">
                <a:solidFill>
                  <a:srgbClr val="66990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contraction</a:t>
            </a:r>
            <a:endParaRPr lang="es-ES" sz="2800" b="1" dirty="0">
              <a:solidFill>
                <a:srgbClr val="669900"/>
              </a:solidFill>
              <a:cs typeface="Times New Roman" pitchFamily="18" charset="0"/>
            </a:endParaRPr>
          </a:p>
        </p:txBody>
      </p:sp>
      <p:pic>
        <p:nvPicPr>
          <p:cNvPr id="1027" name="Picture 3" descr="C:\Users\Adrián\Desktop\png (1).png"/>
          <p:cNvPicPr>
            <a:picLocks noChangeAspect="1" noChangeArrowheads="1"/>
          </p:cNvPicPr>
          <p:nvPr/>
        </p:nvPicPr>
        <p:blipFill>
          <a:blip r:embed="rId4" cstate="print"/>
          <a:srcRect t="38182" r="47731" b="29091"/>
          <a:stretch>
            <a:fillRect/>
          </a:stretch>
        </p:blipFill>
        <p:spPr bwMode="auto">
          <a:xfrm>
            <a:off x="2823640" y="1164199"/>
            <a:ext cx="1192464" cy="1073218"/>
          </a:xfrm>
          <a:prstGeom prst="rect">
            <a:avLst/>
          </a:prstGeom>
          <a:noFill/>
        </p:spPr>
      </p:pic>
      <p:pic>
        <p:nvPicPr>
          <p:cNvPr id="51" name="Picture 3" descr="C:\Users\Adrián\Desktop\png (1).png"/>
          <p:cNvPicPr>
            <a:picLocks noChangeAspect="1" noChangeArrowheads="1"/>
          </p:cNvPicPr>
          <p:nvPr/>
        </p:nvPicPr>
        <p:blipFill>
          <a:blip r:embed="rId4" cstate="print"/>
          <a:srcRect t="85455" r="24210" b="-5455"/>
          <a:stretch>
            <a:fillRect/>
          </a:stretch>
        </p:blipFill>
        <p:spPr bwMode="auto">
          <a:xfrm>
            <a:off x="4427102" y="1404992"/>
            <a:ext cx="1729074" cy="655856"/>
          </a:xfrm>
          <a:prstGeom prst="rect">
            <a:avLst/>
          </a:prstGeom>
          <a:noFill/>
        </p:spPr>
      </p:pic>
      <p:pic>
        <p:nvPicPr>
          <p:cNvPr id="52" name="Picture 3" descr="C:\Users\Adrián\Desktop\png (1).png"/>
          <p:cNvPicPr>
            <a:picLocks noChangeAspect="1" noChangeArrowheads="1"/>
          </p:cNvPicPr>
          <p:nvPr/>
        </p:nvPicPr>
        <p:blipFill>
          <a:blip r:embed="rId4" cstate="print"/>
          <a:srcRect l="10454" t="-1090" r="-8477" b="67273"/>
          <a:stretch>
            <a:fillRect/>
          </a:stretch>
        </p:blipFill>
        <p:spPr bwMode="auto">
          <a:xfrm>
            <a:off x="6588224" y="1239918"/>
            <a:ext cx="2236292" cy="1108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4" y="1412776"/>
            <a:ext cx="3240359" cy="22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-1029684" y="3429000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628B0F"/>
                </a:solidFill>
              </a:rPr>
              <a:t>Femto-photography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setup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Velten</a:t>
            </a:r>
            <a:r>
              <a:rPr lang="es-ES" sz="1600" dirty="0" smtClean="0">
                <a:solidFill>
                  <a:srgbClr val="628B0F"/>
                </a:solidFill>
              </a:rPr>
              <a:t> et al. SIGGRAPH 2012; 2013]</a:t>
            </a:r>
            <a:endParaRPr lang="es-ES" sz="1600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574233" y="2848416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smtClean="0">
                <a:solidFill>
                  <a:srgbClr val="628B0F"/>
                </a:solidFill>
              </a:rPr>
              <a:t>Light-in-</a:t>
            </a:r>
            <a:r>
              <a:rPr lang="es-ES" sz="1800" dirty="0" err="1" smtClean="0">
                <a:solidFill>
                  <a:srgbClr val="628B0F"/>
                </a:solidFill>
              </a:rPr>
              <a:t>flight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Imaging</a:t>
            </a:r>
            <a:r>
              <a:rPr lang="es-ES" sz="1800" dirty="0" smtClean="0">
                <a:solidFill>
                  <a:srgbClr val="628B0F"/>
                </a:solidFill>
              </a:rPr>
              <a:t>: PMD-</a:t>
            </a:r>
            <a:r>
              <a:rPr lang="es-ES" sz="1800" dirty="0" err="1" smtClean="0">
                <a:solidFill>
                  <a:srgbClr val="628B0F"/>
                </a:solidFill>
              </a:rPr>
              <a:t>based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>
                <a:solidFill>
                  <a:srgbClr val="628B0F"/>
                </a:solidFill>
              </a:rPr>
              <a:t>setup</a:t>
            </a:r>
            <a:endParaRPr lang="es-ES" sz="1800" dirty="0">
              <a:solidFill>
                <a:srgbClr val="628B0F"/>
              </a:solidFill>
            </a:endParaRP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Heide</a:t>
            </a:r>
            <a:r>
              <a:rPr lang="es-ES" sz="1600" dirty="0" smtClean="0">
                <a:solidFill>
                  <a:srgbClr val="628B0F"/>
                </a:solidFill>
              </a:rPr>
              <a:t> et al. SIGGRAPH 2013]</a:t>
            </a:r>
            <a:endParaRPr lang="es-ES" sz="1600" dirty="0">
              <a:solidFill>
                <a:srgbClr val="628B0F"/>
              </a:solidFill>
            </a:endParaRPr>
          </a:p>
        </p:txBody>
      </p:sp>
      <p:pic>
        <p:nvPicPr>
          <p:cNvPr id="1028" name="Picture 4" descr="https://sites.google.com/site/tofvid/_/rsrc/1369693436463/home/bgnd_flip.jpg?height=212&amp;width=3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3995"/>
            <a:ext cx="30480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3635896" y="5805264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smtClean="0">
                <a:solidFill>
                  <a:srgbClr val="628B0F"/>
                </a:solidFill>
              </a:rPr>
              <a:t>Time-of-</a:t>
            </a:r>
            <a:r>
              <a:rPr lang="es-ES" sz="1800" dirty="0" err="1" smtClean="0">
                <a:solidFill>
                  <a:srgbClr val="628B0F"/>
                </a:solidFill>
              </a:rPr>
              <a:t>flight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Imaging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with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multibounce</a:t>
            </a:r>
            <a:endParaRPr lang="es-ES" sz="1800" dirty="0" smtClean="0">
              <a:solidFill>
                <a:srgbClr val="628B0F"/>
              </a:solidFill>
            </a:endParaRP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Kadambi</a:t>
            </a:r>
            <a:r>
              <a:rPr lang="es-ES" sz="1600" dirty="0" smtClean="0">
                <a:solidFill>
                  <a:srgbClr val="628B0F"/>
                </a:solidFill>
              </a:rPr>
              <a:t> et al. SIGGRAPH Asia 2013]</a:t>
            </a:r>
            <a:endParaRPr lang="es-ES" sz="1600" dirty="0">
              <a:solidFill>
                <a:srgbClr val="628B0F"/>
              </a:solidFill>
            </a:endParaRPr>
          </a:p>
        </p:txBody>
      </p:sp>
      <p:pic>
        <p:nvPicPr>
          <p:cNvPr id="11" name="Picture 2" descr="http://www.cs.ubc.ca/labs/imager/tr/2013/TransientPMD/images/header_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1"/>
          <a:stretch/>
        </p:blipFill>
        <p:spPr bwMode="auto">
          <a:xfrm>
            <a:off x="6493071" y="1628800"/>
            <a:ext cx="2193729" cy="142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s.ubc.ca/labs/imager/tr/2013/TransientPMD/images/header_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9"/>
          <a:stretch/>
        </p:blipFill>
        <p:spPr bwMode="auto">
          <a:xfrm>
            <a:off x="4271364" y="1628800"/>
            <a:ext cx="2221707" cy="142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Adrian\Documents\Work\My Papers\2013-Transient_siga13\images\teaser\teaser_jet_H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51520" y="4365104"/>
            <a:ext cx="3808462" cy="16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-827986" y="5705028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628B0F"/>
                </a:solidFill>
              </a:rPr>
              <a:t>Transient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Rendering</a:t>
            </a:r>
            <a:endParaRPr lang="es-ES" sz="1800" dirty="0" smtClean="0">
              <a:solidFill>
                <a:srgbClr val="628B0F"/>
              </a:solidFill>
            </a:endParaRP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Jarabo</a:t>
            </a:r>
            <a:r>
              <a:rPr lang="es-ES" sz="1600" dirty="0" smtClean="0">
                <a:solidFill>
                  <a:srgbClr val="628B0F"/>
                </a:solidFill>
              </a:rPr>
              <a:t> et al. SIGGRAPH Asia 2014]</a:t>
            </a:r>
            <a:endParaRPr lang="es-ES" sz="1600" dirty="0">
              <a:solidFill>
                <a:srgbClr val="628B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6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Time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Dilation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20352" r="44032"/>
          <a:stretch>
            <a:fillRect/>
          </a:stretch>
        </p:blipFill>
        <p:spPr bwMode="auto">
          <a:xfrm>
            <a:off x="323528" y="2809998"/>
            <a:ext cx="3000428" cy="3643338"/>
          </a:xfrm>
          <a:prstGeom prst="rect">
            <a:avLst/>
          </a:prstGeom>
          <a:noFill/>
        </p:spPr>
      </p:pic>
      <p:pic>
        <p:nvPicPr>
          <p:cNvPr id="22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57664" r="12656" b="25490"/>
          <a:stretch>
            <a:fillRect/>
          </a:stretch>
        </p:blipFill>
        <p:spPr bwMode="auto">
          <a:xfrm>
            <a:off x="6012160" y="2809998"/>
            <a:ext cx="2500330" cy="2714644"/>
          </a:xfrm>
          <a:prstGeom prst="rect">
            <a:avLst/>
          </a:prstGeom>
          <a:noFill/>
        </p:spPr>
      </p:pic>
      <p:sp>
        <p:nvSpPr>
          <p:cNvPr id="30" name="29 CuadroTexto"/>
          <p:cNvSpPr txBox="1"/>
          <p:nvPr/>
        </p:nvSpPr>
        <p:spPr>
          <a:xfrm>
            <a:off x="1979712" y="2737990"/>
            <a:ext cx="494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rgbClr val="669900"/>
                </a:solidFill>
              </a:rPr>
              <a:t>t</a:t>
            </a:r>
            <a:r>
              <a:rPr lang="es-ES" sz="3600" i="1" baseline="-25000" dirty="0" smtClean="0">
                <a:solidFill>
                  <a:srgbClr val="669900"/>
                </a:solidFill>
              </a:rPr>
              <a:t>0</a:t>
            </a:r>
            <a:endParaRPr lang="es-ES" sz="3600" i="1" baseline="-25000" dirty="0">
              <a:solidFill>
                <a:srgbClr val="669900"/>
              </a:solidFill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1979712" y="3962126"/>
            <a:ext cx="216024" cy="216024"/>
          </a:xfrm>
          <a:prstGeom prst="ellipse">
            <a:avLst/>
          </a:prstGeom>
          <a:solidFill>
            <a:srgbClr val="66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3" name="32 Conector recto"/>
          <p:cNvCxnSpPr>
            <a:stCxn id="31" idx="6"/>
          </p:cNvCxnSpPr>
          <p:nvPr/>
        </p:nvCxnSpPr>
        <p:spPr>
          <a:xfrm>
            <a:off x="2195736" y="4070138"/>
            <a:ext cx="4752528" cy="900100"/>
          </a:xfrm>
          <a:prstGeom prst="line">
            <a:avLst/>
          </a:prstGeom>
          <a:ln w="57150">
            <a:solidFill>
              <a:srgbClr val="66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CuadroTexto"/>
          <p:cNvSpPr txBox="1"/>
          <p:nvPr/>
        </p:nvSpPr>
        <p:spPr>
          <a:xfrm>
            <a:off x="4659663" y="2377950"/>
            <a:ext cx="3256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t'</a:t>
            </a:r>
            <a:r>
              <a:rPr lang="es-ES" sz="3600" i="1" baseline="-25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</a:t>
            </a:r>
            <a:r>
              <a:rPr lang="es-ES" sz="3600" i="1" dirty="0" smtClean="0">
                <a:solidFill>
                  <a:srgbClr val="669900"/>
                </a:solidFill>
              </a:rPr>
              <a:t>t</a:t>
            </a:r>
            <a:r>
              <a:rPr lang="es-ES" sz="3600" i="1" baseline="-25000" dirty="0" smtClean="0">
                <a:solidFill>
                  <a:srgbClr val="669900"/>
                </a:solidFill>
              </a:rPr>
              <a:t>0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+ </a:t>
            </a:r>
            <a:r>
              <a:rPr lang="es-ES" sz="3600" i="1" dirty="0" smtClean="0">
                <a:solidFill>
                  <a:srgbClr val="0070C0"/>
                </a:solidFill>
              </a:rPr>
              <a:t>d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/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( </a:t>
            </a:r>
            <a:r>
              <a:rPr lang="es-ES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c)</a:t>
            </a:r>
            <a:endParaRPr lang="es-ES" sz="36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139952" y="4538190"/>
            <a:ext cx="42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rgbClr val="0070C0"/>
                </a:solidFill>
              </a:rPr>
              <a:t>d</a:t>
            </a:r>
            <a:endParaRPr lang="es-ES" sz="3600" i="1" baseline="-25000" dirty="0">
              <a:solidFill>
                <a:srgbClr val="0070C0"/>
              </a:solidFill>
            </a:endParaRPr>
          </a:p>
        </p:txBody>
      </p:sp>
      <p:pic>
        <p:nvPicPr>
          <p:cNvPr id="36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3" cstate="print"/>
          <a:srcRect l="57664" t="74510" r="2480"/>
          <a:stretch>
            <a:fillRect/>
          </a:stretch>
        </p:blipFill>
        <p:spPr bwMode="auto">
          <a:xfrm>
            <a:off x="5643570" y="5474294"/>
            <a:ext cx="3357586" cy="928694"/>
          </a:xfrm>
          <a:prstGeom prst="rect">
            <a:avLst/>
          </a:prstGeom>
          <a:noFill/>
        </p:spPr>
      </p:pic>
      <p:sp>
        <p:nvSpPr>
          <p:cNvPr id="37" name="36 CuadroTexto"/>
          <p:cNvSpPr txBox="1"/>
          <p:nvPr/>
        </p:nvSpPr>
        <p:spPr>
          <a:xfrm>
            <a:off x="539552" y="1196752"/>
            <a:ext cx="188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Lorentz</a:t>
            </a:r>
            <a:r>
              <a:rPr lang="es-ES" sz="2800" b="1" dirty="0" smtClean="0">
                <a:solidFill>
                  <a:srgbClr val="66990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contraction</a:t>
            </a:r>
            <a:endParaRPr lang="es-ES" sz="2800" b="1" dirty="0">
              <a:solidFill>
                <a:srgbClr val="669900"/>
              </a:solidFill>
              <a:cs typeface="Times New Roman" pitchFamily="18" charset="0"/>
            </a:endParaRPr>
          </a:p>
        </p:txBody>
      </p:sp>
      <p:pic>
        <p:nvPicPr>
          <p:cNvPr id="1027" name="Picture 3" descr="C:\Users\Adrián\Desktop\png (1).png"/>
          <p:cNvPicPr>
            <a:picLocks noChangeAspect="1" noChangeArrowheads="1"/>
          </p:cNvPicPr>
          <p:nvPr/>
        </p:nvPicPr>
        <p:blipFill>
          <a:blip r:embed="rId4" cstate="print"/>
          <a:srcRect t="38182" r="47731" b="29091"/>
          <a:stretch>
            <a:fillRect/>
          </a:stretch>
        </p:blipFill>
        <p:spPr bwMode="auto">
          <a:xfrm>
            <a:off x="2823640" y="1164199"/>
            <a:ext cx="1192464" cy="1073218"/>
          </a:xfrm>
          <a:prstGeom prst="rect">
            <a:avLst/>
          </a:prstGeom>
          <a:noFill/>
        </p:spPr>
      </p:pic>
      <p:pic>
        <p:nvPicPr>
          <p:cNvPr id="51" name="Picture 3" descr="C:\Users\Adrián\Desktop\png (1).png"/>
          <p:cNvPicPr>
            <a:picLocks noChangeAspect="1" noChangeArrowheads="1"/>
          </p:cNvPicPr>
          <p:nvPr/>
        </p:nvPicPr>
        <p:blipFill>
          <a:blip r:embed="rId4" cstate="print"/>
          <a:srcRect t="85455" r="24210" b="-5455"/>
          <a:stretch>
            <a:fillRect/>
          </a:stretch>
        </p:blipFill>
        <p:spPr bwMode="auto">
          <a:xfrm>
            <a:off x="4427102" y="1404992"/>
            <a:ext cx="1729074" cy="655856"/>
          </a:xfrm>
          <a:prstGeom prst="rect">
            <a:avLst/>
          </a:prstGeom>
          <a:noFill/>
        </p:spPr>
      </p:pic>
      <p:pic>
        <p:nvPicPr>
          <p:cNvPr id="52" name="Picture 3" descr="C:\Users\Adrián\Desktop\png (1).png"/>
          <p:cNvPicPr>
            <a:picLocks noChangeAspect="1" noChangeArrowheads="1"/>
          </p:cNvPicPr>
          <p:nvPr/>
        </p:nvPicPr>
        <p:blipFill>
          <a:blip r:embed="rId4" cstate="print"/>
          <a:srcRect l="10454" t="-1090" r="-8477" b="67273"/>
          <a:stretch>
            <a:fillRect/>
          </a:stretch>
        </p:blipFill>
        <p:spPr bwMode="auto">
          <a:xfrm>
            <a:off x="6588224" y="1239918"/>
            <a:ext cx="2236292" cy="1108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60568" y="3857628"/>
            <a:ext cx="29349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Non-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Constant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Rad.</a:t>
            </a:r>
          </a:p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Integration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60568" y="3304192"/>
            <a:ext cx="314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Increase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Frame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Rate</a:t>
            </a:r>
            <a:endParaRPr lang="es-E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9 Flecha derecha"/>
          <p:cNvSpPr/>
          <p:nvPr/>
        </p:nvSpPr>
        <p:spPr>
          <a:xfrm>
            <a:off x="4546168" y="4199220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546168" y="3435656"/>
            <a:ext cx="457200" cy="304800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14 Abrir llave"/>
          <p:cNvSpPr/>
          <p:nvPr/>
        </p:nvSpPr>
        <p:spPr>
          <a:xfrm>
            <a:off x="1142976" y="3357562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47494" y="4117518"/>
            <a:ext cx="156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669900"/>
                </a:solidFill>
              </a:rPr>
              <a:t>Time-Resolved</a:t>
            </a:r>
            <a:endParaRPr lang="es-ES" dirty="0">
              <a:solidFill>
                <a:srgbClr val="6699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115616" y="2492896"/>
            <a:ext cx="3168352" cy="3024336"/>
          </a:xfrm>
          <a:prstGeom prst="roundRect">
            <a:avLst/>
          </a:prstGeom>
          <a:noFill/>
          <a:ln w="38100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animBg="1"/>
      <p:bldP spid="10" grpId="1" animBg="1"/>
      <p:bldP spid="11" grpId="0" animBg="1"/>
      <p:bldP spid="11" grpId="1" animBg="1"/>
      <p:bldP spid="15" grpId="1" animBg="1"/>
      <p:bldP spid="16" grpId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19 Flecha derecha"/>
          <p:cNvSpPr/>
          <p:nvPr/>
        </p:nvSpPr>
        <p:spPr>
          <a:xfrm>
            <a:off x="4219370" y="1560212"/>
            <a:ext cx="749375" cy="499583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20 Flecha derecha"/>
          <p:cNvSpPr/>
          <p:nvPr/>
        </p:nvSpPr>
        <p:spPr>
          <a:xfrm rot="10800000">
            <a:off x="4000496" y="1572332"/>
            <a:ext cx="749375" cy="499583"/>
          </a:xfrm>
          <a:prstGeom prst="rightArrow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1" name="Picture 1" descr="C:\Users\Adrian\Downloads\CodeCogsEqn (15).png"/>
          <p:cNvPicPr>
            <a:picLocks noChangeAspect="1" noChangeArrowheads="1"/>
          </p:cNvPicPr>
          <p:nvPr/>
        </p:nvPicPr>
        <p:blipFill>
          <a:blip r:embed="rId3" cstate="print"/>
          <a:srcRect r="47273"/>
          <a:stretch>
            <a:fillRect/>
          </a:stretch>
        </p:blipFill>
        <p:spPr bwMode="auto">
          <a:xfrm>
            <a:off x="5500694" y="1428736"/>
            <a:ext cx="3452836" cy="681344"/>
          </a:xfrm>
          <a:prstGeom prst="rect">
            <a:avLst/>
          </a:prstGeom>
          <a:noFill/>
        </p:spPr>
      </p:pic>
      <p:pic>
        <p:nvPicPr>
          <p:cNvPr id="23" name="Picture 1" descr="C:\Users\Adrian\Downloads\CodeCogsEqn (15).png"/>
          <p:cNvPicPr>
            <a:picLocks noChangeAspect="1" noChangeArrowheads="1"/>
          </p:cNvPicPr>
          <p:nvPr/>
        </p:nvPicPr>
        <p:blipFill>
          <a:blip r:embed="rId3" cstate="print"/>
          <a:srcRect l="56364"/>
          <a:stretch>
            <a:fillRect/>
          </a:stretch>
        </p:blipFill>
        <p:spPr bwMode="auto">
          <a:xfrm>
            <a:off x="857224" y="1428736"/>
            <a:ext cx="2857520" cy="681346"/>
          </a:xfrm>
          <a:prstGeom prst="rect">
            <a:avLst/>
          </a:prstGeom>
          <a:noFill/>
        </p:spPr>
      </p:pic>
      <p:pic>
        <p:nvPicPr>
          <p:cNvPr id="63489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20352" r="44032"/>
          <a:stretch>
            <a:fillRect/>
          </a:stretch>
        </p:blipFill>
        <p:spPr bwMode="auto">
          <a:xfrm>
            <a:off x="1714480" y="2857496"/>
            <a:ext cx="3000428" cy="3643338"/>
          </a:xfrm>
          <a:prstGeom prst="rect">
            <a:avLst/>
          </a:prstGeom>
          <a:noFill/>
        </p:spPr>
      </p:pic>
      <p:pic>
        <p:nvPicPr>
          <p:cNvPr id="19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57664" t="74510" r="2480"/>
          <a:stretch>
            <a:fillRect/>
          </a:stretch>
        </p:blipFill>
        <p:spPr bwMode="auto">
          <a:xfrm>
            <a:off x="5643570" y="5572140"/>
            <a:ext cx="3357586" cy="928694"/>
          </a:xfrm>
          <a:prstGeom prst="rect">
            <a:avLst/>
          </a:prstGeom>
          <a:noFill/>
        </p:spPr>
      </p:pic>
      <p:pic>
        <p:nvPicPr>
          <p:cNvPr id="25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r="80496"/>
          <a:stretch>
            <a:fillRect/>
          </a:stretch>
        </p:blipFill>
        <p:spPr bwMode="auto">
          <a:xfrm>
            <a:off x="0" y="2857496"/>
            <a:ext cx="1643042" cy="3643338"/>
          </a:xfrm>
          <a:prstGeom prst="rect">
            <a:avLst/>
          </a:prstGeom>
          <a:noFill/>
        </p:spPr>
      </p:pic>
      <p:pic>
        <p:nvPicPr>
          <p:cNvPr id="26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87344" r="2480" b="25490"/>
          <a:stretch>
            <a:fillRect/>
          </a:stretch>
        </p:blipFill>
        <p:spPr bwMode="auto">
          <a:xfrm>
            <a:off x="8143900" y="2857496"/>
            <a:ext cx="857256" cy="2714644"/>
          </a:xfrm>
          <a:prstGeom prst="rect">
            <a:avLst/>
          </a:prstGeom>
          <a:noFill/>
        </p:spPr>
      </p:pic>
      <p:pic>
        <p:nvPicPr>
          <p:cNvPr id="27" name="Picture 1" descr="C:\Users\Adrian\Dropbox\Inprogress\2015-Relativistic_EGSR\References.png"/>
          <p:cNvPicPr>
            <a:picLocks noChangeAspect="1" noChangeArrowheads="1"/>
          </p:cNvPicPr>
          <p:nvPr/>
        </p:nvPicPr>
        <p:blipFill>
          <a:blip r:embed="rId4" cstate="print"/>
          <a:srcRect l="57664" r="12656" b="25490"/>
          <a:stretch>
            <a:fillRect/>
          </a:stretch>
        </p:blipFill>
        <p:spPr bwMode="auto">
          <a:xfrm>
            <a:off x="5643570" y="2857496"/>
            <a:ext cx="2500330" cy="2714644"/>
          </a:xfrm>
          <a:prstGeom prst="rect">
            <a:avLst/>
          </a:prstGeom>
          <a:noFill/>
        </p:spPr>
      </p:pic>
      <p:sp>
        <p:nvSpPr>
          <p:cNvPr id="24" name="23 Elipse"/>
          <p:cNvSpPr/>
          <p:nvPr/>
        </p:nvSpPr>
        <p:spPr>
          <a:xfrm>
            <a:off x="8286776" y="1214422"/>
            <a:ext cx="571504" cy="1071570"/>
          </a:xfrm>
          <a:prstGeom prst="ellipse">
            <a:avLst/>
          </a:prstGeom>
          <a:noFill/>
          <a:ln w="762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3214678" y="1214422"/>
            <a:ext cx="571504" cy="1071570"/>
          </a:xfrm>
          <a:prstGeom prst="ellipse">
            <a:avLst/>
          </a:prstGeom>
          <a:noFill/>
          <a:ln w="76200"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Arco"/>
          <p:cNvSpPr/>
          <p:nvPr/>
        </p:nvSpPr>
        <p:spPr>
          <a:xfrm>
            <a:off x="3214678" y="1785926"/>
            <a:ext cx="1214446" cy="3786214"/>
          </a:xfrm>
          <a:prstGeom prst="arc">
            <a:avLst>
              <a:gd name="adj1" fmla="val 16181021"/>
              <a:gd name="adj2" fmla="val 0"/>
            </a:avLst>
          </a:prstGeom>
          <a:ln w="57150">
            <a:solidFill>
              <a:srgbClr val="628B0F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Arco"/>
          <p:cNvSpPr/>
          <p:nvPr/>
        </p:nvSpPr>
        <p:spPr>
          <a:xfrm>
            <a:off x="6572264" y="2071678"/>
            <a:ext cx="3643338" cy="3357586"/>
          </a:xfrm>
          <a:prstGeom prst="arc">
            <a:avLst>
              <a:gd name="adj1" fmla="val 11317555"/>
              <a:gd name="adj2" fmla="val 16155398"/>
            </a:avLst>
          </a:prstGeom>
          <a:ln w="57150">
            <a:solidFill>
              <a:srgbClr val="628B0F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519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31" y="116632"/>
            <a:ext cx="1065417" cy="106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1978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31" y="116632"/>
            <a:ext cx="1065417" cy="106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nny_relativistic_trans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58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97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732556"/>
            <a:ext cx="868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400"/>
              </a:spcAft>
            </a:pP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741849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4 Abrir llave"/>
          <p:cNvSpPr/>
          <p:nvPr/>
        </p:nvSpPr>
        <p:spPr>
          <a:xfrm>
            <a:off x="1142976" y="3357562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47494" y="4117518"/>
            <a:ext cx="156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669900"/>
                </a:solidFill>
              </a:rPr>
              <a:t>Time-Resolved</a:t>
            </a:r>
            <a:endParaRPr lang="es-ES" dirty="0">
              <a:solidFill>
                <a:srgbClr val="669900"/>
              </a:solidFill>
            </a:endParaRPr>
          </a:p>
        </p:txBody>
      </p:sp>
      <p:sp>
        <p:nvSpPr>
          <p:cNvPr id="12" name="11 Abrir llave"/>
          <p:cNvSpPr/>
          <p:nvPr/>
        </p:nvSpPr>
        <p:spPr>
          <a:xfrm rot="10800000">
            <a:off x="4067944" y="2636912"/>
            <a:ext cx="285752" cy="1928826"/>
          </a:xfrm>
          <a:prstGeom prst="leftBrace">
            <a:avLst>
              <a:gd name="adj1" fmla="val 52777"/>
              <a:gd name="adj2" fmla="val 50000"/>
            </a:avLst>
          </a:prstGeom>
          <a:noFill/>
          <a:ln w="5715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5400000">
            <a:off x="3914768" y="3438160"/>
            <a:ext cx="15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669900"/>
                </a:solidFill>
              </a:rPr>
              <a:t>Previous</a:t>
            </a:r>
            <a:r>
              <a:rPr lang="es-ES" dirty="0" smtClean="0">
                <a:solidFill>
                  <a:srgbClr val="669900"/>
                </a:solidFill>
              </a:rPr>
              <a:t> </a:t>
            </a:r>
            <a:r>
              <a:rPr lang="es-ES" dirty="0" err="1" smtClean="0">
                <a:solidFill>
                  <a:srgbClr val="669900"/>
                </a:solidFill>
              </a:rPr>
              <a:t>Work</a:t>
            </a:r>
            <a:endParaRPr lang="es-ES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13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12" grpId="0" animBg="1"/>
      <p:bldP spid="12" grpId="1" animBg="1"/>
      <p:bldP spid="13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332281" y="442913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000" dirty="0">
              <a:solidFill>
                <a:srgbClr val="669900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57200" y="129515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Old</a:t>
            </a:r>
            <a:r>
              <a:rPr lang="es-ES" sz="2800" b="1" dirty="0" smtClean="0">
                <a:solidFill>
                  <a:srgbClr val="628B0F"/>
                </a:solidFill>
              </a:rPr>
              <a:t> camera </a:t>
            </a:r>
            <a:r>
              <a:rPr lang="es-ES" sz="2800" b="1" dirty="0" err="1" smtClean="0">
                <a:solidFill>
                  <a:srgbClr val="628B0F"/>
                </a:solidFill>
              </a:rPr>
              <a:t>model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17 Grupo"/>
          <p:cNvGrpSpPr/>
          <p:nvPr/>
        </p:nvGrpSpPr>
        <p:grpSpPr>
          <a:xfrm>
            <a:off x="3332281" y="3286123"/>
            <a:ext cx="3071835" cy="1828871"/>
            <a:chOff x="3286116" y="2571743"/>
            <a:chExt cx="3071835" cy="1828871"/>
          </a:xfrm>
        </p:grpSpPr>
        <p:sp>
          <p:nvSpPr>
            <p:cNvPr id="21" name="20 CuadroTexto"/>
            <p:cNvSpPr txBox="1"/>
            <p:nvPr/>
          </p:nvSpPr>
          <p:spPr>
            <a:xfrm>
              <a:off x="4500562" y="4000504"/>
              <a:ext cx="1330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 smtClean="0">
                  <a:solidFill>
                    <a:srgbClr val="669900"/>
                  </a:solidFill>
                </a:rPr>
                <a:t>0D Camera</a:t>
              </a:r>
              <a:endParaRPr lang="es-ES" sz="2000" dirty="0">
                <a:solidFill>
                  <a:srgbClr val="669900"/>
                </a:solidFill>
              </a:endParaRPr>
            </a:p>
          </p:txBody>
        </p:sp>
        <p:cxnSp>
          <p:nvCxnSpPr>
            <p:cNvPr id="22" name="21 Conector recto de flecha"/>
            <p:cNvCxnSpPr>
              <a:endCxn id="29" idx="7"/>
            </p:cNvCxnSpPr>
            <p:nvPr/>
          </p:nvCxnSpPr>
          <p:spPr>
            <a:xfrm rot="10800000" flipV="1">
              <a:off x="4673030" y="2571743"/>
              <a:ext cx="1684921" cy="104197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28 Elipse"/>
            <p:cNvSpPr/>
            <p:nvPr/>
          </p:nvSpPr>
          <p:spPr>
            <a:xfrm>
              <a:off x="4429124" y="3571876"/>
              <a:ext cx="285752" cy="285752"/>
            </a:xfrm>
            <a:prstGeom prst="ellipse">
              <a:avLst/>
            </a:prstGeom>
            <a:solidFill>
              <a:srgbClr val="669900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29 CuadroTexto"/>
            <p:cNvSpPr txBox="1"/>
            <p:nvPr/>
          </p:nvSpPr>
          <p:spPr>
            <a:xfrm rot="19732172">
              <a:off x="4626641" y="2733883"/>
              <a:ext cx="1559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solidFill>
                    <a:srgbClr val="C00000"/>
                  </a:solidFill>
                </a:rPr>
                <a:t>Incoming</a:t>
              </a:r>
              <a:r>
                <a:rPr lang="es-ES" dirty="0" smtClean="0">
                  <a:solidFill>
                    <a:srgbClr val="C00000"/>
                  </a:solidFill>
                </a:rPr>
                <a:t> Light</a:t>
              </a:r>
              <a:endParaRPr lang="es-ES" dirty="0">
                <a:solidFill>
                  <a:srgbClr val="C00000"/>
                </a:solidFill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3286116" y="3714752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s-ES" sz="2000" dirty="0">
                <a:solidFill>
                  <a:srgbClr val="669900"/>
                </a:solidFill>
              </a:endParaRPr>
            </a:p>
          </p:txBody>
        </p:sp>
      </p:grpSp>
      <p:sp>
        <p:nvSpPr>
          <p:cNvPr id="35" name="34 CuadroTexto"/>
          <p:cNvSpPr txBox="1"/>
          <p:nvPr/>
        </p:nvSpPr>
        <p:spPr>
          <a:xfrm>
            <a:off x="457200" y="129515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Old</a:t>
            </a:r>
            <a:r>
              <a:rPr lang="es-ES" sz="2800" b="1" dirty="0" smtClean="0">
                <a:solidFill>
                  <a:srgbClr val="628B0F"/>
                </a:solidFill>
              </a:rPr>
              <a:t> camera </a:t>
            </a:r>
            <a:r>
              <a:rPr lang="es-ES" sz="2800" b="1" dirty="0" err="1" smtClean="0">
                <a:solidFill>
                  <a:srgbClr val="628B0F"/>
                </a:solidFill>
              </a:rPr>
              <a:t>model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546727" y="4714884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669900"/>
                </a:solidFill>
              </a:rPr>
              <a:t>Pinhole</a:t>
            </a:r>
            <a:r>
              <a:rPr lang="es-ES" sz="2000" dirty="0" smtClean="0">
                <a:solidFill>
                  <a:srgbClr val="669900"/>
                </a:solidFill>
              </a:rPr>
              <a:t> </a:t>
            </a:r>
          </a:p>
          <a:p>
            <a:r>
              <a:rPr lang="es-ES" sz="2000" dirty="0" err="1" smtClean="0">
                <a:solidFill>
                  <a:srgbClr val="669900"/>
                </a:solidFill>
              </a:rPr>
              <a:t>Aperture</a:t>
            </a:r>
            <a:endParaRPr lang="es-ES" sz="2000" dirty="0">
              <a:solidFill>
                <a:srgbClr val="669900"/>
              </a:solidFill>
            </a:endParaRPr>
          </a:p>
        </p:txBody>
      </p:sp>
      <p:cxnSp>
        <p:nvCxnSpPr>
          <p:cNvPr id="22" name="21 Conector recto de flecha"/>
          <p:cNvCxnSpPr>
            <a:endCxn id="29" idx="7"/>
          </p:cNvCxnSpPr>
          <p:nvPr/>
        </p:nvCxnSpPr>
        <p:spPr>
          <a:xfrm rot="10800000" flipV="1">
            <a:off x="4719195" y="3286123"/>
            <a:ext cx="1684921" cy="10419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29" idx="2"/>
          </p:cNvCxnSpPr>
          <p:nvPr/>
        </p:nvCxnSpPr>
        <p:spPr>
          <a:xfrm rot="10800000">
            <a:off x="2475025" y="4429132"/>
            <a:ext cx="2000264" cy="0"/>
          </a:xfrm>
          <a:prstGeom prst="line">
            <a:avLst/>
          </a:prstGeom>
          <a:ln w="38100">
            <a:solidFill>
              <a:srgbClr val="6699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1010546" y="4393413"/>
            <a:ext cx="2928958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 rot="16200000">
            <a:off x="1715539" y="425083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Sensor</a:t>
            </a:r>
            <a:endParaRPr lang="es-ES" sz="2400" dirty="0">
              <a:solidFill>
                <a:srgbClr val="669900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2475025" y="2928934"/>
            <a:ext cx="2143140" cy="150019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Arco"/>
          <p:cNvSpPr/>
          <p:nvPr/>
        </p:nvSpPr>
        <p:spPr>
          <a:xfrm rot="17867626">
            <a:off x="3762735" y="3573702"/>
            <a:ext cx="1803136" cy="1803136"/>
          </a:xfrm>
          <a:prstGeom prst="arc">
            <a:avLst>
              <a:gd name="adj1" fmla="val 14709016"/>
              <a:gd name="adj2" fmla="val 16648688"/>
            </a:avLst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rot="19732172">
            <a:off x="4672806" y="3448263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C00000"/>
                </a:solidFill>
              </a:rPr>
              <a:t>Incoming</a:t>
            </a:r>
            <a:r>
              <a:rPr lang="es-ES" dirty="0" smtClean="0">
                <a:solidFill>
                  <a:srgbClr val="C00000"/>
                </a:solidFill>
              </a:rPr>
              <a:t> Light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332281" y="4429132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669900"/>
                </a:solidFill>
              </a:rPr>
              <a:t>d</a:t>
            </a:r>
            <a:endParaRPr lang="es-ES" sz="2000" dirty="0">
              <a:solidFill>
                <a:srgbClr val="669900"/>
              </a:solidFill>
            </a:endParaRPr>
          </a:p>
        </p:txBody>
      </p:sp>
      <p:sp>
        <p:nvSpPr>
          <p:cNvPr id="32" name="31 Arco"/>
          <p:cNvSpPr/>
          <p:nvPr/>
        </p:nvSpPr>
        <p:spPr>
          <a:xfrm>
            <a:off x="3546595" y="3071810"/>
            <a:ext cx="714380" cy="1143008"/>
          </a:xfrm>
          <a:prstGeom prst="arc">
            <a:avLst>
              <a:gd name="adj1" fmla="val 6048132"/>
              <a:gd name="adj2" fmla="val 14608248"/>
            </a:avLst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260843" y="2786058"/>
            <a:ext cx="117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70C0"/>
                </a:solidFill>
              </a:rPr>
              <a:t>FOV  </a:t>
            </a:r>
            <a:r>
              <a:rPr lang="el-GR" sz="2400" dirty="0" smtClean="0">
                <a:solidFill>
                  <a:srgbClr val="0070C0"/>
                </a:solidFill>
              </a:rPr>
              <a:t>α</a:t>
            </a:r>
            <a:r>
              <a:rPr lang="es-ES" sz="2400" dirty="0" smtClean="0">
                <a:solidFill>
                  <a:srgbClr val="0070C0"/>
                </a:solidFill>
              </a:rPr>
              <a:t>/2</a:t>
            </a:r>
            <a:endParaRPr lang="es-ES" sz="2400" dirty="0">
              <a:solidFill>
                <a:srgbClr val="0070C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57200" y="129515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Pinhole</a:t>
            </a:r>
            <a:r>
              <a:rPr lang="es-ES" sz="2800" b="1" dirty="0" smtClean="0">
                <a:solidFill>
                  <a:srgbClr val="628B0F"/>
                </a:solidFill>
              </a:rPr>
              <a:t> camera </a:t>
            </a:r>
            <a:r>
              <a:rPr lang="es-ES" sz="2800" b="1" dirty="0" err="1" smtClean="0">
                <a:solidFill>
                  <a:srgbClr val="628B0F"/>
                </a:solidFill>
              </a:rPr>
              <a:t>model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cxnSp>
        <p:nvCxnSpPr>
          <p:cNvPr id="35" name="34 Conector recto de flecha"/>
          <p:cNvCxnSpPr/>
          <p:nvPr/>
        </p:nvCxnSpPr>
        <p:spPr>
          <a:xfrm rot="10800000" flipV="1">
            <a:off x="2472184" y="3286124"/>
            <a:ext cx="3927615" cy="242889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4475289" y="4286256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 animBg="1"/>
      <p:bldP spid="3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546727" y="4714884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669900"/>
                </a:solidFill>
              </a:rPr>
              <a:t>Pinhole</a:t>
            </a:r>
            <a:r>
              <a:rPr lang="es-ES" sz="2000" dirty="0" smtClean="0">
                <a:solidFill>
                  <a:srgbClr val="669900"/>
                </a:solidFill>
              </a:rPr>
              <a:t> </a:t>
            </a:r>
          </a:p>
          <a:p>
            <a:r>
              <a:rPr lang="es-ES" sz="2000" dirty="0" err="1" smtClean="0">
                <a:solidFill>
                  <a:srgbClr val="669900"/>
                </a:solidFill>
              </a:rPr>
              <a:t>Aperture</a:t>
            </a:r>
            <a:endParaRPr lang="es-ES" sz="2000" dirty="0">
              <a:solidFill>
                <a:srgbClr val="669900"/>
              </a:solidFill>
            </a:endParaRPr>
          </a:p>
        </p:txBody>
      </p:sp>
      <p:cxnSp>
        <p:nvCxnSpPr>
          <p:cNvPr id="22" name="21 Conector recto de flecha"/>
          <p:cNvCxnSpPr>
            <a:endCxn id="29" idx="7"/>
          </p:cNvCxnSpPr>
          <p:nvPr/>
        </p:nvCxnSpPr>
        <p:spPr>
          <a:xfrm rot="10800000" flipV="1">
            <a:off x="4719195" y="3286123"/>
            <a:ext cx="1684921" cy="10419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29" idx="2"/>
          </p:cNvCxnSpPr>
          <p:nvPr/>
        </p:nvCxnSpPr>
        <p:spPr>
          <a:xfrm rot="10800000">
            <a:off x="2475025" y="4429132"/>
            <a:ext cx="2000264" cy="0"/>
          </a:xfrm>
          <a:prstGeom prst="line">
            <a:avLst/>
          </a:prstGeom>
          <a:ln w="38100">
            <a:solidFill>
              <a:srgbClr val="6699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1010546" y="4393413"/>
            <a:ext cx="2928958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 rot="16200000">
            <a:off x="1715539" y="425083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Sensor</a:t>
            </a:r>
            <a:endParaRPr lang="es-ES" sz="2400" dirty="0">
              <a:solidFill>
                <a:srgbClr val="669900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2475025" y="2928934"/>
            <a:ext cx="2143140" cy="150019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Arco"/>
          <p:cNvSpPr/>
          <p:nvPr/>
        </p:nvSpPr>
        <p:spPr>
          <a:xfrm rot="17867626">
            <a:off x="3762735" y="3573702"/>
            <a:ext cx="1803136" cy="1803136"/>
          </a:xfrm>
          <a:prstGeom prst="arc">
            <a:avLst>
              <a:gd name="adj1" fmla="val 14709016"/>
              <a:gd name="adj2" fmla="val 16648688"/>
            </a:avLst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rot="19732172">
            <a:off x="4672806" y="3448263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C00000"/>
                </a:solidFill>
              </a:rPr>
              <a:t>Incoming</a:t>
            </a:r>
            <a:r>
              <a:rPr lang="es-ES" dirty="0" smtClean="0">
                <a:solidFill>
                  <a:srgbClr val="C00000"/>
                </a:solidFill>
              </a:rPr>
              <a:t> Light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332281" y="4429132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669900"/>
                </a:solidFill>
              </a:rPr>
              <a:t>d</a:t>
            </a:r>
            <a:endParaRPr lang="es-ES" sz="2000" dirty="0">
              <a:solidFill>
                <a:srgbClr val="669900"/>
              </a:solidFill>
            </a:endParaRPr>
          </a:p>
        </p:txBody>
      </p:sp>
      <p:sp>
        <p:nvSpPr>
          <p:cNvPr id="32" name="31 Arco"/>
          <p:cNvSpPr/>
          <p:nvPr/>
        </p:nvSpPr>
        <p:spPr>
          <a:xfrm>
            <a:off x="3546595" y="3071810"/>
            <a:ext cx="714380" cy="1143008"/>
          </a:xfrm>
          <a:prstGeom prst="arc">
            <a:avLst>
              <a:gd name="adj1" fmla="val 6048132"/>
              <a:gd name="adj2" fmla="val 14608248"/>
            </a:avLst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260843" y="2786058"/>
            <a:ext cx="117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70C0"/>
                </a:solidFill>
              </a:rPr>
              <a:t>FOV  </a:t>
            </a:r>
            <a:r>
              <a:rPr lang="el-GR" sz="2400" dirty="0" smtClean="0">
                <a:solidFill>
                  <a:srgbClr val="0070C0"/>
                </a:solidFill>
              </a:rPr>
              <a:t>α</a:t>
            </a:r>
            <a:r>
              <a:rPr lang="es-ES" sz="2400" dirty="0" smtClean="0">
                <a:solidFill>
                  <a:srgbClr val="0070C0"/>
                </a:solidFill>
              </a:rPr>
              <a:t>/2</a:t>
            </a:r>
            <a:endParaRPr lang="es-ES" sz="2400" dirty="0">
              <a:solidFill>
                <a:srgbClr val="0070C0"/>
              </a:solidFill>
            </a:endParaRPr>
          </a:p>
        </p:txBody>
      </p:sp>
      <p:grpSp>
        <p:nvGrpSpPr>
          <p:cNvPr id="57" name="Group 13"/>
          <p:cNvGrpSpPr>
            <a:grpSpLocks/>
          </p:cNvGrpSpPr>
          <p:nvPr/>
        </p:nvGrpSpPr>
        <p:grpSpPr bwMode="auto">
          <a:xfrm>
            <a:off x="944224" y="1872469"/>
            <a:ext cx="879362" cy="439680"/>
            <a:chOff x="749" y="2179"/>
            <a:chExt cx="250" cy="125"/>
          </a:xfrm>
        </p:grpSpPr>
        <p:sp>
          <p:nvSpPr>
            <p:cNvPr id="58" name="Rectangle 11"/>
            <p:cNvSpPr>
              <a:spLocks noChangeArrowheads="1"/>
            </p:cNvSpPr>
            <p:nvPr/>
          </p:nvSpPr>
          <p:spPr bwMode="auto">
            <a:xfrm>
              <a:off x="749" y="2179"/>
              <a:ext cx="221" cy="125"/>
            </a:xfrm>
            <a:prstGeom prst="rect">
              <a:avLst/>
            </a:prstGeom>
            <a:solidFill>
              <a:srgbClr val="FF8F8F"/>
            </a:solidFill>
            <a:ln w="12700">
              <a:solidFill>
                <a:srgbClr val="9E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970" y="2203"/>
              <a:ext cx="29" cy="76"/>
            </a:xfrm>
            <a:prstGeom prst="rect">
              <a:avLst/>
            </a:prstGeom>
            <a:solidFill>
              <a:srgbClr val="FF8F8F"/>
            </a:solidFill>
            <a:ln w="12700">
              <a:solidFill>
                <a:srgbClr val="9E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60" name="59 Conector recto de flecha"/>
          <p:cNvCxnSpPr/>
          <p:nvPr/>
        </p:nvCxnSpPr>
        <p:spPr>
          <a:xfrm>
            <a:off x="2128386" y="2092309"/>
            <a:ext cx="1219200" cy="0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61" name="60 CuadroTexto"/>
          <p:cNvSpPr txBox="1"/>
          <p:nvPr/>
        </p:nvSpPr>
        <p:spPr>
          <a:xfrm>
            <a:off x="3454266" y="1702549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s-ES" sz="3600" b="1" i="1" dirty="0" err="1" smtClean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s-ES" sz="36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5220072" y="1597853"/>
            <a:ext cx="188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Lorentz</a:t>
            </a:r>
            <a:r>
              <a:rPr lang="es-ES" sz="2800" b="1" dirty="0" smtClean="0">
                <a:solidFill>
                  <a:srgbClr val="66990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contraction</a:t>
            </a:r>
            <a:endParaRPr lang="es-ES" sz="2800" b="1" dirty="0">
              <a:solidFill>
                <a:srgbClr val="669900"/>
              </a:solidFill>
              <a:cs typeface="Times New Roman" pitchFamily="18" charset="0"/>
            </a:endParaRPr>
          </a:p>
        </p:txBody>
      </p:sp>
      <p:sp>
        <p:nvSpPr>
          <p:cNvPr id="65" name="64 Flecha abajo"/>
          <p:cNvSpPr/>
          <p:nvPr/>
        </p:nvSpPr>
        <p:spPr>
          <a:xfrm rot="16200000">
            <a:off x="7099293" y="1878075"/>
            <a:ext cx="386467" cy="39366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6" name="Picture 15" descr="C:\Users\Adrian\Downloads\CodeCogsEqn (1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1571612"/>
            <a:ext cx="1066406" cy="1000132"/>
          </a:xfrm>
          <a:prstGeom prst="rect">
            <a:avLst/>
          </a:prstGeom>
          <a:noFill/>
        </p:spPr>
      </p:pic>
      <p:cxnSp>
        <p:nvCxnSpPr>
          <p:cNvPr id="68" name="67 Conector recto de flecha"/>
          <p:cNvCxnSpPr/>
          <p:nvPr/>
        </p:nvCxnSpPr>
        <p:spPr>
          <a:xfrm rot="10800000" flipV="1">
            <a:off x="2472184" y="3286124"/>
            <a:ext cx="3927615" cy="242889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4475289" y="4286256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6" y="2060848"/>
            <a:ext cx="3240359" cy="22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116632" y="4086200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628B0F"/>
                </a:solidFill>
              </a:rPr>
              <a:t>Femto-photography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setup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Velten</a:t>
            </a:r>
            <a:r>
              <a:rPr lang="es-ES" sz="1600" dirty="0" smtClean="0">
                <a:solidFill>
                  <a:srgbClr val="628B0F"/>
                </a:solidFill>
              </a:rPr>
              <a:t> et al. SIGGRAPH 2012; 2013]</a:t>
            </a:r>
            <a:endParaRPr lang="es-ES" sz="1600" dirty="0">
              <a:solidFill>
                <a:srgbClr val="628B0F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347864" y="2348880"/>
            <a:ext cx="5967474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Effective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capture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rate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1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trillion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fps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Speed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light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300,000,000 m/s</a:t>
            </a:r>
          </a:p>
          <a:p>
            <a:endParaRPr lang="es-ES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Light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travels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around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0.6 mm per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frame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!</a:t>
            </a:r>
            <a:endParaRPr lang="es-E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6012160" y="3789040"/>
            <a:ext cx="576064" cy="586788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04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546727" y="4714884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669900"/>
                </a:solidFill>
              </a:rPr>
              <a:t>Pinhole</a:t>
            </a:r>
            <a:r>
              <a:rPr lang="es-ES" sz="2000" dirty="0" smtClean="0">
                <a:solidFill>
                  <a:srgbClr val="669900"/>
                </a:solidFill>
              </a:rPr>
              <a:t> </a:t>
            </a:r>
          </a:p>
          <a:p>
            <a:r>
              <a:rPr lang="es-ES" sz="2000" dirty="0" err="1" smtClean="0">
                <a:solidFill>
                  <a:srgbClr val="669900"/>
                </a:solidFill>
              </a:rPr>
              <a:t>Aperture</a:t>
            </a:r>
            <a:endParaRPr lang="es-ES" sz="2000" dirty="0">
              <a:solidFill>
                <a:srgbClr val="669900"/>
              </a:solidFill>
            </a:endParaRPr>
          </a:p>
        </p:txBody>
      </p:sp>
      <p:cxnSp>
        <p:nvCxnSpPr>
          <p:cNvPr id="22" name="21 Conector recto de flecha"/>
          <p:cNvCxnSpPr>
            <a:endCxn id="29" idx="7"/>
          </p:cNvCxnSpPr>
          <p:nvPr/>
        </p:nvCxnSpPr>
        <p:spPr>
          <a:xfrm rot="10800000" flipV="1">
            <a:off x="4719195" y="3286123"/>
            <a:ext cx="1684921" cy="10419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29" idx="2"/>
          </p:cNvCxnSpPr>
          <p:nvPr/>
        </p:nvCxnSpPr>
        <p:spPr>
          <a:xfrm rot="10800000">
            <a:off x="1714481" y="4429132"/>
            <a:ext cx="2760809" cy="0"/>
          </a:xfrm>
          <a:prstGeom prst="line">
            <a:avLst/>
          </a:prstGeom>
          <a:ln w="38100">
            <a:solidFill>
              <a:srgbClr val="6699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224728" y="4393413"/>
            <a:ext cx="2928958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 rot="16200000">
            <a:off x="929721" y="425083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Sensor</a:t>
            </a:r>
            <a:endParaRPr lang="es-ES" sz="2400" dirty="0">
              <a:solidFill>
                <a:srgbClr val="669900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1714480" y="3000372"/>
            <a:ext cx="2903685" cy="142876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Arco"/>
          <p:cNvSpPr/>
          <p:nvPr/>
        </p:nvSpPr>
        <p:spPr>
          <a:xfrm rot="17867626">
            <a:off x="3762735" y="3573702"/>
            <a:ext cx="1803136" cy="1803136"/>
          </a:xfrm>
          <a:prstGeom prst="arc">
            <a:avLst>
              <a:gd name="adj1" fmla="val 14709016"/>
              <a:gd name="adj2" fmla="val 16267168"/>
            </a:avLst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rot="19732172">
            <a:off x="4672806" y="3448263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C00000"/>
                </a:solidFill>
              </a:rPr>
              <a:t>Incoming</a:t>
            </a:r>
            <a:r>
              <a:rPr lang="es-ES" dirty="0" smtClean="0">
                <a:solidFill>
                  <a:srgbClr val="C00000"/>
                </a:solidFill>
              </a:rPr>
              <a:t> Light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974116" y="442913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669900"/>
                </a:solidFill>
              </a:rPr>
              <a:t>d’</a:t>
            </a:r>
            <a:endParaRPr lang="es-ES" sz="2000" dirty="0">
              <a:solidFill>
                <a:srgbClr val="669900"/>
              </a:solidFill>
            </a:endParaRPr>
          </a:p>
        </p:txBody>
      </p:sp>
      <p:sp>
        <p:nvSpPr>
          <p:cNvPr id="32" name="31 Arco"/>
          <p:cNvSpPr/>
          <p:nvPr/>
        </p:nvSpPr>
        <p:spPr>
          <a:xfrm>
            <a:off x="3546595" y="3071810"/>
            <a:ext cx="714380" cy="1143008"/>
          </a:xfrm>
          <a:prstGeom prst="arc">
            <a:avLst>
              <a:gd name="adj1" fmla="val 6048132"/>
              <a:gd name="adj2" fmla="val 14608248"/>
            </a:avLst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260843" y="2786058"/>
            <a:ext cx="125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70C0"/>
                </a:solidFill>
              </a:rPr>
              <a:t>FOV  </a:t>
            </a:r>
            <a:r>
              <a:rPr lang="el-GR" sz="2400" dirty="0" smtClean="0">
                <a:solidFill>
                  <a:srgbClr val="0070C0"/>
                </a:solidFill>
              </a:rPr>
              <a:t>α</a:t>
            </a:r>
            <a:r>
              <a:rPr lang="es-ES" sz="2400" dirty="0" smtClean="0">
                <a:solidFill>
                  <a:srgbClr val="0070C0"/>
                </a:solidFill>
              </a:rPr>
              <a:t>’/2</a:t>
            </a:r>
            <a:endParaRPr lang="es-ES" sz="2400" dirty="0">
              <a:solidFill>
                <a:srgbClr val="0070C0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5220072" y="1597853"/>
            <a:ext cx="188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Lorentz</a:t>
            </a:r>
            <a:r>
              <a:rPr lang="es-ES" sz="2800" b="1" dirty="0" smtClean="0">
                <a:solidFill>
                  <a:srgbClr val="669900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es-ES" sz="2800" b="1" dirty="0" err="1" smtClean="0">
                <a:solidFill>
                  <a:srgbClr val="669900"/>
                </a:solidFill>
                <a:cs typeface="Times New Roman" pitchFamily="18" charset="0"/>
              </a:rPr>
              <a:t>contraction</a:t>
            </a:r>
            <a:endParaRPr lang="es-ES" sz="2800" b="1" dirty="0">
              <a:solidFill>
                <a:srgbClr val="669900"/>
              </a:solidFill>
              <a:cs typeface="Times New Roman" pitchFamily="18" charset="0"/>
            </a:endParaRPr>
          </a:p>
        </p:txBody>
      </p:sp>
      <p:sp>
        <p:nvSpPr>
          <p:cNvPr id="54" name="53 Flecha abajo"/>
          <p:cNvSpPr/>
          <p:nvPr/>
        </p:nvSpPr>
        <p:spPr>
          <a:xfrm rot="16200000">
            <a:off x="7099293" y="1878075"/>
            <a:ext cx="386467" cy="393661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Picture 15" descr="C:\Users\Adrian\Downloads\CodeCogsEqn (1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1571612"/>
            <a:ext cx="1066406" cy="1000132"/>
          </a:xfrm>
          <a:prstGeom prst="rect">
            <a:avLst/>
          </a:prstGeom>
          <a:noFill/>
        </p:spPr>
      </p:pic>
      <p:cxnSp>
        <p:nvCxnSpPr>
          <p:cNvPr id="58" name="57 Conector recto de flecha"/>
          <p:cNvCxnSpPr/>
          <p:nvPr/>
        </p:nvCxnSpPr>
        <p:spPr>
          <a:xfrm rot="10800000" flipV="1">
            <a:off x="1663558" y="3286124"/>
            <a:ext cx="4736243" cy="2928958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4475289" y="4286256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4" name="Group 13"/>
          <p:cNvGrpSpPr>
            <a:grpSpLocks/>
          </p:cNvGrpSpPr>
          <p:nvPr/>
        </p:nvGrpSpPr>
        <p:grpSpPr bwMode="auto">
          <a:xfrm>
            <a:off x="944224" y="1872469"/>
            <a:ext cx="879362" cy="439680"/>
            <a:chOff x="749" y="2179"/>
            <a:chExt cx="250" cy="125"/>
          </a:xfrm>
        </p:grpSpPr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749" y="2179"/>
              <a:ext cx="221" cy="125"/>
            </a:xfrm>
            <a:prstGeom prst="rect">
              <a:avLst/>
            </a:prstGeom>
            <a:solidFill>
              <a:srgbClr val="FF8F8F"/>
            </a:solidFill>
            <a:ln w="12700">
              <a:solidFill>
                <a:srgbClr val="9E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970" y="2203"/>
              <a:ext cx="29" cy="76"/>
            </a:xfrm>
            <a:prstGeom prst="rect">
              <a:avLst/>
            </a:prstGeom>
            <a:solidFill>
              <a:srgbClr val="FF8F8F"/>
            </a:solidFill>
            <a:ln w="12700">
              <a:solidFill>
                <a:srgbClr val="9E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39" name="38 Conector recto de flecha"/>
          <p:cNvCxnSpPr/>
          <p:nvPr/>
        </p:nvCxnSpPr>
        <p:spPr>
          <a:xfrm>
            <a:off x="2128386" y="2092309"/>
            <a:ext cx="1219200" cy="0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40" name="39 CuadroTexto"/>
          <p:cNvSpPr txBox="1"/>
          <p:nvPr/>
        </p:nvSpPr>
        <p:spPr>
          <a:xfrm>
            <a:off x="3454266" y="1702549"/>
            <a:ext cx="1329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s-ES" sz="3600" b="1" i="1" dirty="0" err="1" smtClean="0">
                <a:solidFill>
                  <a:prstClr val="white"/>
                </a:solidFill>
                <a:latin typeface="Symbol" pitchFamily="18" charset="2"/>
              </a:rPr>
              <a:t>b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s-ES" sz="3600" b="1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546727" y="4714884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669900"/>
                </a:solidFill>
              </a:rPr>
              <a:t>Pinhole</a:t>
            </a:r>
            <a:r>
              <a:rPr lang="es-ES" sz="2000" dirty="0" smtClean="0">
                <a:solidFill>
                  <a:srgbClr val="669900"/>
                </a:solidFill>
              </a:rPr>
              <a:t> </a:t>
            </a:r>
          </a:p>
          <a:p>
            <a:r>
              <a:rPr lang="es-ES" sz="2000" dirty="0" err="1" smtClean="0">
                <a:solidFill>
                  <a:srgbClr val="669900"/>
                </a:solidFill>
              </a:rPr>
              <a:t>Aperture</a:t>
            </a:r>
            <a:endParaRPr lang="es-ES" sz="2000" dirty="0">
              <a:solidFill>
                <a:srgbClr val="669900"/>
              </a:solidFill>
            </a:endParaRPr>
          </a:p>
        </p:txBody>
      </p:sp>
      <p:cxnSp>
        <p:nvCxnSpPr>
          <p:cNvPr id="22" name="21 Conector recto de flecha"/>
          <p:cNvCxnSpPr>
            <a:endCxn id="29" idx="7"/>
          </p:cNvCxnSpPr>
          <p:nvPr/>
        </p:nvCxnSpPr>
        <p:spPr>
          <a:xfrm rot="10800000" flipV="1">
            <a:off x="4719195" y="3286123"/>
            <a:ext cx="1684921" cy="10419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29" idx="2"/>
          </p:cNvCxnSpPr>
          <p:nvPr/>
        </p:nvCxnSpPr>
        <p:spPr>
          <a:xfrm rot="10800000">
            <a:off x="1714481" y="4429132"/>
            <a:ext cx="2760809" cy="0"/>
          </a:xfrm>
          <a:prstGeom prst="line">
            <a:avLst/>
          </a:prstGeom>
          <a:ln w="38100">
            <a:solidFill>
              <a:srgbClr val="6699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224728" y="4393413"/>
            <a:ext cx="2928958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 rot="16200000">
            <a:off x="929721" y="425083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Sensor</a:t>
            </a:r>
            <a:endParaRPr lang="es-ES" sz="2400" dirty="0">
              <a:solidFill>
                <a:srgbClr val="669900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1714480" y="3000372"/>
            <a:ext cx="2903685" cy="142876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Arco"/>
          <p:cNvSpPr/>
          <p:nvPr/>
        </p:nvSpPr>
        <p:spPr>
          <a:xfrm rot="17867626">
            <a:off x="3762735" y="3573702"/>
            <a:ext cx="1803136" cy="1803136"/>
          </a:xfrm>
          <a:prstGeom prst="arc">
            <a:avLst>
              <a:gd name="adj1" fmla="val 14709016"/>
              <a:gd name="adj2" fmla="val 16267168"/>
            </a:avLst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rot="19732172">
            <a:off x="4672806" y="3448263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C00000"/>
                </a:solidFill>
              </a:rPr>
              <a:t>Incoming</a:t>
            </a:r>
            <a:r>
              <a:rPr lang="es-ES" dirty="0" smtClean="0">
                <a:solidFill>
                  <a:srgbClr val="C00000"/>
                </a:solidFill>
              </a:rPr>
              <a:t> Light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974116" y="442913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669900"/>
                </a:solidFill>
              </a:rPr>
              <a:t>d’</a:t>
            </a:r>
            <a:endParaRPr lang="es-ES" sz="2000" dirty="0">
              <a:solidFill>
                <a:srgbClr val="669900"/>
              </a:solidFill>
            </a:endParaRPr>
          </a:p>
        </p:txBody>
      </p:sp>
      <p:sp>
        <p:nvSpPr>
          <p:cNvPr id="32" name="31 Arco"/>
          <p:cNvSpPr/>
          <p:nvPr/>
        </p:nvSpPr>
        <p:spPr>
          <a:xfrm>
            <a:off x="3546595" y="3071810"/>
            <a:ext cx="714380" cy="1143008"/>
          </a:xfrm>
          <a:prstGeom prst="arc">
            <a:avLst>
              <a:gd name="adj1" fmla="val 6048132"/>
              <a:gd name="adj2" fmla="val 14608248"/>
            </a:avLst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260843" y="2786058"/>
            <a:ext cx="125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70C0"/>
                </a:solidFill>
              </a:rPr>
              <a:t>FOV  </a:t>
            </a:r>
            <a:r>
              <a:rPr lang="el-GR" sz="2400" dirty="0" smtClean="0">
                <a:solidFill>
                  <a:srgbClr val="0070C0"/>
                </a:solidFill>
              </a:rPr>
              <a:t>α</a:t>
            </a:r>
            <a:r>
              <a:rPr lang="es-ES" sz="2400" dirty="0" smtClean="0">
                <a:solidFill>
                  <a:srgbClr val="0070C0"/>
                </a:solidFill>
              </a:rPr>
              <a:t>’/2</a:t>
            </a: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158723" name="Picture 3" descr="C:\Users\Adrian\Downloads\CodeCogsEqn (1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432517"/>
            <a:ext cx="4000528" cy="924913"/>
          </a:xfrm>
          <a:prstGeom prst="rect">
            <a:avLst/>
          </a:prstGeom>
          <a:noFill/>
        </p:spPr>
      </p:pic>
      <p:cxnSp>
        <p:nvCxnSpPr>
          <p:cNvPr id="35" name="34 Conector recto de flecha"/>
          <p:cNvCxnSpPr/>
          <p:nvPr/>
        </p:nvCxnSpPr>
        <p:spPr>
          <a:xfrm rot="10800000" flipV="1">
            <a:off x="1663558" y="3286124"/>
            <a:ext cx="4736243" cy="2928958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4475289" y="4286256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3015" r="28016" b="20193"/>
          <a:stretch/>
        </p:blipFill>
        <p:spPr bwMode="auto">
          <a:xfrm>
            <a:off x="2627784" y="2132856"/>
            <a:ext cx="4136920" cy="37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2" t="33015" r="42550" b="20193"/>
          <a:stretch/>
        </p:blipFill>
        <p:spPr bwMode="auto">
          <a:xfrm>
            <a:off x="2663643" y="2130487"/>
            <a:ext cx="4032448" cy="37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4211960" y="6093296"/>
            <a:ext cx="1188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0.35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915817" y="1527175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Without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                   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With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129284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CuadroTexto"/>
          <p:cNvSpPr txBox="1"/>
          <p:nvPr/>
        </p:nvSpPr>
        <p:spPr>
          <a:xfrm>
            <a:off x="4067944" y="609329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0.50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3015" r="28016" b="20193"/>
          <a:stretch/>
        </p:blipFill>
        <p:spPr bwMode="auto">
          <a:xfrm>
            <a:off x="2627784" y="2132856"/>
            <a:ext cx="4136920" cy="37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2915817" y="1527175"/>
            <a:ext cx="3276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Without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                   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With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129284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4788024" y="1268760"/>
            <a:ext cx="4032448" cy="2304256"/>
            <a:chOff x="323528" y="1340768"/>
            <a:chExt cx="4032448" cy="2304256"/>
          </a:xfrm>
        </p:grpSpPr>
        <p:sp>
          <p:nvSpPr>
            <p:cNvPr id="25" name="24 Rectángulo redondeado"/>
            <p:cNvSpPr/>
            <p:nvPr/>
          </p:nvSpPr>
          <p:spPr>
            <a:xfrm>
              <a:off x="323528" y="1340768"/>
              <a:ext cx="4032448" cy="230425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700808"/>
              <a:ext cx="3068166" cy="172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26 CuadroTexto"/>
          <p:cNvSpPr txBox="1"/>
          <p:nvPr/>
        </p:nvSpPr>
        <p:spPr>
          <a:xfrm>
            <a:off x="457200" y="1541110"/>
            <a:ext cx="389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No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commonly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accepted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theory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for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relativistic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rotation</a:t>
            </a:r>
            <a:endParaRPr lang="es-ES" sz="2400" dirty="0" smtClean="0">
              <a:solidFill>
                <a:srgbClr val="669900"/>
              </a:solidFill>
            </a:endParaRPr>
          </a:p>
        </p:txBody>
      </p:sp>
      <p:sp>
        <p:nvSpPr>
          <p:cNvPr id="28" name="27 Flecha abajo"/>
          <p:cNvSpPr/>
          <p:nvPr/>
        </p:nvSpPr>
        <p:spPr>
          <a:xfrm rot="16200000">
            <a:off x="3961974" y="2255828"/>
            <a:ext cx="576064" cy="586788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1" name="Picture 3" descr="C:\Users\BM\Dropbox\relativistic_ceig13\figures\relativistic_rotation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3" t="2414" b="2469"/>
          <a:stretch/>
        </p:blipFill>
        <p:spPr bwMode="auto">
          <a:xfrm>
            <a:off x="1008522" y="4554187"/>
            <a:ext cx="7285768" cy="177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691680" y="3933055"/>
            <a:ext cx="6343547" cy="461666"/>
            <a:chOff x="1691680" y="3933055"/>
            <a:chExt cx="6343547" cy="461666"/>
          </a:xfrm>
        </p:grpSpPr>
        <p:sp>
          <p:nvSpPr>
            <p:cNvPr id="34" name="33 CuadroTexto"/>
            <p:cNvSpPr txBox="1"/>
            <p:nvPr/>
          </p:nvSpPr>
          <p:spPr>
            <a:xfrm>
              <a:off x="1691680" y="393305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9" name="38 CuadroTexto"/>
            <p:cNvSpPr txBox="1"/>
            <p:nvPr/>
          </p:nvSpPr>
          <p:spPr>
            <a:xfrm>
              <a:off x="3440284" y="3933056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0.4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5292080" y="3933055"/>
              <a:ext cx="10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0.8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6847080" y="3933056"/>
              <a:ext cx="11881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b</a:t>
              </a:r>
              <a:r>
                <a:rPr lang="es-ES" sz="2400" i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= 0.99</a:t>
              </a:r>
              <a:endParaRPr lang="es-ES" sz="2400" i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" name="3 Rectángulo"/>
          <p:cNvSpPr/>
          <p:nvPr/>
        </p:nvSpPr>
        <p:spPr>
          <a:xfrm>
            <a:off x="6444208" y="2926105"/>
            <a:ext cx="57606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1285860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Light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aberration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Doppler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Searchlight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Time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dilation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Camera </a:t>
            </a:r>
            <a:r>
              <a:rPr lang="es-E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deformation</a:t>
            </a:r>
            <a:endParaRPr lang="es-ES" sz="28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129515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rgbClr val="628B0F"/>
                </a:solidFill>
              </a:rPr>
              <a:t>Five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main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phenomena</a:t>
            </a:r>
            <a:r>
              <a:rPr lang="es-ES" sz="2800" b="1" dirty="0" smtClean="0">
                <a:solidFill>
                  <a:srgbClr val="628B0F"/>
                </a:solidFill>
              </a:rPr>
              <a:t>: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All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together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lego_trans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2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All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together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lego_trans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0852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All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together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8" name="bunny_vs_trans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1" y="1052736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115616" y="6309320"/>
            <a:ext cx="297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Without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 Camera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Deformation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860032" y="6309320"/>
            <a:ext cx="265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 Camera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Deformation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2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All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together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8" name="bunny_vs_trans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1" y="1052736"/>
            <a:ext cx="9144000" cy="514350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115616" y="6309320"/>
            <a:ext cx="297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Without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 Camera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Deformation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860032" y="6309320"/>
            <a:ext cx="265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 Camera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Deformation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637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6" y="2060848"/>
            <a:ext cx="3240359" cy="22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116632" y="4086200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628B0F"/>
                </a:solidFill>
              </a:rPr>
              <a:t>Femto-photography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setup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Velten</a:t>
            </a:r>
            <a:r>
              <a:rPr lang="es-ES" sz="1600" dirty="0" smtClean="0">
                <a:solidFill>
                  <a:srgbClr val="628B0F"/>
                </a:solidFill>
              </a:rPr>
              <a:t> et al. SIGGRAPH 2012; 2013]</a:t>
            </a:r>
            <a:endParaRPr lang="es-ES" sz="1600" dirty="0">
              <a:solidFill>
                <a:srgbClr val="628B0F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347864" y="2348880"/>
            <a:ext cx="5967474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Effective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capture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rate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1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trillion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fps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Speed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light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300,000,000 m/s</a:t>
            </a:r>
          </a:p>
          <a:p>
            <a:endParaRPr lang="es-ES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Light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travels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around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0.6 mm per </a:t>
            </a:r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frame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!</a:t>
            </a:r>
            <a:endParaRPr lang="es-E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6012160" y="3789040"/>
            <a:ext cx="576064" cy="586788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457200" y="5517232"/>
            <a:ext cx="820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>
                <a:solidFill>
                  <a:srgbClr val="628B0F"/>
                </a:solidFill>
              </a:rPr>
              <a:t>With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this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type</a:t>
            </a:r>
            <a:r>
              <a:rPr lang="es-ES" sz="2800" b="1" dirty="0" smtClean="0">
                <a:solidFill>
                  <a:srgbClr val="628B0F"/>
                </a:solidFill>
              </a:rPr>
              <a:t> of data</a:t>
            </a:r>
            <a:r>
              <a:rPr lang="es-E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assumption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rgbClr val="628B0F"/>
                </a:solidFill>
              </a:rPr>
              <a:t>of </a:t>
            </a:r>
          </a:p>
          <a:p>
            <a:pPr algn="ctr"/>
            <a:r>
              <a:rPr lang="es-ES" sz="2800" b="1" dirty="0" err="1" smtClean="0">
                <a:solidFill>
                  <a:srgbClr val="628B0F"/>
                </a:solidFill>
              </a:rPr>
              <a:t>infinite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speed</a:t>
            </a:r>
            <a:r>
              <a:rPr lang="es-ES" sz="2800" b="1" dirty="0" smtClean="0">
                <a:solidFill>
                  <a:srgbClr val="628B0F"/>
                </a:solidFill>
              </a:rPr>
              <a:t> of light</a:t>
            </a:r>
            <a:r>
              <a:rPr lang="es-E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does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no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longer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hold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s-E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24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2039487"/>
            <a:ext cx="8686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 smtClean="0">
              <a:solidFill>
                <a:srgbClr val="628B0F"/>
              </a:solidFill>
            </a:endParaRPr>
          </a:p>
          <a:p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Acceleration</a:t>
            </a:r>
            <a:endParaRPr lang="es-ES" sz="32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Rotation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20487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628B0F"/>
                </a:solidFill>
              </a:rPr>
              <a:t>More </a:t>
            </a:r>
            <a:r>
              <a:rPr lang="es-ES" sz="2800" b="1" dirty="0" err="1" smtClean="0">
                <a:solidFill>
                  <a:srgbClr val="628B0F"/>
                </a:solidFill>
              </a:rPr>
              <a:t>than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just</a:t>
            </a:r>
            <a:r>
              <a:rPr lang="es-ES" sz="2800" b="1" dirty="0" smtClean="0">
                <a:solidFill>
                  <a:srgbClr val="628B0F"/>
                </a:solidFill>
              </a:rPr>
              <a:t> linear non-</a:t>
            </a:r>
            <a:r>
              <a:rPr lang="es-ES" sz="2800" b="1" dirty="0" err="1" smtClean="0">
                <a:solidFill>
                  <a:srgbClr val="628B0F"/>
                </a:solidFill>
              </a:rPr>
              <a:t>accelerated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motion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928794" y="1643050"/>
            <a:ext cx="5357850" cy="47863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24889" r="68446" b="8979"/>
          <a:stretch/>
        </p:blipFill>
        <p:spPr bwMode="auto">
          <a:xfrm>
            <a:off x="2393268" y="1765300"/>
            <a:ext cx="435746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3842023" y="386104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7" t="20828" r="7137" b="10954"/>
          <a:stretch/>
        </p:blipFill>
        <p:spPr bwMode="auto">
          <a:xfrm>
            <a:off x="2393268" y="1765300"/>
            <a:ext cx="4357464" cy="44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 rot="16200000">
            <a:off x="1941466" y="3755278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time</a:t>
            </a:r>
            <a:endParaRPr lang="es-ES" sz="3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067944" y="5661248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/>
              <a:t>space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3684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928794" y="1643050"/>
            <a:ext cx="5357850" cy="47863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C:\Users\Adrian\Dropbox\Inprogress\2015-Relativistic_EGSR\d_in_accelerated_frames_b.png"/>
          <p:cNvPicPr>
            <a:picLocks noChangeAspect="1" noChangeArrowheads="1"/>
          </p:cNvPicPr>
          <p:nvPr/>
        </p:nvPicPr>
        <p:blipFill>
          <a:blip r:embed="rId3" cstate="print"/>
          <a:srcRect r="11795" b="7207"/>
          <a:stretch>
            <a:fillRect/>
          </a:stretch>
        </p:blipFill>
        <p:spPr bwMode="auto">
          <a:xfrm>
            <a:off x="2500314" y="1801786"/>
            <a:ext cx="4214842" cy="4429156"/>
          </a:xfrm>
          <a:prstGeom prst="rect">
            <a:avLst/>
          </a:prstGeom>
          <a:noFill/>
        </p:spPr>
      </p:pic>
      <p:sp>
        <p:nvSpPr>
          <p:cNvPr id="3" name="2 Elipse"/>
          <p:cNvSpPr/>
          <p:nvPr/>
        </p:nvSpPr>
        <p:spPr>
          <a:xfrm>
            <a:off x="3842023" y="386104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3" t="70947" r="31190" b="19529"/>
          <a:stretch/>
        </p:blipFill>
        <p:spPr bwMode="auto">
          <a:xfrm>
            <a:off x="4572000" y="4857760"/>
            <a:ext cx="2178732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91880" y="335699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e1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 rot="16200000">
            <a:off x="1941466" y="3827286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time</a:t>
            </a:r>
            <a:endParaRPr lang="es-ES" sz="3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067944" y="5733256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/>
              <a:t>space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535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928794" y="1643050"/>
            <a:ext cx="5357850" cy="47863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12289" name="Picture 1" descr="C:\Users\Adrian\Dropbox\Inprogress\2015-Relativistic_EGSR\d_in_accelerated_frames_a.png"/>
          <p:cNvPicPr>
            <a:picLocks noChangeAspect="1" noChangeArrowheads="1"/>
          </p:cNvPicPr>
          <p:nvPr/>
        </p:nvPicPr>
        <p:blipFill>
          <a:blip r:embed="rId3" cstate="print"/>
          <a:srcRect r="12058" b="6044"/>
          <a:stretch>
            <a:fillRect/>
          </a:stretch>
        </p:blipFill>
        <p:spPr bwMode="auto">
          <a:xfrm>
            <a:off x="2506650" y="1795442"/>
            <a:ext cx="4208490" cy="4491078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3" t="70947" r="31190" b="19529"/>
          <a:stretch/>
        </p:blipFill>
        <p:spPr bwMode="auto">
          <a:xfrm>
            <a:off x="4572000" y="4857760"/>
            <a:ext cx="2178732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 de flecha"/>
          <p:cNvCxnSpPr>
            <a:stCxn id="3" idx="6"/>
          </p:cNvCxnSpPr>
          <p:nvPr/>
        </p:nvCxnSpPr>
        <p:spPr>
          <a:xfrm flipV="1">
            <a:off x="3986039" y="2089150"/>
            <a:ext cx="2148061" cy="1843906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3975100" y="2076450"/>
            <a:ext cx="1289050" cy="1816100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Elipse"/>
          <p:cNvSpPr/>
          <p:nvPr/>
        </p:nvSpPr>
        <p:spPr>
          <a:xfrm>
            <a:off x="3842023" y="386104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3491880" y="335699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e1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 rot="16200000">
            <a:off x="1941466" y="3827286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time</a:t>
            </a:r>
            <a:endParaRPr lang="es-ES" sz="3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067944" y="5733256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/>
              <a:t>space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535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928794" y="1643050"/>
            <a:ext cx="5357850" cy="47863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12289" name="Picture 1" descr="C:\Users\Adrian\Dropbox\Inprogress\2015-Relativistic_EGSR\d_in_accelerated_frames_a.png"/>
          <p:cNvPicPr>
            <a:picLocks noChangeAspect="1" noChangeArrowheads="1"/>
          </p:cNvPicPr>
          <p:nvPr/>
        </p:nvPicPr>
        <p:blipFill>
          <a:blip r:embed="rId3" cstate="print"/>
          <a:srcRect r="12058" b="6044"/>
          <a:stretch>
            <a:fillRect/>
          </a:stretch>
        </p:blipFill>
        <p:spPr bwMode="auto">
          <a:xfrm>
            <a:off x="2506650" y="1795442"/>
            <a:ext cx="4208490" cy="4491078"/>
          </a:xfrm>
          <a:prstGeom prst="rect">
            <a:avLst/>
          </a:prstGeom>
          <a:noFill/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3" t="70947" r="31190" b="19529"/>
          <a:stretch/>
        </p:blipFill>
        <p:spPr bwMode="auto">
          <a:xfrm>
            <a:off x="4572000" y="4857760"/>
            <a:ext cx="2178732" cy="64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 de flecha"/>
          <p:cNvCxnSpPr>
            <a:stCxn id="3" idx="6"/>
          </p:cNvCxnSpPr>
          <p:nvPr/>
        </p:nvCxnSpPr>
        <p:spPr>
          <a:xfrm flipV="1">
            <a:off x="3986039" y="2089150"/>
            <a:ext cx="2148061" cy="1843906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3975100" y="2076450"/>
            <a:ext cx="1289050" cy="1816100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Elipse"/>
          <p:cNvSpPr/>
          <p:nvPr/>
        </p:nvSpPr>
        <p:spPr>
          <a:xfrm>
            <a:off x="3842023" y="386104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4929190" y="3000372"/>
            <a:ext cx="144016" cy="144016"/>
          </a:xfrm>
          <a:prstGeom prst="ellipse">
            <a:avLst/>
          </a:prstGeom>
          <a:solidFill>
            <a:srgbClr val="669900"/>
          </a:solidFill>
          <a:ln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CuadroTexto"/>
          <p:cNvSpPr txBox="1"/>
          <p:nvPr/>
        </p:nvSpPr>
        <p:spPr>
          <a:xfrm>
            <a:off x="3491880" y="335699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e1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5076056" y="299695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e2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 rot="16200000">
            <a:off x="1941466" y="3827286"/>
            <a:ext cx="949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time</a:t>
            </a:r>
            <a:endParaRPr lang="es-ES" sz="3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067944" y="5733256"/>
            <a:ext cx="1135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/>
              <a:t>space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535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 redondeado"/>
          <p:cNvSpPr/>
          <p:nvPr/>
        </p:nvSpPr>
        <p:spPr>
          <a:xfrm>
            <a:off x="1928794" y="1643050"/>
            <a:ext cx="5357850" cy="478634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5" t="24889" r="31190" b="8979"/>
          <a:stretch/>
        </p:blipFill>
        <p:spPr bwMode="auto">
          <a:xfrm>
            <a:off x="2393267" y="1748408"/>
            <a:ext cx="435746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3302000" y="2841625"/>
            <a:ext cx="212725" cy="114617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V="1">
            <a:off x="3923928" y="2873375"/>
            <a:ext cx="425822" cy="111442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3924114" y="2834479"/>
            <a:ext cx="212725" cy="1146177"/>
          </a:xfrm>
          <a:prstGeom prst="straightConnector1">
            <a:avLst/>
          </a:prstGeom>
          <a:ln w="28575">
            <a:solidFill>
              <a:srgbClr val="00206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Elipse"/>
          <p:cNvSpPr/>
          <p:nvPr/>
        </p:nvSpPr>
        <p:spPr>
          <a:xfrm>
            <a:off x="3240365" y="390708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3878262" y="3929062"/>
            <a:ext cx="144016" cy="144016"/>
          </a:xfrm>
          <a:prstGeom prst="ellipse">
            <a:avLst/>
          </a:prstGeom>
          <a:solidFill>
            <a:srgbClr val="669900"/>
          </a:solidFill>
          <a:ln>
            <a:solidFill>
              <a:srgbClr val="628B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243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Camera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deformation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546727" y="4714884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669900"/>
                </a:solidFill>
              </a:rPr>
              <a:t>Pinhole</a:t>
            </a:r>
            <a:r>
              <a:rPr lang="es-ES" sz="2000" dirty="0" smtClean="0">
                <a:solidFill>
                  <a:srgbClr val="669900"/>
                </a:solidFill>
              </a:rPr>
              <a:t> </a:t>
            </a:r>
          </a:p>
          <a:p>
            <a:r>
              <a:rPr lang="es-ES" sz="2000" dirty="0" err="1" smtClean="0">
                <a:solidFill>
                  <a:srgbClr val="669900"/>
                </a:solidFill>
              </a:rPr>
              <a:t>Aperture</a:t>
            </a:r>
            <a:endParaRPr lang="es-ES" sz="2000" dirty="0">
              <a:solidFill>
                <a:srgbClr val="669900"/>
              </a:solidFill>
            </a:endParaRPr>
          </a:p>
        </p:txBody>
      </p:sp>
      <p:cxnSp>
        <p:nvCxnSpPr>
          <p:cNvPr id="22" name="21 Conector recto de flecha"/>
          <p:cNvCxnSpPr>
            <a:endCxn id="29" idx="7"/>
          </p:cNvCxnSpPr>
          <p:nvPr/>
        </p:nvCxnSpPr>
        <p:spPr>
          <a:xfrm rot="10800000" flipV="1">
            <a:off x="4719195" y="3286123"/>
            <a:ext cx="1684921" cy="104197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>
            <a:stCxn id="29" idx="2"/>
          </p:cNvCxnSpPr>
          <p:nvPr/>
        </p:nvCxnSpPr>
        <p:spPr>
          <a:xfrm rot="10800000">
            <a:off x="1714481" y="4429132"/>
            <a:ext cx="2760809" cy="0"/>
          </a:xfrm>
          <a:prstGeom prst="line">
            <a:avLst/>
          </a:prstGeom>
          <a:ln w="38100">
            <a:solidFill>
              <a:srgbClr val="6699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rot="5400000">
            <a:off x="224728" y="4393413"/>
            <a:ext cx="2928958" cy="0"/>
          </a:xfrm>
          <a:prstGeom prst="line">
            <a:avLst/>
          </a:prstGeom>
          <a:ln w="76200">
            <a:solidFill>
              <a:srgbClr val="66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 rot="16200000">
            <a:off x="929721" y="425083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669900"/>
                </a:solidFill>
              </a:rPr>
              <a:t>Sensor</a:t>
            </a:r>
            <a:endParaRPr lang="es-ES" sz="2400" dirty="0">
              <a:solidFill>
                <a:srgbClr val="669900"/>
              </a:solidFill>
            </a:endParaRPr>
          </a:p>
        </p:txBody>
      </p:sp>
      <p:cxnSp>
        <p:nvCxnSpPr>
          <p:cNvPr id="27" name="26 Conector recto"/>
          <p:cNvCxnSpPr/>
          <p:nvPr/>
        </p:nvCxnSpPr>
        <p:spPr>
          <a:xfrm>
            <a:off x="1714480" y="3000372"/>
            <a:ext cx="2903685" cy="142876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Arco"/>
          <p:cNvSpPr/>
          <p:nvPr/>
        </p:nvSpPr>
        <p:spPr>
          <a:xfrm rot="17867626">
            <a:off x="3762735" y="3573702"/>
            <a:ext cx="1803136" cy="1803136"/>
          </a:xfrm>
          <a:prstGeom prst="arc">
            <a:avLst>
              <a:gd name="adj1" fmla="val 14709016"/>
              <a:gd name="adj2" fmla="val 16267168"/>
            </a:avLst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70C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 rot="19732172">
            <a:off x="4672806" y="3448263"/>
            <a:ext cx="155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C00000"/>
                </a:solidFill>
              </a:rPr>
              <a:t>Incoming</a:t>
            </a:r>
            <a:r>
              <a:rPr lang="es-ES" dirty="0" smtClean="0">
                <a:solidFill>
                  <a:srgbClr val="C00000"/>
                </a:solidFill>
              </a:rPr>
              <a:t> Light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974116" y="442913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669900"/>
                </a:solidFill>
              </a:rPr>
              <a:t>d’</a:t>
            </a:r>
            <a:endParaRPr lang="es-ES" sz="2000" dirty="0">
              <a:solidFill>
                <a:srgbClr val="669900"/>
              </a:solidFill>
            </a:endParaRPr>
          </a:p>
        </p:txBody>
      </p:sp>
      <p:sp>
        <p:nvSpPr>
          <p:cNvPr id="32" name="31 Arco"/>
          <p:cNvSpPr/>
          <p:nvPr/>
        </p:nvSpPr>
        <p:spPr>
          <a:xfrm>
            <a:off x="3546595" y="3071810"/>
            <a:ext cx="714380" cy="1143008"/>
          </a:xfrm>
          <a:prstGeom prst="arc">
            <a:avLst>
              <a:gd name="adj1" fmla="val 6048132"/>
              <a:gd name="adj2" fmla="val 14608248"/>
            </a:avLst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>
            <a:off x="3260843" y="2786058"/>
            <a:ext cx="125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70C0"/>
                </a:solidFill>
              </a:rPr>
              <a:t>FOV  </a:t>
            </a:r>
            <a:r>
              <a:rPr lang="el-GR" sz="2400" dirty="0" smtClean="0">
                <a:solidFill>
                  <a:srgbClr val="0070C0"/>
                </a:solidFill>
              </a:rPr>
              <a:t>α</a:t>
            </a:r>
            <a:r>
              <a:rPr lang="es-ES" sz="2400" dirty="0" smtClean="0">
                <a:solidFill>
                  <a:srgbClr val="0070C0"/>
                </a:solidFill>
              </a:rPr>
              <a:t>’/2</a:t>
            </a: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158723" name="Picture 3" descr="C:\Users\Adrian\Downloads\CodeCogsEqn (1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432517"/>
            <a:ext cx="4000528" cy="924913"/>
          </a:xfrm>
          <a:prstGeom prst="rect">
            <a:avLst/>
          </a:prstGeom>
          <a:noFill/>
        </p:spPr>
      </p:pic>
      <p:cxnSp>
        <p:nvCxnSpPr>
          <p:cNvPr id="35" name="34 Conector recto de flecha"/>
          <p:cNvCxnSpPr/>
          <p:nvPr/>
        </p:nvCxnSpPr>
        <p:spPr>
          <a:xfrm rot="10800000" flipV="1">
            <a:off x="1663558" y="3286124"/>
            <a:ext cx="4736243" cy="2928958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Elipse"/>
          <p:cNvSpPr/>
          <p:nvPr/>
        </p:nvSpPr>
        <p:spPr>
          <a:xfrm>
            <a:off x="4475289" y="4286256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17 Conector recto"/>
          <p:cNvCxnSpPr/>
          <p:nvPr/>
        </p:nvCxnSpPr>
        <p:spPr>
          <a:xfrm>
            <a:off x="2267744" y="1268760"/>
            <a:ext cx="4752528" cy="100811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2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t="30674" r="41209" b="22652"/>
          <a:stretch/>
        </p:blipFill>
        <p:spPr bwMode="auto">
          <a:xfrm>
            <a:off x="2735108" y="1877352"/>
            <a:ext cx="3908453" cy="412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844990" y="1196752"/>
            <a:ext cx="174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Acceleration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 3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134445" y="908720"/>
            <a:ext cx="136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Constant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</a:p>
          <a:p>
            <a:pPr algn="ctr"/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Speed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 3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23187" y="6137000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0.6</a:t>
            </a:r>
            <a:endParaRPr lang="es-ES" sz="32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t="30674" r="41209" b="22652"/>
          <a:stretch/>
        </p:blipFill>
        <p:spPr bwMode="auto">
          <a:xfrm>
            <a:off x="2735108" y="1877352"/>
            <a:ext cx="3908453" cy="412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5" t="30572" r="13631" b="22662"/>
          <a:stretch/>
        </p:blipFill>
        <p:spPr bwMode="auto">
          <a:xfrm>
            <a:off x="2736748" y="1871450"/>
            <a:ext cx="3908453" cy="413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844990" y="1196752"/>
            <a:ext cx="1743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Acceleration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 3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134445" y="908720"/>
            <a:ext cx="136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Constant</a:t>
            </a:r>
            <a:r>
              <a:rPr lang="es-E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 </a:t>
            </a:r>
          </a:p>
          <a:p>
            <a:pPr algn="ctr"/>
            <a:r>
              <a:rPr lang="es-ES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 3"/>
              </a:rPr>
              <a:t>Speed</a:t>
            </a:r>
            <a:endParaRPr lang="es-ES" sz="2400" dirty="0" smtClean="0">
              <a:solidFill>
                <a:schemeClr val="accent2">
                  <a:lumMod val="60000"/>
                  <a:lumOff val="40000"/>
                </a:schemeClr>
              </a:solidFill>
              <a:sym typeface="Wingdings 3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156182" y="6120932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32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0.9</a:t>
            </a:r>
            <a:endParaRPr lang="es-ES" sz="32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lego_vs_acceleration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9532" y="1236525"/>
            <a:ext cx="8424936" cy="4739027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547664" y="6309320"/>
            <a:ext cx="165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Constant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Speed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084168" y="6309320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</a:rPr>
              <a:t>Acceleration</a:t>
            </a:r>
            <a:endParaRPr lang="es-E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3" name="22 Conector recto"/>
          <p:cNvCxnSpPr/>
          <p:nvPr/>
        </p:nvCxnSpPr>
        <p:spPr>
          <a:xfrm>
            <a:off x="5220072" y="1196752"/>
            <a:ext cx="0" cy="532859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30 Grupo"/>
          <p:cNvGrpSpPr/>
          <p:nvPr/>
        </p:nvGrpSpPr>
        <p:grpSpPr>
          <a:xfrm>
            <a:off x="447555" y="1412776"/>
            <a:ext cx="4340469" cy="1800200"/>
            <a:chOff x="447555" y="1412776"/>
            <a:chExt cx="4340469" cy="1800200"/>
          </a:xfrm>
        </p:grpSpPr>
        <p:pic>
          <p:nvPicPr>
            <p:cNvPr id="22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55" y="1412776"/>
              <a:ext cx="2520280" cy="1800200"/>
            </a:xfrm>
            <a:prstGeom prst="rect">
              <a:avLst/>
            </a:prstGeom>
          </p:spPr>
        </p:pic>
        <p:sp>
          <p:nvSpPr>
            <p:cNvPr id="24" name="1 Título"/>
            <p:cNvSpPr txBox="1">
              <a:spLocks/>
            </p:cNvSpPr>
            <p:nvPr/>
          </p:nvSpPr>
          <p:spPr>
            <a:xfrm>
              <a:off x="2975267" y="1412776"/>
              <a:ext cx="1812757" cy="10081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Light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transport</a:t>
              </a:r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analysis</a:t>
              </a:r>
              <a:endParaRPr lang="es-ES" sz="18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504905" y="3429000"/>
            <a:ext cx="4382469" cy="2844630"/>
            <a:chOff x="504905" y="3429000"/>
            <a:chExt cx="4382469" cy="2844630"/>
          </a:xfrm>
        </p:grpSpPr>
        <p:grpSp>
          <p:nvGrpSpPr>
            <p:cNvPr id="8" name="Group 90"/>
            <p:cNvGrpSpPr/>
            <p:nvPr/>
          </p:nvGrpSpPr>
          <p:grpSpPr>
            <a:xfrm>
              <a:off x="1187624" y="4776169"/>
              <a:ext cx="1603580" cy="1132991"/>
              <a:chOff x="5679709" y="4214756"/>
              <a:chExt cx="1675458" cy="1183776"/>
            </a:xfrm>
          </p:grpSpPr>
          <p:pic>
            <p:nvPicPr>
              <p:cNvPr id="9" name="Picture 18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53000" contrast="72000"/>
              </a:blip>
              <a:srcRect/>
              <a:stretch>
                <a:fillRect/>
              </a:stretch>
            </p:blipFill>
            <p:spPr bwMode="auto">
              <a:xfrm>
                <a:off x="5913397" y="4214756"/>
                <a:ext cx="690604" cy="863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Rectangle 40"/>
              <p:cNvSpPr/>
              <p:nvPr/>
            </p:nvSpPr>
            <p:spPr>
              <a:xfrm>
                <a:off x="5679709" y="5029200"/>
                <a:ext cx="16754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Object (Hidden)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95"/>
            <p:cNvGrpSpPr/>
            <p:nvPr/>
          </p:nvGrpSpPr>
          <p:grpSpPr>
            <a:xfrm>
              <a:off x="515289" y="4219376"/>
              <a:ext cx="1846020" cy="2054254"/>
              <a:chOff x="4876800" y="3480799"/>
              <a:chExt cx="1928765" cy="2146333"/>
            </a:xfrm>
          </p:grpSpPr>
          <p:sp>
            <p:nvSpPr>
              <p:cNvPr id="12" name="Rectangle 39"/>
              <p:cNvSpPr/>
              <p:nvPr/>
            </p:nvSpPr>
            <p:spPr>
              <a:xfrm>
                <a:off x="4876800" y="5257800"/>
                <a:ext cx="10246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solidFill>
                      <a:prstClr val="white"/>
                    </a:solidFill>
                  </a:rPr>
                  <a:t>Occluder</a:t>
                </a:r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" name="Group 89"/>
              <p:cNvGrpSpPr/>
              <p:nvPr/>
            </p:nvGrpSpPr>
            <p:grpSpPr>
              <a:xfrm>
                <a:off x="5077339" y="3480799"/>
                <a:ext cx="1728226" cy="1805036"/>
                <a:chOff x="5077339" y="3480799"/>
                <a:chExt cx="1728226" cy="1805036"/>
              </a:xfrm>
            </p:grpSpPr>
            <p:sp>
              <p:nvSpPr>
                <p:cNvPr id="14" name="L-Shape 79"/>
                <p:cNvSpPr/>
                <p:nvPr/>
              </p:nvSpPr>
              <p:spPr>
                <a:xfrm rot="5400000">
                  <a:off x="5230959" y="3711230"/>
                  <a:ext cx="1613011" cy="1536200"/>
                </a:xfrm>
                <a:prstGeom prst="corner">
                  <a:avLst>
                    <a:gd name="adj1" fmla="val 12581"/>
                    <a:gd name="adj2" fmla="val 13920"/>
                  </a:avLst>
                </a:prstGeom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Freeform 80"/>
                <p:cNvSpPr/>
                <p:nvPr/>
              </p:nvSpPr>
              <p:spPr>
                <a:xfrm rot="5400000">
                  <a:off x="5845440" y="2712699"/>
                  <a:ext cx="192025" cy="1728225"/>
                </a:xfrm>
                <a:custGeom>
                  <a:avLst/>
                  <a:gdLst>
                    <a:gd name="connsiteX0" fmla="*/ 0 w 307240"/>
                    <a:gd name="connsiteY0" fmla="*/ 0 h 1536200"/>
                    <a:gd name="connsiteX1" fmla="*/ 307240 w 307240"/>
                    <a:gd name="connsiteY1" fmla="*/ 0 h 1536200"/>
                    <a:gd name="connsiteX2" fmla="*/ 307240 w 307240"/>
                    <a:gd name="connsiteY2" fmla="*/ 1536200 h 1536200"/>
                    <a:gd name="connsiteX3" fmla="*/ 0 w 307240"/>
                    <a:gd name="connsiteY3" fmla="*/ 1536200 h 1536200"/>
                    <a:gd name="connsiteX4" fmla="*/ 0 w 307240"/>
                    <a:gd name="connsiteY4" fmla="*/ 0 h 1536200"/>
                    <a:gd name="connsiteX0" fmla="*/ 0 w 307240"/>
                    <a:gd name="connsiteY0" fmla="*/ 0 h 1766630"/>
                    <a:gd name="connsiteX1" fmla="*/ 307240 w 307240"/>
                    <a:gd name="connsiteY1" fmla="*/ 0 h 1766630"/>
                    <a:gd name="connsiteX2" fmla="*/ 307240 w 307240"/>
                    <a:gd name="connsiteY2" fmla="*/ 1536200 h 1766630"/>
                    <a:gd name="connsiteX3" fmla="*/ 115215 w 307240"/>
                    <a:gd name="connsiteY3" fmla="*/ 1766630 h 1766630"/>
                    <a:gd name="connsiteX4" fmla="*/ 0 w 307240"/>
                    <a:gd name="connsiteY4" fmla="*/ 0 h 1766630"/>
                    <a:gd name="connsiteX0" fmla="*/ 0 w 192025"/>
                    <a:gd name="connsiteY0" fmla="*/ 230430 h 1766630"/>
                    <a:gd name="connsiteX1" fmla="*/ 192025 w 192025"/>
                    <a:gd name="connsiteY1" fmla="*/ 0 h 1766630"/>
                    <a:gd name="connsiteX2" fmla="*/ 192025 w 192025"/>
                    <a:gd name="connsiteY2" fmla="*/ 1536200 h 1766630"/>
                    <a:gd name="connsiteX3" fmla="*/ 0 w 192025"/>
                    <a:gd name="connsiteY3" fmla="*/ 1766630 h 1766630"/>
                    <a:gd name="connsiteX4" fmla="*/ 0 w 192025"/>
                    <a:gd name="connsiteY4" fmla="*/ 230430 h 1766630"/>
                    <a:gd name="connsiteX0" fmla="*/ 291891 w 483916"/>
                    <a:gd name="connsiteY0" fmla="*/ 230430 h 1766630"/>
                    <a:gd name="connsiteX1" fmla="*/ 483916 w 483916"/>
                    <a:gd name="connsiteY1" fmla="*/ 0 h 1766630"/>
                    <a:gd name="connsiteX2" fmla="*/ 483916 w 483916"/>
                    <a:gd name="connsiteY2" fmla="*/ 1536200 h 1766630"/>
                    <a:gd name="connsiteX3" fmla="*/ 0 w 483916"/>
                    <a:gd name="connsiteY3" fmla="*/ 1766630 h 1766630"/>
                    <a:gd name="connsiteX4" fmla="*/ 291891 w 483916"/>
                    <a:gd name="connsiteY4" fmla="*/ 230430 h 1766630"/>
                    <a:gd name="connsiteX0" fmla="*/ 0 w 483916"/>
                    <a:gd name="connsiteY0" fmla="*/ 235551 h 1766630"/>
                    <a:gd name="connsiteX1" fmla="*/ 483916 w 483916"/>
                    <a:gd name="connsiteY1" fmla="*/ 0 h 1766630"/>
                    <a:gd name="connsiteX2" fmla="*/ 483916 w 483916"/>
                    <a:gd name="connsiteY2" fmla="*/ 1536200 h 1766630"/>
                    <a:gd name="connsiteX3" fmla="*/ 0 w 483916"/>
                    <a:gd name="connsiteY3" fmla="*/ 1766630 h 1766630"/>
                    <a:gd name="connsiteX4" fmla="*/ 0 w 483916"/>
                    <a:gd name="connsiteY4" fmla="*/ 235551 h 1766630"/>
                    <a:gd name="connsiteX0" fmla="*/ 322611 w 806527"/>
                    <a:gd name="connsiteY0" fmla="*/ 235551 h 1766630"/>
                    <a:gd name="connsiteX1" fmla="*/ 806527 w 806527"/>
                    <a:gd name="connsiteY1" fmla="*/ 0 h 1766630"/>
                    <a:gd name="connsiteX2" fmla="*/ 806527 w 806527"/>
                    <a:gd name="connsiteY2" fmla="*/ 1536200 h 1766630"/>
                    <a:gd name="connsiteX3" fmla="*/ 0 w 806527"/>
                    <a:gd name="connsiteY3" fmla="*/ 1766630 h 1766630"/>
                    <a:gd name="connsiteX4" fmla="*/ 322611 w 806527"/>
                    <a:gd name="connsiteY4" fmla="*/ 235551 h 1766630"/>
                    <a:gd name="connsiteX0" fmla="*/ 0 w 806527"/>
                    <a:gd name="connsiteY0" fmla="*/ 235551 h 1766630"/>
                    <a:gd name="connsiteX1" fmla="*/ 806527 w 806527"/>
                    <a:gd name="connsiteY1" fmla="*/ 0 h 1766630"/>
                    <a:gd name="connsiteX2" fmla="*/ 806527 w 806527"/>
                    <a:gd name="connsiteY2" fmla="*/ 1536200 h 1766630"/>
                    <a:gd name="connsiteX3" fmla="*/ 0 w 806527"/>
                    <a:gd name="connsiteY3" fmla="*/ 1766630 h 1766630"/>
                    <a:gd name="connsiteX4" fmla="*/ 0 w 806527"/>
                    <a:gd name="connsiteY4" fmla="*/ 235551 h 1766630"/>
                    <a:gd name="connsiteX0" fmla="*/ 0 w 806527"/>
                    <a:gd name="connsiteY0" fmla="*/ 235551 h 1766630"/>
                    <a:gd name="connsiteX1" fmla="*/ 806527 w 806527"/>
                    <a:gd name="connsiteY1" fmla="*/ 0 h 1766630"/>
                    <a:gd name="connsiteX2" fmla="*/ 806527 w 806527"/>
                    <a:gd name="connsiteY2" fmla="*/ 1570338 h 1766630"/>
                    <a:gd name="connsiteX3" fmla="*/ 0 w 806527"/>
                    <a:gd name="connsiteY3" fmla="*/ 1766630 h 1766630"/>
                    <a:gd name="connsiteX4" fmla="*/ 0 w 806527"/>
                    <a:gd name="connsiteY4" fmla="*/ 235551 h 1766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6527" h="1766630">
                      <a:moveTo>
                        <a:pt x="0" y="235551"/>
                      </a:moveTo>
                      <a:lnTo>
                        <a:pt x="806527" y="0"/>
                      </a:lnTo>
                      <a:lnTo>
                        <a:pt x="806527" y="1570338"/>
                      </a:lnTo>
                      <a:lnTo>
                        <a:pt x="0" y="1766630"/>
                      </a:lnTo>
                      <a:lnTo>
                        <a:pt x="0" y="23555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Freeform 81"/>
                <p:cNvSpPr/>
                <p:nvPr/>
              </p:nvSpPr>
              <p:spPr>
                <a:xfrm rot="5400000">
                  <a:off x="4270835" y="4287304"/>
                  <a:ext cx="1805034" cy="192025"/>
                </a:xfrm>
                <a:custGeom>
                  <a:avLst/>
                  <a:gdLst>
                    <a:gd name="connsiteX0" fmla="*/ 0 w 1613010"/>
                    <a:gd name="connsiteY0" fmla="*/ 0 h 268835"/>
                    <a:gd name="connsiteX1" fmla="*/ 1613010 w 1613010"/>
                    <a:gd name="connsiteY1" fmla="*/ 0 h 268835"/>
                    <a:gd name="connsiteX2" fmla="*/ 1613010 w 1613010"/>
                    <a:gd name="connsiteY2" fmla="*/ 268835 h 268835"/>
                    <a:gd name="connsiteX3" fmla="*/ 0 w 1613010"/>
                    <a:gd name="connsiteY3" fmla="*/ 268835 h 268835"/>
                    <a:gd name="connsiteX4" fmla="*/ 0 w 1613010"/>
                    <a:gd name="connsiteY4" fmla="*/ 0 h 268835"/>
                    <a:gd name="connsiteX0" fmla="*/ 192025 w 1805035"/>
                    <a:gd name="connsiteY0" fmla="*/ 0 h 268835"/>
                    <a:gd name="connsiteX1" fmla="*/ 1805035 w 1805035"/>
                    <a:gd name="connsiteY1" fmla="*/ 0 h 268835"/>
                    <a:gd name="connsiteX2" fmla="*/ 1805035 w 1805035"/>
                    <a:gd name="connsiteY2" fmla="*/ 268835 h 268835"/>
                    <a:gd name="connsiteX3" fmla="*/ 0 w 1805035"/>
                    <a:gd name="connsiteY3" fmla="*/ 192025 h 268835"/>
                    <a:gd name="connsiteX4" fmla="*/ 192025 w 1805035"/>
                    <a:gd name="connsiteY4" fmla="*/ 0 h 268835"/>
                    <a:gd name="connsiteX0" fmla="*/ 192025 w 1805035"/>
                    <a:gd name="connsiteY0" fmla="*/ 0 h 192025"/>
                    <a:gd name="connsiteX1" fmla="*/ 1805035 w 1805035"/>
                    <a:gd name="connsiteY1" fmla="*/ 0 h 192025"/>
                    <a:gd name="connsiteX2" fmla="*/ 1651416 w 1805035"/>
                    <a:gd name="connsiteY2" fmla="*/ 192025 h 192025"/>
                    <a:gd name="connsiteX3" fmla="*/ 0 w 1805035"/>
                    <a:gd name="connsiteY3" fmla="*/ 192025 h 192025"/>
                    <a:gd name="connsiteX4" fmla="*/ 192025 w 1805035"/>
                    <a:gd name="connsiteY4" fmla="*/ 0 h 192025"/>
                    <a:gd name="connsiteX0" fmla="*/ 192025 w 1805036"/>
                    <a:gd name="connsiteY0" fmla="*/ 0 h 192025"/>
                    <a:gd name="connsiteX1" fmla="*/ 1805035 w 1805036"/>
                    <a:gd name="connsiteY1" fmla="*/ 0 h 192025"/>
                    <a:gd name="connsiteX2" fmla="*/ 1805036 w 1805036"/>
                    <a:gd name="connsiteY2" fmla="*/ 192025 h 192025"/>
                    <a:gd name="connsiteX3" fmla="*/ 0 w 1805036"/>
                    <a:gd name="connsiteY3" fmla="*/ 192025 h 192025"/>
                    <a:gd name="connsiteX4" fmla="*/ 192025 w 1805036"/>
                    <a:gd name="connsiteY4" fmla="*/ 0 h 192025"/>
                    <a:gd name="connsiteX0" fmla="*/ 38405 w 1651416"/>
                    <a:gd name="connsiteY0" fmla="*/ 0 h 192025"/>
                    <a:gd name="connsiteX1" fmla="*/ 1651415 w 1651416"/>
                    <a:gd name="connsiteY1" fmla="*/ 0 h 192025"/>
                    <a:gd name="connsiteX2" fmla="*/ 1651416 w 1651416"/>
                    <a:gd name="connsiteY2" fmla="*/ 192025 h 192025"/>
                    <a:gd name="connsiteX3" fmla="*/ 0 w 1651416"/>
                    <a:gd name="connsiteY3" fmla="*/ 192025 h 192025"/>
                    <a:gd name="connsiteX4" fmla="*/ 38405 w 1651416"/>
                    <a:gd name="connsiteY4" fmla="*/ 0 h 192025"/>
                    <a:gd name="connsiteX0" fmla="*/ 38405 w 1651415"/>
                    <a:gd name="connsiteY0" fmla="*/ 0 h 192025"/>
                    <a:gd name="connsiteX1" fmla="*/ 1651415 w 1651415"/>
                    <a:gd name="connsiteY1" fmla="*/ 0 h 192025"/>
                    <a:gd name="connsiteX2" fmla="*/ 1574605 w 1651415"/>
                    <a:gd name="connsiteY2" fmla="*/ 192025 h 192025"/>
                    <a:gd name="connsiteX3" fmla="*/ 0 w 1651415"/>
                    <a:gd name="connsiteY3" fmla="*/ 192025 h 192025"/>
                    <a:gd name="connsiteX4" fmla="*/ 38405 w 1651415"/>
                    <a:gd name="connsiteY4" fmla="*/ 0 h 192025"/>
                    <a:gd name="connsiteX0" fmla="*/ 115214 w 1728224"/>
                    <a:gd name="connsiteY0" fmla="*/ 0 h 192025"/>
                    <a:gd name="connsiteX1" fmla="*/ 1728224 w 1728224"/>
                    <a:gd name="connsiteY1" fmla="*/ 0 h 192025"/>
                    <a:gd name="connsiteX2" fmla="*/ 1651414 w 1728224"/>
                    <a:gd name="connsiteY2" fmla="*/ 192025 h 192025"/>
                    <a:gd name="connsiteX3" fmla="*/ 0 w 1728224"/>
                    <a:gd name="connsiteY3" fmla="*/ 192025 h 192025"/>
                    <a:gd name="connsiteX4" fmla="*/ 115214 w 172822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728224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65141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5"/>
                    <a:gd name="connsiteY0" fmla="*/ 0 h 192025"/>
                    <a:gd name="connsiteX1" fmla="*/ 1805034 w 1805035"/>
                    <a:gd name="connsiteY1" fmla="*/ 0 h 192025"/>
                    <a:gd name="connsiteX2" fmla="*/ 1805035 w 1805035"/>
                    <a:gd name="connsiteY2" fmla="*/ 192025 h 192025"/>
                    <a:gd name="connsiteX3" fmla="*/ 0 w 1805035"/>
                    <a:gd name="connsiteY3" fmla="*/ 192025 h 192025"/>
                    <a:gd name="connsiteX4" fmla="*/ 192024 w 1805035"/>
                    <a:gd name="connsiteY4" fmla="*/ 0 h 192025"/>
                    <a:gd name="connsiteX0" fmla="*/ 192024 w 1810673"/>
                    <a:gd name="connsiteY0" fmla="*/ 0 h 192025"/>
                    <a:gd name="connsiteX1" fmla="*/ 1805034 w 1810673"/>
                    <a:gd name="connsiteY1" fmla="*/ 0 h 192025"/>
                    <a:gd name="connsiteX2" fmla="*/ 1805035 w 1810673"/>
                    <a:gd name="connsiteY2" fmla="*/ 192025 h 192025"/>
                    <a:gd name="connsiteX3" fmla="*/ 0 w 1810673"/>
                    <a:gd name="connsiteY3" fmla="*/ 192025 h 192025"/>
                    <a:gd name="connsiteX4" fmla="*/ 192024 w 1810673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65141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65141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65141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57460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57460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  <a:gd name="connsiteX0" fmla="*/ 192024 w 1805034"/>
                    <a:gd name="connsiteY0" fmla="*/ 0 h 192025"/>
                    <a:gd name="connsiteX1" fmla="*/ 1805034 w 1805034"/>
                    <a:gd name="connsiteY1" fmla="*/ 0 h 192025"/>
                    <a:gd name="connsiteX2" fmla="*/ 1574605 w 1805034"/>
                    <a:gd name="connsiteY2" fmla="*/ 192025 h 192025"/>
                    <a:gd name="connsiteX3" fmla="*/ 0 w 1805034"/>
                    <a:gd name="connsiteY3" fmla="*/ 192025 h 192025"/>
                    <a:gd name="connsiteX4" fmla="*/ 192024 w 1805034"/>
                    <a:gd name="connsiteY4" fmla="*/ 0 h 19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5034" h="192025">
                      <a:moveTo>
                        <a:pt x="192024" y="0"/>
                      </a:moveTo>
                      <a:lnTo>
                        <a:pt x="1805034" y="0"/>
                      </a:lnTo>
                      <a:cubicBezTo>
                        <a:pt x="1758988" y="51686"/>
                        <a:pt x="1696232" y="102663"/>
                        <a:pt x="1574605" y="192025"/>
                      </a:cubicBezTo>
                      <a:lnTo>
                        <a:pt x="0" y="192025"/>
                      </a:lnTo>
                      <a:lnTo>
                        <a:pt x="19202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7" name="Group 94"/>
            <p:cNvGrpSpPr/>
            <p:nvPr/>
          </p:nvGrpSpPr>
          <p:grpSpPr>
            <a:xfrm>
              <a:off x="3049505" y="4223309"/>
              <a:ext cx="1837869" cy="2003558"/>
              <a:chOff x="2940080" y="4440925"/>
              <a:chExt cx="1920249" cy="2093365"/>
            </a:xfrm>
          </p:grpSpPr>
          <p:pic>
            <p:nvPicPr>
              <p:cNvPr id="18" name="Picture 51" descr="gandalfheat.jpg"/>
              <p:cNvPicPr>
                <a:picLocks noChangeAspect="1"/>
              </p:cNvPicPr>
              <p:nvPr/>
            </p:nvPicPr>
            <p:blipFill>
              <a:blip r:embed="rId5" cstate="print"/>
              <a:srcRect l="14556" t="9375" r="11243" b="12500"/>
              <a:stretch>
                <a:fillRect/>
              </a:stretch>
            </p:blipFill>
            <p:spPr>
              <a:xfrm>
                <a:off x="3021520" y="4440925"/>
                <a:ext cx="1786984" cy="1805035"/>
              </a:xfrm>
              <a:prstGeom prst="rect">
                <a:avLst/>
              </a:prstGeom>
            </p:spPr>
          </p:pic>
          <p:grpSp>
            <p:nvGrpSpPr>
              <p:cNvPr id="19" name="Group 82"/>
              <p:cNvGrpSpPr/>
              <p:nvPr/>
            </p:nvGrpSpPr>
            <p:grpSpPr>
              <a:xfrm rot="5400000">
                <a:off x="3727382" y="5401343"/>
                <a:ext cx="345645" cy="1920249"/>
                <a:chOff x="3774645" y="6031391"/>
                <a:chExt cx="345645" cy="1920249"/>
              </a:xfrm>
            </p:grpSpPr>
            <p:pic>
              <p:nvPicPr>
                <p:cNvPr id="20" name="Picture 83" descr="colorbar.jpg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86667" t="7721" r="10972" b="10436"/>
                <a:stretch>
                  <a:fillRect/>
                </a:stretch>
              </p:blipFill>
              <p:spPr>
                <a:xfrm>
                  <a:off x="4043510" y="6036670"/>
                  <a:ext cx="76780" cy="1914970"/>
                </a:xfrm>
                <a:prstGeom prst="rect">
                  <a:avLst/>
                </a:prstGeom>
              </p:spPr>
            </p:pic>
            <p:sp>
              <p:nvSpPr>
                <p:cNvPr id="21" name="TextBox 84"/>
                <p:cNvSpPr txBox="1"/>
                <p:nvPr/>
              </p:nvSpPr>
              <p:spPr>
                <a:xfrm rot="16200000">
                  <a:off x="2972072" y="6833964"/>
                  <a:ext cx="191292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prstClr val="white"/>
                      </a:solidFill>
                    </a:rPr>
                    <a:t>Confidence (</a:t>
                  </a:r>
                  <a:r>
                    <a:rPr lang="en-US" sz="1400" dirty="0" err="1" smtClean="0">
                      <a:solidFill>
                        <a:prstClr val="white"/>
                      </a:solidFill>
                    </a:rPr>
                    <a:t>Arb</a:t>
                  </a:r>
                  <a:r>
                    <a:rPr lang="en-US" sz="1400" dirty="0" smtClean="0">
                      <a:solidFill>
                        <a:prstClr val="white"/>
                      </a:solidFill>
                    </a:rPr>
                    <a:t>. U.)</a:t>
                  </a:r>
                  <a:endParaRPr lang="en-US" sz="14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5" name="1 Título"/>
            <p:cNvSpPr txBox="1">
              <a:spLocks/>
            </p:cNvSpPr>
            <p:nvPr/>
          </p:nvSpPr>
          <p:spPr>
            <a:xfrm>
              <a:off x="504905" y="3429000"/>
              <a:ext cx="3467039" cy="10081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Geometry</a:t>
              </a:r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around-the-corner</a:t>
              </a:r>
              <a:endParaRPr lang="es-ES" sz="18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5298199" y="3429000"/>
            <a:ext cx="3845801" cy="2590260"/>
            <a:chOff x="5298199" y="3429000"/>
            <a:chExt cx="3845801" cy="2590260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688" y="4189017"/>
              <a:ext cx="2952328" cy="1830243"/>
            </a:xfrm>
            <a:prstGeom prst="rect">
              <a:avLst/>
            </a:prstGeom>
          </p:spPr>
        </p:pic>
        <p:sp>
          <p:nvSpPr>
            <p:cNvPr id="26" name="1 Título"/>
            <p:cNvSpPr txBox="1">
              <a:spLocks/>
            </p:cNvSpPr>
            <p:nvPr/>
          </p:nvSpPr>
          <p:spPr>
            <a:xfrm>
              <a:off x="5298199" y="3429000"/>
              <a:ext cx="3845801" cy="10081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Motion</a:t>
              </a:r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detection</a:t>
              </a:r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around</a:t>
              </a:r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corners</a:t>
              </a:r>
              <a:endParaRPr lang="es-ES" sz="18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5318456" y="1673256"/>
            <a:ext cx="3845801" cy="2043776"/>
            <a:chOff x="5318456" y="1673256"/>
            <a:chExt cx="3845801" cy="2043776"/>
          </a:xfrm>
        </p:grpSpPr>
        <p:pic>
          <p:nvPicPr>
            <p:cNvPr id="5" name="Picture 3" descr="brdfrendering.png"/>
            <p:cNvPicPr>
              <a:picLocks noChangeAspect="1"/>
            </p:cNvPicPr>
            <p:nvPr/>
          </p:nvPicPr>
          <p:blipFill rotWithShape="1">
            <a:blip r:embed="rId8" cstate="print"/>
            <a:srcRect l="2297" t="4687" r="2824" b="4289"/>
            <a:stretch/>
          </p:blipFill>
          <p:spPr>
            <a:xfrm>
              <a:off x="7172926" y="1874163"/>
              <a:ext cx="1568090" cy="884661"/>
            </a:xfrm>
            <a:prstGeom prst="rect">
              <a:avLst/>
            </a:prstGeom>
          </p:spPr>
        </p:pic>
        <p:pic>
          <p:nvPicPr>
            <p:cNvPr id="6" name="Picture 4" descr="brdfsetup.png"/>
            <p:cNvPicPr>
              <a:picLocks noChangeAspect="1"/>
            </p:cNvPicPr>
            <p:nvPr/>
          </p:nvPicPr>
          <p:blipFill rotWithShape="1">
            <a:blip r:embed="rId9" cstate="print"/>
            <a:srcRect l="6292" t="2225" r="6294" b="14023"/>
            <a:stretch/>
          </p:blipFill>
          <p:spPr>
            <a:xfrm>
              <a:off x="5760088" y="1673256"/>
              <a:ext cx="1271631" cy="1286474"/>
            </a:xfrm>
            <a:prstGeom prst="rect">
              <a:avLst/>
            </a:prstGeom>
          </p:spPr>
        </p:pic>
        <p:sp>
          <p:nvSpPr>
            <p:cNvPr id="27" name="1 Título"/>
            <p:cNvSpPr txBox="1">
              <a:spLocks/>
            </p:cNvSpPr>
            <p:nvPr/>
          </p:nvSpPr>
          <p:spPr>
            <a:xfrm>
              <a:off x="5318456" y="2708920"/>
              <a:ext cx="3845801" cy="10081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Single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viewpoint</a:t>
              </a:r>
              <a:r>
                <a:rPr lang="es-ES" sz="2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BRDF </a:t>
              </a:r>
              <a:r>
                <a:rPr lang="es-ES" sz="2000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acquisition</a:t>
              </a:r>
              <a:endParaRPr lang="es-ES" sz="18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519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53896" y="2039487"/>
            <a:ext cx="8686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b="1" dirty="0" smtClean="0">
              <a:solidFill>
                <a:srgbClr val="628B0F"/>
              </a:solidFill>
            </a:endParaRPr>
          </a:p>
          <a:p>
            <a:endParaRPr lang="es-ES" sz="2800" b="1" dirty="0" smtClean="0">
              <a:solidFill>
                <a:srgbClr val="628B0F"/>
              </a:solidFill>
            </a:endParaRPr>
          </a:p>
          <a:p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Acceleration</a:t>
            </a:r>
            <a:endParaRPr lang="es-ES" sz="32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s-ES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	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Relativistic</a:t>
            </a:r>
            <a:r>
              <a:rPr lang="es-E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Rotation</a:t>
            </a:r>
            <a:endParaRPr lang="es-ES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7200" y="20487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628B0F"/>
                </a:solidFill>
              </a:rPr>
              <a:t>More </a:t>
            </a:r>
            <a:r>
              <a:rPr lang="es-ES" sz="2800" b="1" dirty="0" err="1" smtClean="0">
                <a:solidFill>
                  <a:srgbClr val="628B0F"/>
                </a:solidFill>
              </a:rPr>
              <a:t>than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just</a:t>
            </a:r>
            <a:r>
              <a:rPr lang="es-ES" sz="2800" b="1" dirty="0" smtClean="0">
                <a:solidFill>
                  <a:srgbClr val="628B0F"/>
                </a:solidFill>
              </a:rPr>
              <a:t> linear non-</a:t>
            </a:r>
            <a:r>
              <a:rPr lang="es-ES" sz="2800" b="1" dirty="0" err="1" smtClean="0">
                <a:solidFill>
                  <a:srgbClr val="628B0F"/>
                </a:solidFill>
              </a:rPr>
              <a:t>accelerated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motion</a:t>
            </a:r>
            <a:r>
              <a:rPr lang="es-ES" sz="2800" b="1" dirty="0" smtClean="0">
                <a:solidFill>
                  <a:srgbClr val="628B0F"/>
                </a:solidFill>
              </a:rPr>
              <a:t>…</a:t>
            </a:r>
          </a:p>
          <a:p>
            <a:endParaRPr lang="es-ES" sz="2800" b="1" dirty="0">
              <a:solidFill>
                <a:srgbClr val="628B0F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>
            <a:off x="457200" y="1541110"/>
            <a:ext cx="3898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No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commonly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accepted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theory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for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relativistic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rotation</a:t>
            </a:r>
            <a:endParaRPr lang="es-ES" sz="2400" dirty="0" smtClean="0">
              <a:solidFill>
                <a:srgbClr val="669900"/>
              </a:solidFill>
            </a:endParaRPr>
          </a:p>
        </p:txBody>
      </p:sp>
      <p:sp>
        <p:nvSpPr>
          <p:cNvPr id="28" name="27 Flecha abajo"/>
          <p:cNvSpPr/>
          <p:nvPr/>
        </p:nvSpPr>
        <p:spPr>
          <a:xfrm rot="18900000">
            <a:off x="3939842" y="2221580"/>
            <a:ext cx="576064" cy="586788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64 Arco de bloque"/>
          <p:cNvSpPr/>
          <p:nvPr/>
        </p:nvSpPr>
        <p:spPr>
          <a:xfrm>
            <a:off x="3421560" y="4224464"/>
            <a:ext cx="2300880" cy="2300880"/>
          </a:xfrm>
          <a:prstGeom prst="blockArc">
            <a:avLst>
              <a:gd name="adj1" fmla="val 16207575"/>
              <a:gd name="adj2" fmla="val 17095019"/>
              <a:gd name="adj3" fmla="val 1375"/>
            </a:avLst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66" name="65 Conector recto"/>
          <p:cNvCxnSpPr/>
          <p:nvPr/>
        </p:nvCxnSpPr>
        <p:spPr>
          <a:xfrm>
            <a:off x="1905000" y="5390695"/>
            <a:ext cx="5334000" cy="0"/>
          </a:xfrm>
          <a:prstGeom prst="line">
            <a:avLst/>
          </a:prstGeom>
          <a:noFill/>
          <a:ln w="76200" cap="flat" cmpd="sng" algn="ctr">
            <a:solidFill>
              <a:srgbClr val="669900"/>
            </a:solidFill>
            <a:prstDash val="solid"/>
          </a:ln>
          <a:effectLst/>
        </p:spPr>
      </p:cxnSp>
      <p:cxnSp>
        <p:nvCxnSpPr>
          <p:cNvPr id="67" name="66 Conector recto de flecha"/>
          <p:cNvCxnSpPr/>
          <p:nvPr/>
        </p:nvCxnSpPr>
        <p:spPr>
          <a:xfrm flipV="1">
            <a:off x="4572000" y="3790495"/>
            <a:ext cx="0" cy="1600200"/>
          </a:xfrm>
          <a:prstGeom prst="straightConnector1">
            <a:avLst/>
          </a:prstGeom>
          <a:noFill/>
          <a:ln w="38100" cap="flat" cmpd="sng" algn="ctr">
            <a:solidFill>
              <a:srgbClr val="669900"/>
            </a:solidFill>
            <a:prstDash val="solid"/>
            <a:tailEnd type="arrow"/>
          </a:ln>
          <a:effectLst/>
        </p:spPr>
      </p:cxnSp>
      <p:grpSp>
        <p:nvGrpSpPr>
          <p:cNvPr id="68" name="67 Grupo"/>
          <p:cNvGrpSpPr/>
          <p:nvPr/>
        </p:nvGrpSpPr>
        <p:grpSpPr>
          <a:xfrm rot="954939">
            <a:off x="2124405" y="3805375"/>
            <a:ext cx="5334000" cy="1600200"/>
            <a:chOff x="1905000" y="2590800"/>
            <a:chExt cx="5334000" cy="1600200"/>
          </a:xfrm>
        </p:grpSpPr>
        <p:cxnSp>
          <p:nvCxnSpPr>
            <p:cNvPr id="69" name="68 Conector recto"/>
            <p:cNvCxnSpPr/>
            <p:nvPr/>
          </p:nvCxnSpPr>
          <p:spPr>
            <a:xfrm>
              <a:off x="1905000" y="4191000"/>
              <a:ext cx="5334000" cy="0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70" name="69 Conector recto de flecha"/>
            <p:cNvCxnSpPr/>
            <p:nvPr/>
          </p:nvCxnSpPr>
          <p:spPr>
            <a:xfrm flipV="1">
              <a:off x="4572000" y="2590800"/>
              <a:ext cx="0" cy="16002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</p:grpSp>
      <p:sp>
        <p:nvSpPr>
          <p:cNvPr id="71" name="70 CuadroTexto"/>
          <p:cNvSpPr txBox="1"/>
          <p:nvPr/>
        </p:nvSpPr>
        <p:spPr>
          <a:xfrm>
            <a:off x="4953000" y="3942895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≈ 0º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71 Conector recto de flecha"/>
          <p:cNvCxnSpPr/>
          <p:nvPr/>
        </p:nvCxnSpPr>
        <p:spPr>
          <a:xfrm flipV="1">
            <a:off x="2007235" y="4643554"/>
            <a:ext cx="0" cy="747141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73" name="72 CuadroTexto"/>
          <p:cNvSpPr txBox="1"/>
          <p:nvPr/>
        </p:nvSpPr>
        <p:spPr>
          <a:xfrm>
            <a:off x="1745785" y="5466895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" name="73 Conector recto de flecha"/>
          <p:cNvCxnSpPr/>
          <p:nvPr/>
        </p:nvCxnSpPr>
        <p:spPr>
          <a:xfrm flipV="1">
            <a:off x="2634150" y="4781095"/>
            <a:ext cx="0" cy="609601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75" name="74 CuadroTexto"/>
          <p:cNvSpPr txBox="1"/>
          <p:nvPr/>
        </p:nvSpPr>
        <p:spPr>
          <a:xfrm>
            <a:off x="2372700" y="5466895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s-ES" sz="16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s-ES" sz="16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75 Conector recto de flecha"/>
          <p:cNvCxnSpPr/>
          <p:nvPr/>
        </p:nvCxnSpPr>
        <p:spPr>
          <a:xfrm>
            <a:off x="6242295" y="5402326"/>
            <a:ext cx="0" cy="445569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77" name="76 CuadroTexto"/>
          <p:cNvSpPr txBox="1"/>
          <p:nvPr/>
        </p:nvSpPr>
        <p:spPr>
          <a:xfrm>
            <a:off x="5980845" y="4824285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s-ES" sz="16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s-ES" sz="16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77 CuadroTexto"/>
          <p:cNvSpPr txBox="1"/>
          <p:nvPr/>
        </p:nvSpPr>
        <p:spPr>
          <a:xfrm>
            <a:off x="1564957" y="4755514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78 CuadroTexto"/>
          <p:cNvSpPr txBox="1"/>
          <p:nvPr/>
        </p:nvSpPr>
        <p:spPr>
          <a:xfrm>
            <a:off x="2150703" y="4778448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79 CuadroTexto"/>
          <p:cNvSpPr txBox="1"/>
          <p:nvPr/>
        </p:nvSpPr>
        <p:spPr>
          <a:xfrm>
            <a:off x="6360115" y="5374905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143372" y="5500702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669900"/>
                </a:solidFill>
              </a:rPr>
              <a:t>Sensor</a:t>
            </a:r>
            <a:endParaRPr lang="es-ES" dirty="0">
              <a:solidFill>
                <a:srgbClr val="669900"/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4429124" y="3500438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572000" y="2714620"/>
            <a:ext cx="1122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solidFill>
                  <a:srgbClr val="669900"/>
                </a:solidFill>
              </a:rPr>
              <a:t>Pinhole</a:t>
            </a:r>
            <a:r>
              <a:rPr lang="es-ES" sz="2000" dirty="0" smtClean="0">
                <a:solidFill>
                  <a:srgbClr val="669900"/>
                </a:solidFill>
              </a:rPr>
              <a:t> </a:t>
            </a:r>
          </a:p>
          <a:p>
            <a:r>
              <a:rPr lang="es-ES" sz="2000" dirty="0" err="1" smtClean="0">
                <a:solidFill>
                  <a:srgbClr val="669900"/>
                </a:solidFill>
              </a:rPr>
              <a:t>Aperture</a:t>
            </a:r>
            <a:endParaRPr lang="es-ES" sz="20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5" grpId="0" animBg="1"/>
      <p:bldP spid="71" grpId="0"/>
      <p:bldP spid="73" grpId="0"/>
      <p:bldP spid="73" grpId="1"/>
      <p:bldP spid="75" grpId="0"/>
      <p:bldP spid="75" grpId="1"/>
      <p:bldP spid="77" grpId="0"/>
      <p:bldP spid="78" grpId="0"/>
      <p:bldP spid="78" grpId="1"/>
      <p:bldP spid="79" grpId="0"/>
      <p:bldP spid="79" grpId="1"/>
      <p:bldP spid="80" grpId="0"/>
      <p:bldP spid="23" grpId="0"/>
      <p:bldP spid="23" grpId="1"/>
      <p:bldP spid="24" grpId="0" animBg="1"/>
      <p:bldP spid="24" grpId="1" animBg="1"/>
      <p:bldP spid="25" grpId="0"/>
      <p:bldP spid="25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9" t="37333" r="6325" b="28412"/>
          <a:stretch/>
        </p:blipFill>
        <p:spPr bwMode="auto">
          <a:xfrm>
            <a:off x="-26327" y="2420888"/>
            <a:ext cx="919665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1560" y="4801581"/>
            <a:ext cx="131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0.2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995969" y="4801581"/>
            <a:ext cx="131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0.4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199918" y="4797152"/>
            <a:ext cx="131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0.8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432166" y="4801581"/>
            <a:ext cx="131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ymbol" pitchFamily="18" charset="2"/>
              </a:rPr>
              <a:t>b</a:t>
            </a:r>
            <a:r>
              <a:rPr lang="es-E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= 0.99</a:t>
            </a:r>
            <a:endParaRPr lang="es-E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5" name="64 Arco de bloque"/>
          <p:cNvSpPr/>
          <p:nvPr/>
        </p:nvSpPr>
        <p:spPr>
          <a:xfrm>
            <a:off x="3421560" y="4224464"/>
            <a:ext cx="2300880" cy="2300880"/>
          </a:xfrm>
          <a:prstGeom prst="blockArc">
            <a:avLst>
              <a:gd name="adj1" fmla="val 16207575"/>
              <a:gd name="adj2" fmla="val 17095019"/>
              <a:gd name="adj3" fmla="val 1375"/>
            </a:avLst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66" name="65 Conector recto"/>
          <p:cNvCxnSpPr/>
          <p:nvPr/>
        </p:nvCxnSpPr>
        <p:spPr>
          <a:xfrm>
            <a:off x="1905000" y="5390695"/>
            <a:ext cx="5334000" cy="0"/>
          </a:xfrm>
          <a:prstGeom prst="line">
            <a:avLst/>
          </a:prstGeom>
          <a:noFill/>
          <a:ln w="76200" cap="flat" cmpd="sng" algn="ctr">
            <a:solidFill>
              <a:srgbClr val="669900"/>
            </a:solidFill>
            <a:prstDash val="solid"/>
          </a:ln>
          <a:effectLst/>
        </p:spPr>
      </p:cxnSp>
      <p:cxnSp>
        <p:nvCxnSpPr>
          <p:cNvPr id="67" name="66 Conector recto de flecha"/>
          <p:cNvCxnSpPr/>
          <p:nvPr/>
        </p:nvCxnSpPr>
        <p:spPr>
          <a:xfrm flipV="1">
            <a:off x="4572000" y="3790495"/>
            <a:ext cx="0" cy="1600200"/>
          </a:xfrm>
          <a:prstGeom prst="straightConnector1">
            <a:avLst/>
          </a:prstGeom>
          <a:noFill/>
          <a:ln w="38100" cap="flat" cmpd="sng" algn="ctr">
            <a:solidFill>
              <a:srgbClr val="669900"/>
            </a:solidFill>
            <a:prstDash val="solid"/>
            <a:tailEnd type="arrow"/>
          </a:ln>
          <a:effectLst/>
        </p:spPr>
      </p:cxnSp>
      <p:grpSp>
        <p:nvGrpSpPr>
          <p:cNvPr id="2" name="67 Grupo"/>
          <p:cNvGrpSpPr/>
          <p:nvPr/>
        </p:nvGrpSpPr>
        <p:grpSpPr>
          <a:xfrm rot="954939">
            <a:off x="2124405" y="3805375"/>
            <a:ext cx="5334000" cy="1600200"/>
            <a:chOff x="1905000" y="2590800"/>
            <a:chExt cx="5334000" cy="1600200"/>
          </a:xfrm>
        </p:grpSpPr>
        <p:cxnSp>
          <p:nvCxnSpPr>
            <p:cNvPr id="69" name="68 Conector recto"/>
            <p:cNvCxnSpPr/>
            <p:nvPr/>
          </p:nvCxnSpPr>
          <p:spPr>
            <a:xfrm>
              <a:off x="1905000" y="4191000"/>
              <a:ext cx="5334000" cy="0"/>
            </a:xfrm>
            <a:prstGeom prst="lin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70" name="69 Conector recto de flecha"/>
            <p:cNvCxnSpPr/>
            <p:nvPr/>
          </p:nvCxnSpPr>
          <p:spPr>
            <a:xfrm flipV="1">
              <a:off x="4572000" y="2590800"/>
              <a:ext cx="0" cy="160020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</p:grpSp>
      <p:sp>
        <p:nvSpPr>
          <p:cNvPr id="71" name="70 CuadroTexto"/>
          <p:cNvSpPr txBox="1"/>
          <p:nvPr/>
        </p:nvSpPr>
        <p:spPr>
          <a:xfrm>
            <a:off x="4953000" y="3942895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≈ 0º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71 Conector recto de flecha"/>
          <p:cNvCxnSpPr/>
          <p:nvPr/>
        </p:nvCxnSpPr>
        <p:spPr>
          <a:xfrm flipV="1">
            <a:off x="2007235" y="4643554"/>
            <a:ext cx="0" cy="747141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73" name="72 CuadroTexto"/>
          <p:cNvSpPr txBox="1"/>
          <p:nvPr/>
        </p:nvSpPr>
        <p:spPr>
          <a:xfrm>
            <a:off x="1745785" y="5466895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6" name="75 Conector recto de flecha"/>
          <p:cNvCxnSpPr/>
          <p:nvPr/>
        </p:nvCxnSpPr>
        <p:spPr>
          <a:xfrm>
            <a:off x="6242295" y="5402326"/>
            <a:ext cx="0" cy="445569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77" name="76 CuadroTexto"/>
          <p:cNvSpPr txBox="1"/>
          <p:nvPr/>
        </p:nvSpPr>
        <p:spPr>
          <a:xfrm>
            <a:off x="5980845" y="4824285"/>
            <a:ext cx="62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es-ES" sz="16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s-ES" sz="16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77 CuadroTexto"/>
          <p:cNvSpPr txBox="1"/>
          <p:nvPr/>
        </p:nvSpPr>
        <p:spPr>
          <a:xfrm>
            <a:off x="1564957" y="4755514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79 CuadroTexto"/>
          <p:cNvSpPr txBox="1"/>
          <p:nvPr/>
        </p:nvSpPr>
        <p:spPr>
          <a:xfrm>
            <a:off x="6360115" y="5374905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s-ES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s-E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143372" y="5500702"/>
            <a:ext cx="8194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669900"/>
                </a:solidFill>
              </a:rPr>
              <a:t>Sensor</a:t>
            </a:r>
            <a:endParaRPr lang="es-ES" dirty="0">
              <a:solidFill>
                <a:srgbClr val="669900"/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4429124" y="3500438"/>
            <a:ext cx="285752" cy="285752"/>
          </a:xfrm>
          <a:prstGeom prst="ellipse">
            <a:avLst/>
          </a:prstGeom>
          <a:solidFill>
            <a:srgbClr val="669900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604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3" name="2 Grupo"/>
          <p:cNvGrpSpPr/>
          <p:nvPr/>
        </p:nvGrpSpPr>
        <p:grpSpPr>
          <a:xfrm>
            <a:off x="713889" y="1988840"/>
            <a:ext cx="7716222" cy="2520280"/>
            <a:chOff x="377181" y="3880917"/>
            <a:chExt cx="5078740" cy="1658823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1" t="47778" r="69049" b="16027"/>
            <a:stretch/>
          </p:blipFill>
          <p:spPr bwMode="auto">
            <a:xfrm>
              <a:off x="377181" y="3880917"/>
              <a:ext cx="3448060" cy="1658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67" t="47778" r="48426" b="16027"/>
            <a:stretch/>
          </p:blipFill>
          <p:spPr bwMode="auto">
            <a:xfrm>
              <a:off x="3825241" y="3880917"/>
              <a:ext cx="1630680" cy="1658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8754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tomato_rotation_v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0984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064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r>
              <a:rPr lang="es-E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Rotation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tomato_rotation_v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0984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68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err="1" smtClean="0">
                <a:solidFill>
                  <a:schemeClr val="accent4">
                    <a:lumMod val="50000"/>
                  </a:schemeClr>
                </a:solidFill>
              </a:rPr>
              <a:t>Motivation</a:t>
            </a: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es-ES" dirty="0" err="1" smtClean="0">
                <a:solidFill>
                  <a:schemeClr val="accent4">
                    <a:lumMod val="50000"/>
                  </a:schemeClr>
                </a:solidFill>
              </a:rPr>
              <a:t>Contribution</a:t>
            </a:r>
            <a:endParaRPr lang="es-ES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Time-Resolved Data</a:t>
            </a:r>
          </a:p>
          <a:p>
            <a:pPr marL="0" indent="0">
              <a:buNone/>
            </a:pPr>
            <a:endParaRPr lang="es-E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Rendering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Relativistic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Effects</a:t>
            </a:r>
            <a:endParaRPr lang="es-E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Implementation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(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nitty-gritty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Details</a:t>
            </a:r>
            <a:endParaRPr lang="es-ES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Concluding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Remarks</a:t>
            </a:r>
            <a:endParaRPr lang="es-E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1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err="1" smtClean="0"/>
              <a:t>Motivation</a:t>
            </a:r>
            <a:r>
              <a:rPr lang="es-ES" dirty="0" smtClean="0"/>
              <a:t> and </a:t>
            </a:r>
            <a:r>
              <a:rPr lang="es-ES" dirty="0" err="1" smtClean="0"/>
              <a:t>Contribution</a:t>
            </a:r>
            <a:endParaRPr lang="es-ES" dirty="0" smtClean="0"/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Time-Resolved Data</a:t>
            </a:r>
          </a:p>
          <a:p>
            <a:pPr marL="0" indent="0">
              <a:buNone/>
            </a:pPr>
            <a:endParaRPr lang="es-E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Rendering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Relativistic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Effects</a:t>
            </a:r>
            <a:endParaRPr lang="es-E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E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Implementation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nitty-gritty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Details</a:t>
            </a:r>
            <a:endParaRPr lang="es-E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Concluding</a:t>
            </a:r>
            <a:r>
              <a:rPr lang="es-E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Remarks</a:t>
            </a:r>
            <a:endParaRPr lang="es-ES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04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Conclusion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Future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Work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57200" y="1610797"/>
            <a:ext cx="8507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Relativistic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rendering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framework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time-resolved 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data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669900"/>
                </a:solidFill>
              </a:rPr>
              <a:t>non-</a:t>
            </a:r>
            <a:r>
              <a:rPr lang="es-ES" sz="2800" b="1" dirty="0" err="1" smtClean="0">
                <a:solidFill>
                  <a:srgbClr val="669900"/>
                </a:solidFill>
              </a:rPr>
              <a:t>constant</a:t>
            </a:r>
            <a:r>
              <a:rPr lang="es-ES" sz="2800" b="1" dirty="0" smtClean="0">
                <a:solidFill>
                  <a:srgbClr val="669900"/>
                </a:solidFill>
              </a:rPr>
              <a:t> </a:t>
            </a:r>
            <a:r>
              <a:rPr lang="es-ES" sz="2800" dirty="0">
                <a:solidFill>
                  <a:srgbClr val="9CBEBD">
                    <a:lumMod val="60000"/>
                    <a:lumOff val="40000"/>
                  </a:srgbClr>
                </a:solidFill>
              </a:rPr>
              <a:t>time-resolved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radiance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solidFill>
                  <a:srgbClr val="669900"/>
                </a:solidFill>
              </a:rPr>
              <a:t>acceleration</a:t>
            </a:r>
            <a:r>
              <a:rPr lang="es-ES" sz="2800" b="1" dirty="0" smtClean="0">
                <a:solidFill>
                  <a:srgbClr val="669900"/>
                </a:solidFill>
              </a:rPr>
              <a:t> </a:t>
            </a:r>
            <a:r>
              <a:rPr lang="es-ES" sz="2800" dirty="0">
                <a:solidFill>
                  <a:srgbClr val="9CBEBD">
                    <a:lumMod val="60000"/>
                    <a:lumOff val="40000"/>
                  </a:srgbClr>
                </a:solidFill>
              </a:rPr>
              <a:t>and</a:t>
            </a:r>
            <a:r>
              <a:rPr lang="es-ES" sz="2800" b="1" dirty="0" smtClean="0">
                <a:solidFill>
                  <a:srgbClr val="669900"/>
                </a:solidFill>
              </a:rPr>
              <a:t> </a:t>
            </a:r>
            <a:r>
              <a:rPr lang="es-ES" sz="2800" b="1" dirty="0" err="1" smtClean="0">
                <a:solidFill>
                  <a:srgbClr val="669900"/>
                </a:solidFill>
              </a:rPr>
              <a:t>rotation</a:t>
            </a:r>
            <a:r>
              <a:rPr lang="es-ES" sz="2800" b="1" dirty="0" smtClean="0">
                <a:solidFill>
                  <a:srgbClr val="669900"/>
                </a:solidFill>
              </a:rPr>
              <a:t> </a:t>
            </a:r>
            <a:r>
              <a:rPr lang="es-ES" sz="2800" dirty="0" err="1">
                <a:solidFill>
                  <a:srgbClr val="9CBEBD">
                    <a:lumMod val="60000"/>
                    <a:lumOff val="40000"/>
                  </a:srgbClr>
                </a:solidFill>
              </a:rPr>
              <a:t>for</a:t>
            </a:r>
            <a:r>
              <a:rPr lang="es-ES" sz="2800" dirty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>
                <a:solidFill>
                  <a:srgbClr val="9CBEBD">
                    <a:lumMod val="60000"/>
                    <a:lumOff val="40000"/>
                  </a:srgbClr>
                </a:solidFill>
              </a:rPr>
              <a:t>visualization</a:t>
            </a:r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2800" b="1" dirty="0" err="1">
                <a:solidFill>
                  <a:srgbClr val="669900"/>
                </a:solidFill>
              </a:rPr>
              <a:t>pinhole</a:t>
            </a:r>
            <a:r>
              <a:rPr lang="es-ES" sz="2800" b="1" dirty="0">
                <a:solidFill>
                  <a:srgbClr val="669900"/>
                </a:solidFill>
              </a:rPr>
              <a:t> camera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model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>
                <a:solidFill>
                  <a:srgbClr val="669900"/>
                </a:solidFill>
              </a:rPr>
              <a:t>camera </a:t>
            </a:r>
            <a:r>
              <a:rPr lang="es-ES" sz="2800" b="1" dirty="0" err="1">
                <a:solidFill>
                  <a:srgbClr val="669900"/>
                </a:solidFill>
              </a:rPr>
              <a:t>deformation</a:t>
            </a:r>
            <a:endParaRPr lang="es-ES" sz="2800" b="1" dirty="0">
              <a:solidFill>
                <a:srgbClr val="669900"/>
              </a:solidFill>
            </a:endParaRPr>
          </a:p>
          <a:p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r>
              <a:rPr lang="es-ES" sz="2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Future</a:t>
            </a:r>
            <a:r>
              <a:rPr lang="es-ES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Work</a:t>
            </a:r>
            <a:r>
              <a:rPr lang="es-ES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General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relativity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-&gt;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Gravitational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Forces</a:t>
            </a:r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More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sophisticated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camera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models</a:t>
            </a:r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Lift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Lambertian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surface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assumption</a:t>
            </a:r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r>
              <a:rPr lang="es-ES" sz="2800" dirty="0">
                <a:solidFill>
                  <a:srgbClr val="9CBEBD">
                    <a:lumMod val="60000"/>
                    <a:lumOff val="40000"/>
                  </a:srgbClr>
                </a:solidFill>
              </a:rPr>
              <a:t>	</a:t>
            </a:r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4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6" y="2060848"/>
            <a:ext cx="3240359" cy="22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116632" y="4086200"/>
            <a:ext cx="59674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628B0F"/>
                </a:solidFill>
              </a:rPr>
              <a:t>Femto-photography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  <a:r>
              <a:rPr lang="es-ES" sz="1800" dirty="0" err="1" smtClean="0">
                <a:solidFill>
                  <a:srgbClr val="628B0F"/>
                </a:solidFill>
              </a:rPr>
              <a:t>setup</a:t>
            </a:r>
            <a:r>
              <a:rPr lang="es-ES" sz="1800" dirty="0" smtClean="0">
                <a:solidFill>
                  <a:srgbClr val="628B0F"/>
                </a:solidFill>
              </a:rPr>
              <a:t> </a:t>
            </a:r>
          </a:p>
          <a:p>
            <a:r>
              <a:rPr lang="es-ES" sz="1600" dirty="0" smtClean="0">
                <a:solidFill>
                  <a:srgbClr val="628B0F"/>
                </a:solidFill>
              </a:rPr>
              <a:t>[</a:t>
            </a:r>
            <a:r>
              <a:rPr lang="es-ES" sz="1600" dirty="0" err="1" smtClean="0">
                <a:solidFill>
                  <a:srgbClr val="628B0F"/>
                </a:solidFill>
              </a:rPr>
              <a:t>Velten</a:t>
            </a:r>
            <a:r>
              <a:rPr lang="es-ES" sz="1600" dirty="0" smtClean="0">
                <a:solidFill>
                  <a:srgbClr val="628B0F"/>
                </a:solidFill>
              </a:rPr>
              <a:t> et al. SIGGRAPH 2012; 2013]</a:t>
            </a:r>
            <a:endParaRPr lang="es-ES" sz="1600" dirty="0">
              <a:solidFill>
                <a:srgbClr val="628B0F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23395" y="6021288"/>
            <a:ext cx="3162975" cy="720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>
                <a:solidFill>
                  <a:srgbClr val="628B0F"/>
                </a:solidFill>
              </a:rPr>
              <a:t>Time-Resolved Data</a:t>
            </a:r>
            <a:endParaRPr lang="es-ES" sz="2000" dirty="0">
              <a:solidFill>
                <a:srgbClr val="628B0F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16016" y="5211197"/>
            <a:ext cx="5122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Can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visualize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data </a:t>
            </a:r>
          </a:p>
          <a:p>
            <a:r>
              <a:rPr lang="es-ES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from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different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viewpoints</a:t>
            </a:r>
            <a:r>
              <a:rPr lang="es-ES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r>
              <a:rPr lang="es-ES" sz="3400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Time-resolved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Imaging</a:t>
            </a:r>
            <a:endParaRPr lang="es-ES" sz="3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46" y="4361243"/>
            <a:ext cx="4325074" cy="1735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827748" y="4171618"/>
            <a:ext cx="3162975" cy="720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rgbClr val="628B0F"/>
                </a:solidFill>
              </a:rPr>
              <a:t>+ </a:t>
            </a:r>
            <a:r>
              <a:rPr lang="es-ES" sz="2800" b="1" dirty="0" err="1" smtClean="0">
                <a:solidFill>
                  <a:srgbClr val="628B0F"/>
                </a:solidFill>
              </a:rPr>
              <a:t>Obtained</a:t>
            </a:r>
            <a:r>
              <a:rPr lang="es-ES" sz="2800" b="1" dirty="0" smtClean="0">
                <a:solidFill>
                  <a:srgbClr val="628B0F"/>
                </a:solidFill>
              </a:rPr>
              <a:t> </a:t>
            </a:r>
            <a:r>
              <a:rPr lang="es-ES" sz="2800" b="1" dirty="0" err="1" smtClean="0">
                <a:solidFill>
                  <a:srgbClr val="628B0F"/>
                </a:solidFill>
              </a:rPr>
              <a:t>Geometry</a:t>
            </a:r>
            <a:endParaRPr lang="es-ES" sz="2400" b="1" dirty="0">
              <a:solidFill>
                <a:srgbClr val="628B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-0.1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11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2" grpId="0"/>
      <p:bldP spid="9" grpId="0"/>
      <p:bldP spid="9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452320" y="6309320"/>
            <a:ext cx="1691680" cy="5486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2 Subtítulo"/>
          <p:cNvSpPr txBox="1">
            <a:spLocks/>
          </p:cNvSpPr>
          <p:nvPr/>
        </p:nvSpPr>
        <p:spPr>
          <a:xfrm>
            <a:off x="363829" y="5348808"/>
            <a:ext cx="842493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Adrian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Jarabo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</a:t>
            </a:r>
            <a:r>
              <a:rPr lang="es-E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Belen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Masia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1,2,3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Andreas Velten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4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</a:t>
            </a:r>
          </a:p>
          <a:p>
            <a:pPr marL="0" indent="0" algn="ctr">
              <a:buNone/>
            </a:pP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Christopher Barsi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2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</a:t>
            </a:r>
            <a:r>
              <a:rPr lang="es-E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Ramesh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Raskar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2</a:t>
            </a:r>
            <a:r>
              <a:rPr lang="es-E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 Diego Gutierrez</a:t>
            </a:r>
            <a:r>
              <a:rPr lang="es-E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</a:t>
            </a:r>
          </a:p>
          <a:p>
            <a:pPr marL="0" indent="0" algn="ctr">
              <a:buNone/>
            </a:pPr>
            <a:endParaRPr lang="es-ES" sz="2000" baseline="30000" dirty="0" smtClean="0">
              <a:solidFill>
                <a:schemeClr val="accent2">
                  <a:lumMod val="60000"/>
                  <a:lumOff val="4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  <a:p>
            <a:pPr marL="0" indent="0" algn="ctr">
              <a:buNone/>
            </a:pP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1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Universidad de Zaragoza    </a:t>
            </a: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2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MIT Media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Lab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   </a:t>
            </a: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3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I3A    </a:t>
            </a:r>
            <a:r>
              <a:rPr lang="es-ES" sz="16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4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Morgridge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Institute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for</a:t>
            </a:r>
            <a:r>
              <a:rPr lang="es-E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 </a:t>
            </a:r>
            <a:r>
              <a:rPr lang="es-E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Research</a:t>
            </a:r>
            <a:endParaRPr lang="es-ES" sz="1600" dirty="0">
              <a:solidFill>
                <a:schemeClr val="accent2">
                  <a:lumMod val="60000"/>
                  <a:lumOff val="4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721804" y="1166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669900"/>
                </a:solidFill>
                <a:cs typeface="Estrangelo Edessa" panose="03080600000000000000" pitchFamily="66" charset="0"/>
              </a:rPr>
              <a:t>Relativistic Effects for Time-Resolved Light Transport</a:t>
            </a:r>
            <a:endParaRPr lang="es-ES" sz="4000" b="1" dirty="0">
              <a:solidFill>
                <a:srgbClr val="669900"/>
              </a:solidFill>
              <a:cs typeface="Estrangelo Edessa" panose="03080600000000000000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9"/>
          <a:stretch/>
        </p:blipFill>
        <p:spPr bwMode="auto">
          <a:xfrm>
            <a:off x="2800366" y="1646135"/>
            <a:ext cx="3615275" cy="351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6516216" y="2830163"/>
            <a:ext cx="24586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2017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86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>
            <a:off x="457200" y="1257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Implementation</a:t>
            </a:r>
            <a:r>
              <a:rPr lang="es-ES" sz="3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3400" b="1" dirty="0" err="1" smtClean="0">
                <a:solidFill>
                  <a:schemeClr val="accent2">
                    <a:lumMod val="75000"/>
                  </a:schemeClr>
                </a:solidFill>
              </a:rPr>
              <a:t>Details</a:t>
            </a:r>
            <a:endParaRPr lang="es-ES" sz="3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AutoShape 2" descr="data:image/jpeg;base64,/9j/4AAQSkZJRgABAQAAAQABAAD/2wCEAAkGBhMSERUUExQWFRUWGRoXGRgYGBoaHhcYGx0YHBoaGR0cHCcgHBsjGxobIS8gJScqLC0tHR8xNTAqNSYrLCkBCQoKDgwOGg8PGiwkHyQsLCwvKSksLy0sMDIsKiwpKiwsLCosLCwsLDQ0LCwsLCwsLCw0LCwsKiwqLywqLC8sLf/AABEIALcBFAMBIgACEQEDEQH/xAAbAAACAwEBAQAAAAAAAAAAAAAEBQIDBgABB//EAD0QAAIBAgUCBAQEBQQCAQUBAAECEQMhAAQSMUEFURMiYXEGMoGRQqGx0RQjUsHwB2Lh8RVyM5KistLiQ//EABsBAAIDAQEBAAAAAAAAAAAAAAMEAQIFAAYH/8QANREAAQMCAwUIAgIABwEAAAAAAQACEQMhEjFBBFFhcfATIoGRobHR4QXBMvEjM0JSYnLSFP/aAAwDAQACEQMRAD8Az3xPXOScfwJ6hllDwyVWIRWiQFINzHBvbnAfxD1ytnKVKtVelqQmmQo0u8wS7gWM7SMeJ8UfxdNKWYZaegMfE0lvGaIUVUB3v8+KOq/DL0QDTcV0Om6C8sCRAkzYG4wPZ3NaQKtjNj9o9VrnAmncRl9JI1KNjGCU6pVClSxIIG9wANgJ2HpgZqi6TL6WEQNO/eTNoxUpPH5Y03FhMJJuNtwUXVqFydQAbfyx/bHtJztgINzEHuMeu9pPmHcWI98XFSAqFslMMRmdj98BJmI5kfmMTNSLi4PHbBu3BCH2aI8Q7G2PUbnfAxcHv98dqjnE49Quwq6svIxbTfbEC4IgH2xT4jJ83ynnFu0AOIKC0kQjjiLNjxASBGx2JNj7HnFdXULx9sF7UEWQsBGatyufUMI/MHFmubTzOKVfUCEALDzG3A/7xZls4wYlSBM7wcQ2reD5j+1V7LEjPj/SgKoDQ23fEyv2xB6gNmWRgij07RR8QVl0uSNG7SO/YHvggJmMwhvcGwTnlzUFrQRwe+LcqlRgyoCQAWPsNzgamNRAkCTEnjDbpNUUay601ibgSBUW4sbSMXBStc4WkgXRvi1c+KdNaWt1t5Rusc/bD7o/wgyVFoZiotKhVIe7CSVHyg/1XIxr/gToYRjX/hDTLsdMsFAHdR7j88L/AI7+FK1bNeOdNOlKLqZpiwEwL8cXwA1gX4OGds1nYCKIeBDZ/jB5zOXkdc1kc50dcvWqZWivitVYIGYEEAtaJHIicL6fUq3T6tVEI1AlZFxPccWnGu/1XyZR6ddDZ0UBlNiVEG/tGPnteuaqyBdREcn1wRj8TQVcUu8Q+4m/pB9oRWbzNTM0RrqlihJIMWnmdyTfFGZylClQovLtUqaiwI8oA4Hrtf1x7k6FapQKLBUOBoEayxjbvxijP9LrIy0qqFGAkKRDQdjHr6YklGpgNOEOAAJsOXRS3w5mMXdM6i9IkpHmBUyJseffGj+EwjeJl2oI5qwq1DZqbzYg8gzccxjZ9J+FOmU/4ilVVqrUBqeoGgQSBCjuCY5wFxLbhGftDCTTeLenivnHwzQAzaAuVU8gTvsNjubYN+Lfhc5akuqpLTdZsST+Eb2ESTycMOufDKtnUp5GaqyhBUExJuHgWI74Uf6h+ImcdHMadI0htQHlX/DirnAMMoTMdXaWOY60X1yyvxnyCyNUwY5xAs0bYJyOaFOslRqYqKrAlG2aODi7qnWfFrvUWmqKxnQosAAB/adsZRiJnwXosTsQbhtEzOu6M+KAy9B2IUCScQNjBxqa+ay+Yp0/BQUMyX0nzaU02AYnYf5vhV1jovgOR4tOqNWmUM3gEn2vE98BcWiAcyJRmYn4iBYGN3jy3JTpx7g3MdLqU9MrIdQ6kXlSSP1BH0x2KBzTqi4XDRMfinppymYelsysRadvYjtiPSetClFRWCuhBKHVDjjbeOxOG/XOoVOosHqVFNWmCLrBcTsNKwSLm9o5xkq9PzECdzEgD8u/1wGmcTMDs9UaoCx2NuWicZo067al0ozGSpssnkD8P0wuzmSam2giDuIMhh3B5xTmKlQMocmVAieFNxHpefrhplupotLw3pq6G4Yghge4YXkf4MMCQO7lu+CUu65ultN+++OQGSAJwxo9BNVWZHS2yMwDN6r3GAs90qtSvURgNtW4/wDqFsE7SDBVIVb1gT5l0nuLfliaA8eYen98VNWWBIn12OI06mk72xYOhREq6YPbF1ODz9Dgdqykc4iFO48w9N/rgofuVS1NDV0gEWP2DD0+s4qFafmiO0WwIlcRANvU4nSUuwVQSWMADcnF21ALqpYTZa2h8evYNTpMP6SoCjbgiBYD7DCX4g6lSer4lCn4SsvnQfKHkyU7AiLd5wFnsoRcoyLbsfufWDi5Hp06MaSzsZDE2jaw/wAvhem2m04qYjkf1MIz3PcMLzPP5hDvm5URE3HrHr/nGPcoWN+2B8wRqmIBvAxLLZgg2+2DsfD4Jsl6jSWWF1etf6wdsMOn5wfKwUq9vNYKTYNIvbfCODJse+JasFp1y1CqUA9sFO+p5Hw6mgOjC3mRtS7d8TShWfQup20+VQATpk7Wvc4a/DXQctUy2ZevKvTRShh9AZg0ayogTEDURvg3plf+Fy4dvBq5etuFJDBgR8x3sRb12w2x+MrJ2h7qTAAMTgY58tJX0b4OOeOXpvXVK9NSNN2FUQYtMAlexvjR/FbU2pMBSNeqo8qLMrqtqI4HqcfLPg745oUqX8O2sMWqN4gqOLRqMnci25tuTuTgP4z+M6KlWyVes1VlK1KhckMpM6Ya4IO0RtgDmd/HOW7+/hBY5xa6gGzizkc+HlnEb0hWqtfMJTzNZqFLX5idRC3uQLicHfF3Q6eXal/DVTWpskh4+ZpNgBtaPzxnM26MVYVCUYKX7oWJlQD80d+cRovVLeFT1VIOqmQxJRRMmFJAtc9sFNQTKOKRAEWjOeo4mZtknZyuZywDmlqAAbUjBgNW0kTGNP8ADvUTWqM9XWK6oKa6iPKntze98ZLpqlaFRUr1g7nzIoBV6YjUZJ3Hbmwwy+H1C55aS6n8yz4ywy+pkSIkYO11xKzNqpY6bxaRNwCLW329brVVOjN0+sK9enTekHATS+ltQM6it9+cbX/xmQrZetWpvoSqv8xg3y31eYHaDxjFNnj4maoZiNATxKUt5WOqQHY3iRMRMfTBVbpFMVDmKikqQsi4o6SAi2AiNiCeYwJ9Mui90CntbWA4mSCP+2mciCOMe6R5T4gXp1SqKFWnU1W8RRqkenrj511eqajFySSTzzjQfEHw5XoeZdNVCwUMlyCdgRvOMzmqpkhgQRaDgddzcJBzW5+PpCcbHYvGetFdR6lSGWamaKmoSSKs3AtaPT++K+kdAesGcnw6agnxGVtJIHyggRqPvgTK5VqpIQFmAJ0gEyBubYdUqlUdPKmtNEtekDDI02Ygi6k8eoxntIdd+QC0ntcwFtE95xvmY3kC+7WAlvUzlxSp+ECKgEPckN/uvye2AGpFVDXE7esb4YH4crGildV1U3c0w1rOBOk3sYM/fDLonwuuZrpSNcoqoWdnXSKbSAVWWOq5F7Yz3VGUxc5TOq1QxzzklNEqyjW5kWAJNhJMDsJJ/PHY1fW/9Js5RqRQQ5mkyhlqUxYgzYibEEfpjsQKjDcFWwPCTVXdaniK2lpnULR62H6DFXXqxfMM7Bt9nKudheVAB7/bDCvRggwCBweffAeY6ZILIEF2ZlBIIHYIbQO6k+uIbhHePJS9xPdGRuk1aj9R32+/rjxlgzYjaAf1/fF4Q9o3vMTHF7GMcaVMoTL+JIgaRpI55BBHsZ9MMg2QCLrqebAnRI1W0TYCx+YmdxOGGU+IHSmV1uzMSGUwyMkCAQSZM+nqDhcmROkswCgSAWnzN2BFpi8G2I6V0zPnmwAO1tjNudxxixuIKpYFFUemHMK5pU2DU11MBBt3iZ+04VMDzhhRzVRGWZRrFWMgx/dThhXo0qzlkVULXKXKzyFIuL/UTimXL2UrOnFlFG+Ycc4MzGQHiaQpQmSFNxHYGbiPxc4hnOnOh07wAZFxfa4tiwK4qvUD80f+w3+ox7l6RJsQZ53+4xRSZla2+2wP640oyOcSkxTL1H8ZFYv4TE02DnXpJWQTABItffFX1cOasxkpaK7aQjKebaSLzf3jHtTNBlAWnBVYJmzRckzzHAx9C+J8pVPTMrWIbMrVUmqWQBqbhdRMAWA0uCd7DzXx8vqayp5XcX+kgfSMUoVzUEwpq0g0xMhFmvSbeQSLzsGm2mOPQ4FzFPQxUi4O4M/pbF3SOl+OWBqCmFXVJV3m4EAIp77mABi3J+HTVvGp67eW5WGBHYea249cMdoHGCgFpaJEngqErsJuWEbjccXwRls2gA1ICQ2rXJBgD5bWibzvjadafpdbp/8AKVMvmgoqU0p6mDgmGpMTebEwbjcSCcYClQBnzqIBNzEwJgW39MdTqudYiDuPyquawjEDbxHot8clXo0GejmKL5bMlaVQUi7FCRsU+ZtyAL3PGCOldYfKZcohpOil1q0a6BSHvpGkjURG87G3Bxhul9Y8ITLB6ZDUoAgNN9R7R77Y2tWplsz4VLwaVDNMn8yo7QsFC0giVZnkXa4Jj2ebUEYgfDr2WLWoukU3i0zi5DW/H+QyNueS6v1RWMUwo1AM50gQ5LFhTj5E82nTsYwoJw/HQ3yuY01qSufMuhiTonSFqMFBBXzA8gkHtizqPTqSZisMwATo8q5crpDwACeyi5Nt/fA3Nc/vFNU61OkcDRIiZzm8IDOUsqUDUWqip5QabgEbeYhhxO0jDHoOfNHLtUGV8Rlqf/KVDBRp8yEbxE+l8KfGXTSpVAqqrsTURZfSYkG/mA3GNK9DL0qBo16gVkYr/LQhyhuKhZTDWb5TxacXpzJIgR1qg7TAYKbpdJyuTE/8Y4TO+6WdH6fUzVRjQYK6A1YkrpvYL+Qw7+J8n1VaCZnMS1No8wIlbaRIF1BH69zjJ5TptfxIpI7mCYUEkpe5jYQL4a9Hr13VNT1PA8QK4RpMCG+UnYRuRGwxdjybGQVFangdjlpaIscxvvrwCDyvXa1KqGBYMCDDyQbcg7iD9jh31j4qqVsogfMO1TWwelsgpgDw4AA5LYW/EKqz0sw1c12qktUEQUCtpCltpKDsIEW2wV8TLk38I5NGUsGLgMXv2UE2A784nG64JyUmnSc5hwxOsWtoSckE/XyhVqBamRpLDWW1uPxX59MLHY1DIBZmPm/2yRBn3Jwx+Hej5iu7jLgSiEsSQAFMKRJ7k4l1XpC5aipFZ/FqQdGiFZQbw0w2lhvsbYBUxubi06yTdJ9GlV7LU7pJNjGLhxJQeQyNZcwy0pVgPmaUgEfinvt68Yvp0f4as1POU2NOounUtyBNnpk2JBGx+uPa3xZUqBhXCVNZU6yvmQiPlI2JCxhl0nomXzTq9auadFpsry1MzadYj7YzaxgQXS3dBnn6LXo4SJwQ/fIiN2h1SenkWUqhqlELSuomBOzMBs0RO/1x9u/0s+GaDZYV6tNK1R5mow1CxIhQdthwDjA/G3RlybVaSKHPhgKWuTSYzrMbOGBuRffthp/pn8cVsrlaitSarTQgqq3bzHZe4ntMThOtUxsDwO7OVjwuEfsTTOEGSRnBG4kBPvjjq2eoZtky9R6dLSpVUpa17SCO5G3ecdjO9Y/1QqV6penl66AeWFaIIJmRp3x2M8isCYFuYTrOzwjFnyKq/wDFq3mUgrsRcA/tHf8ALCzrGUSmpKalZfMJg+h9GW9/TDRurEMYYFBGlTaNrCB+uEmedjTqGpqnVZQsCDuS24M8QfpOCUsZNyl3AAygP/CeLVRE2a9p0juROwJ/bBHWvhU5ZQ4YGOALj2n9cAdIzXh1F8SStxpeVVgbSpIsQYN7W3GNF1rO1Go6q2u7aQ/hwogatLcs0EefZosTBONIEtgEpF5k2WOoUTIcalIMzHY3IvBI9+3fFFbLt8phRLEFl0yQJiQJkyLTFxho9QadWn6xyf7kYVVcwYYCNLHmDHNux9RHODB17ZKMMhRNGQAEOqSNQJIaO3FgRti2ko1DUSrOAQQQ4JtGoSSCdoMQTxgemgaBIEmJOw9/bF1ddJMqmmNPlvHYgmTMj/qcFB1QzayNGbMMlZLKdngHkSATPG4n3xGpdNCN5SZg7/S8MRxeRJ74X06cKWZdQ+UAkgg7nSAeB377Y5KlPTu4a87Mp/ptv6EycTA5dblAJT74R+B62fqNo8oXUC0wUYKWQsDfSSItf7Y+mdC6jlKmRGSrmmtelSqZd5FPxqbrbVSBWGBu0zMid5OPk/SupvT0k1alEEyHQ6oIkA6ZBtfnYnvi74j601autV1oM3L0gyir2ZwGBDeoCn8sIVqVR77m2nD+00x7A1Os18c1KOWq5BqhzVE2FW4dYIIVw2oEAgWm4kT2yeZmmZBcUzq8MNEgPPcXEbkfkcC00bVdZnuSBJmDM7ze54w++Hfhx821Sh4gp1NJamjkaajL8yD+moRcH0M7yCtYykCT4/Ko5znmyK6J8FVzQTMnMU8tSra1Us7Bqmm0BFuwJER6e0tumdFzlagKLUnGUSpR8bUsvQMy7UwfMUZSHIiPNtacG9EFLN0KORWnSWtSDJqzGotTk6mZYKwdZsoBg7nv9RqdQGUp0xmVq01RRTOYWaiGAFV6rElr86lYA/iwm+s4n2664I4YGhfF/iL4PymW6i+WXNFPMNA0FwNSakV2BsdRVTYiDPpjI57KtRqslVAGBEgEEDnywSCCDb6Y1PxZQNfqbslSks+bxabhgAovU8jMwNpMEkC5xmkyaMrM2YUMAIUrUJY9p0wLck9vfGhTJc0OO4JN0NOGdfjdpzUc31FW8RVRdLEaSwBdVXYBhtI3tfDnp3XTX8uZFKpoplabVGKMsBioBX5rnZgeMK8jkkdXBcykFdCElpN59PXjFPUsmtNoRmbf5kKkDUQu+8qAZtvHGGw4tzM8JSj6LamQI3GDbLI/fBNk+OMylXxkOmp8o3ICD8ABJEE398Juo9RevUarUMu5LMe5NzgtOkLV0eC8s2lWR4Uh21fKditluYgsPfGkyfwjQKAq5aqihmUq4IqsCUp6WUhobcWkA8HEF7iO8beFlIZSpGWtudwJJ9D5mySfDGYNNm8SkatF1IZYFzBCEEgxBJuNsDderIWQJ+FAGNxc3g6rkrMFuYGNFW6jm6WlaQstlVqaqVYkmaaR5TLm4ni8G2Or5kuSTEmJgRtA/tipqNc0AGf16qzKD2VHPeIJgWMg8chBFss+QCYdH6y9GrTedQUwUY+V1m6P/tOxGPeqZeqkVTpUVtTBaZFl1XBA+VSdgeBjuh5dKjRLhwrFdKFizfhWwMAnk40/VOn5U9PWpSqaSNJdSwjXsSyE6p8wEjttgrSXhUqBlJwdYTA538teJPIErGyvhiGJYsZWLAQIIM772jGk+G8/lC9Na61NKqAAmmfEkksYEkQecCZT5VamlOoafniTqKk6WXSLkXubEThj03p9KuzOtH+FbKyzA6yWF2liZ8ygRGmCDhV+1djMiwHn+1p0tg7fDDjc55RnNyIyBGuY4kDtmDlatZWRSHPnSdx8ygQYjY4Q9TqLVqk0Q2kxpW502EhQJtM40nVehfxCirRZSxAJUWkE/NuSLfQxaLA+dB+E6wKVqbpBvJDhk7gCPm4nC7trpGXzGkFaJ/HV2xRIBAM4gBy6F4ssbRQEgMYHJ3/LGho5hBl1oBR4rtpYmQFvad9j2xo88r0n1ZWktOmGAdiVBOr5XADfLGxkX9MZrquRFFmgSjgHzQGBMmbE253NjirKxqaRuv17odXZG0WnvTBvbLKN/C8WTp/i/wAHLmhmKOupTAWk6MPrrJB1CNvfjfGVodeq03R6TFfDMqO3v37YY9XylLwgKIWo7Cm7uDamx1DQo9ZWexA74pq9Cy4yvjpm1NRdM0ShDaiYgGSCBcztbEimyjII/l5H3hKGu+uAAZDZjh5wgK9Wq7M5FSXJY2N2JJJ2747D4f6l9RG1eZv8iftjsVmt/tb5n/yu7m8+X2nvTa6sPDqENOzRIPow4b9cAZinY0SWDsfxWBHGliYAttI25wHk6wLFWEiIJBjnjVv7Xwxy701QJVJ0D5GgNpG5WopuVPptvFsBLMJt11uXAytdX/0sapRp66wYhdMCABG+g3ne4iDG4wlyuVzOTolagNbKeJ4bUmUPpBnz0+xmLTzHM4lk/jJ6FJaKszJsJE6SJsCCSfeLRtgzI/GSEnx01BtSoCAq6OwAJDwQBcgi8QTcP+KBGYQbzdWdX+BaLeei7AOlpIb0iG429RtIjGCzvw7Vpv5AQVM6huGHPcC3rvvjR5r4iqBXpgPoBs6uNUGdOqxJE+gNoJnC7KilVbzsVdgb6io1bi3r9PbF6JqMuSrETms9mKUOofSrAQTJ8x7meb9+RtjuoUGCyVaBF4JAna/E3xvMr0dXQCp4dZg3lbzKSOZYTcfX6YD+JERzUUOhdG0/MSQIAlybj13+uGm1wXAIZEBYBsuTAUEkg2EGIkxYk7XvBGPMulOTrJHywANQP9QY6gRbt+WGGbpsQpbTUZhA+ZoAkRMjYQYA5HtgJYMfIADEAm5AHm0tO/tHthwFUMhGNDklVIB43FogAm/59sQHTX1QBI3tfBnR64mCBaw9QJJNzye30xsulVKIALaACDdiBBna/piCTmoFhCwjZdqYnYc8ifUH/PXElp62BVgi6gzBQbRMMBMmL+sE740/xbVSIAnfSBeCdoGMv0nPvlXDsEdGBDKdLSpmVI3U88GY9DiC3GLZqzXlhunOWztJ80amYpq7GAPCYodhpZQogH3ETYjfE/iP4oNcqpda1OmwaKilSdP4GCt5uRKnk2XAQr5equpP5dQC6uNSuOQriCDb8Qn/AHzgLMdOq1nlZqPFlCnUQoJJst9IF5vtvwozZgHBx0t19FMvryCELUy51x4aqSCwEyIvcHUZFjyducNek9MoFi1a9AeVmWVdWKi4UtB0sRafMDPBgbI9OZNSPRBqPAXVcJvJMNYgSYiRpFtwQK+eYFlny6pK/h1LIBggHvY9zbDjX3slXMJEHzyWjzPSVpJUegPGXUvh1CdLadDVGmmWkeX8UEHQYOElKr4jgGLtA1WF9iTt748y3UhIjyNIIbV5QQQZgLI2H5bYOyoYnS7awysSkxZjq8vFyAY8uw3ETdxE4gF1LF/ludbjI8bH2THPUtVcVFFFH8jfyQopKfLBIusHkDY7ju2ymaV0qNlqrUiSFqofDgMqHSwJ80agNJBmdjMYzGcoujNSUtoMk6kjTpmWBHzcifcRYYup0SgWoIlwQtXVIiBr1gDVYMt2g3nsQGqO1vpnEfXWiLTHYAMdGLKZifW/QKYdM6qfE8BiVLBmLNqMkg/IRpYLB+Ug7CdpxmerZIoTJBabmGBO/mOrv6fljRUuq+O1NGogVaZuRLMVgwYMmoASJBkhQIkFoA/ghmGem5da6klV0iGXaFDENsAY7Dm+Fu2wGNBw9d8eKdbs3aAu/wBRyuYtkLwJ4Qp9NzU0E8NGTSxFQozDXZdJYkxqmdhEEYV9Yd3qeIaekG48sWk3P1MThl8J1Sj1acIKhB0OxsjCRYgHvMjsMMur0f4llXx2qwg8vlDbgkeUQRA3km18S7aA1xaRleeCYpbA6pTbgJvIgm0zx181mOkdXbLZlKoWNNiu0qRBH1B39sP8v19q1fMOq6aTr5gGhioGmAd5PMcYurfCRqUlqOpUT4a6QdRiRzwO57ROFFD4brUXpu+kDVMSZOmCRAB4wI9jV7+sR6ptlHaNmfgb3mzpyi/D40TfJ1mp5eqlCnTYsEC1VnWWJJIsY+WQZg7emLehtm0WoCulRYB2upa2odxJ2nfFGV6TmcqzmnUowwZvDZpJRSCeIBsOcGUqvi01WuA8eamblRqmRvwIF5+u+IeWuEWw8c/11wVmOfTIcQ4OA0/hExlc9b8ylyYpirTpnxm0ByXYOQwMXvBYhW8seWRjI9WTyqXaqasQ2qY0CIgn3iB6Y2RZFqVSALJ4LKDoXTNgqECSJB4uTc4zvxRktC6dWrzWgyAbSLjjaRiNlrXw79/V0ptzMbA4aWsZHDNK+udUpVHTwKfhhV0yd29TeJFxPYDFlCq1FBSr6RSqgsfKrPBEgj0JHfvthaMnq29P+T7YtzJbQKWhfKdWqLmQIE9o4w3hEBo0WdidJecyqsw9FdOgu3lBaYEPyB3A747A5o47BoS8lauh0x2p+KCguPKC2q9gfljebTx96avUVKEGCQIi9uJHcehPbtgPLE16kaV1tJmywRckbASB/hx3VOmVaVTTpkssiATKkSeOOdx64XgTDiiYtyGyzHUdDGwk/h27Cb2vhqOqu2kVZqIpmC0GxuAe/wBCftgFcuRTW4JO5GmfYkeaRIsee8WLNYt6qO/A5xc3VBZXZq+p6TM9K5tAKA8OIsZjiJjvGKsjmFKur0wyuIDGRpi/lPe4P/ePOnZjw6rFj5CCCum7gi677Hbm3B2wMQaLLUkMuoMLAwd7rtMEehmx3imH/SrcUyy3VatJdJKkhgUdgTHo3YxcG4N98d1rqsjhmkMxN7xJiSfLI2mPvhRXzeocztsL+mIZqmSoJ5sPcRO3v+eJFMTJVZVfiax24vESZi2/1vEYJzOo/JLaQBKwNQEiSCZkiZj64XeHBF8E1cz5YAAYcib/AOe2GBmqHJQNJ1IDkoYBAIMwbzAB3F8M+m5io0gMQNzbg3AI52BHbCinlyzMRJ5gb3OwtvtxhxkKzBQYBWwA1AQDFxMSJ3M2tjjMWzXACRiyRJQyZaeBxEYXdVpiBwd5vc39bTt9MWZ7P6ogR7i95j/PrgWkdR3E3Pm2sOZt7f2wNrTMor3CIUkZ2DVHIYxMsCSxm+wN7/igX+zzK9bR7Zos5gAV0MVUK2gHaooEWeD2ZdsIQy39u4En0tcYguYgRAPvcfaY9Z9MMB8JR1IOTnMdMNRyFrKzP8jKV/mCRIZSQRU2MSG/9pnCjqeUqUajCowZz8/4rzMMSLmwNp3iZkDyu67WKi0qPwzc3gk77+gOLW6k9XTTq1HemmwbcDfSGudNh3A3A4wN2LFI+/DrxRGAYcLvrx68Fblel1Mw0JTAZBBUlUPpYncbW35ucFHoj06RaorIQdLAgqYkQQ5GnfiZtbDr4cyVLMJVpGfKJp6m8TSGJ8xgiXB3EAXHfFWeenlo0VkqAEpUpiWkX4YkbcHaBBi2EXVnF5aPKP2tmjszG0g86g3kb932bKpqpFNvFU1Q7CoHGoOYDMWJe27eYLEgMfXGfz4C1AaRMmKhEQFaZ0gTsO83EbYYZLN0nAWppXSSwJUQTGxAK7kbyYt74MymWrqlqetHiYIkhQRYgz9R9D2ebiMjMnfn6fCyqnZgh+QG7Kd1+PHjnZU9eZavhZnLahUSNaj/APzIuCBvEk32wV1j4jWqtB1SMwjKxtERuPYmLYs6N0rXWLHUrLDRGgm11vJibzzf2xtM3kCpgVGYQGVrAsjC2qBwZ2A2+mMHaXsoVG03CSJ103G18+rr1GyA7RT7RpjHwtYxI3Hz3pb8FdIrPrrEQCWQwSLlg0OAZZRJsByd+L8/8Ooaqai0qCZi+kMR8oEMluCCAZiJBdfD3WFoio8gUQwFUm5p1dvNAiGiNURIHckNqtalmQlQvTIMshRpjixmxjePzxmP2qqXOc5vAEcsirsPZPLdM+M5zz3pJSp+ECEYQfwsCVcfVYkdx9sZ/rmSaortRI10jMR5kkAh03JFgDHE9oxos11mhTqGiSrKTqkGSk94nY877YvrZmhRBqTqVVJa0kHuvaYPpOKtqVKTcQBk+qeL8QmM+ut2iy1Po65zKjMVKY8ZFYNptrAN7je1/qRjNZ/JVl/+IlQPNpmVsBcE7f8Ad8aij8R1ChdVp06W4JqB/uEgg9xe+I9PSnVHkGpWAmIIHJkNwLgTsMNsqVmEueLTbUDhuVRSpVA4am85OjK+qyWQrVZioNEMNRZVkaRMMHIJEcE3tGDet1qWcSq1M6RRMxca121BSSATbttecOursarBKhKqLgkeck7qAQLADcSO2Mfls8uXqOqhirkqwMQaZ2Hv640KLjVGICHDdksqvSGzkNeZY6xnfoRqqszlURFIqBpE6YNr7TtPtgE1xfgn1/LE85R0wRscL6z3xqMCw6jr5R1xVpqY7AxOOxeEGV9K6f0eg+ZFei7tTRLkiIbzLpJKsrQBFt8D5+vSRi+Xcq1w1B/xapVgjizWOxg7ETtgmo9TIVQRJp1HhgAbFtwd1ZWiYv3GA/jTpIplaqKdDm+lg6gkf1CIPoQPc4y2HE8SbEW+CmCSAkuYoLTqsizAn5iJsJieT+trXjE6FRSIMdweCME9cqeJUXUVaVXTW0kalIEM4AktpgHc77wBgZcoVkFbgld9mESI35H+DDbXS0ShFt7KmugIibLYE/pgfKai0AyYI0xMgX9tpwVVHlkcjn/PTHdPPmvbse21x2OLzAUQufKKAPK0HbSN/T0IJiP3BwNVpiNJgAHcxIMdt77fbthplnA1hnEgheexO5+374W5+pN5m8Edv+Mc0yYXGypenStIZSFvBEM3BEgwNrfpiqvTF4Gkdjx9Y/z0xcM3COsBtREFrkXkx6kQDf72xW+YLXseIM8AgfQARvO2DBUJXmSaGj/P+RjTJkQ6WJIiBf1mAPfGcyo1et/eP27Y0fTlYJI83pz335+s+mBVJ0RqZCV57KHUVDFgdpEEniQCQT9RhWyFHOkkEbTYj6SYP54c5vMhidJUsNx2P02/PA2ZJdizWIiOIAG8nbZeL+mCtdOeaA5oblkqek5PxKomDtNgdj698arM/CiaNthv/YYq+Evh1nqapgTxzPYe/PrsMarreUejQO8Cbkz677/tjN2muRVDWlaFCkDTxEL5TnKbK2+oepHA5EmLTFvbFWgMVCtq8o3IERxLQI3j6b4JrOzamADgAzEkqsi7AbKSwE7X74gazMg1uCBYBmMkd1JWwFrT/fGs3K6zHRNkf03NmmCEkEHyERrDiBGx3EjSbHEczmKmYqMQdRUGfKAYFvlUDb9JMAThUAVANxMG1tiYO3cHBdCspjxSUY/JVUjy3uKirci+9j21C2KhgJnVXNZwbh0GnXXBRTIFgSHS0yJJNovYbXwRlaVQrCoCQQZvcCdm7W47e89SQ1XpoVCsSR4ikyyzJnueJ++NjS6BT03SdEKskrALcGRYEk3+mFNp2gUQntk2Xtn38uuvBJul038KoDVLVQuoU1MFR/WGa5giNK/pfF1T4gTMR4w84gQNyBaNdmUxsQT9MH9V6fTNF63h+fUVOiBLAxyRIJWe898JqmS8TTq006ulCHjyP3DgfKwsJi5mQN8JsqMrEvdc5cst2nXFajqTqLQykBHvn5Hxv6Jkvw9U0Fkao1OpAIJltJuGLCzgGN4N+dsPOk9IeikBjsZFyD3t3xL4bBdCtQBaq6pWRIB5WDOmLT7/AF0NJl8MxjJ2naHh2E9blq0G02DEy89eCTNWJdjGgkgQI3A3HlNzO0xbuMCZysTq2QCd2Gwubfc374sqH5ye2wC7ekiJGAMuuv8AEGDczB2iWgxPG3G2D0mYrj369U+4Npi+XAT6XJ8EjXN+PSqUFMtqDBgYDgTIsLnsfviqh0+qKimkugoBdHAuOd7NO4ge2+GVfKpSqKUUEyAwHqJBgbW3xZ/BjxSwJAYwWNpIHAj/ALww5xZIbl58NEuyg2pDnZ/rMZ34JX1PM1WgVDLKSZtMm1z9P+sK85oNHUElwfMx4E2AHa98Pc7lR4zIYGpLHaW3HtcRgBsmD8u7eWMFpVRAJWVteyw8tZcGfOeOqzwrlgAd8BZgEH1xp16RTSsPOLn5YO/paPzxV1rpyPVhZVoEgjf1sTh1m0NLoGUSsirsbmsJJEgwsyGx2GJ6W02Bt6f847DOMb0j2bty+x9f6BSFMmm4QoRVVTsdMmCDurXFsZfqOVNWm9bL6lBQCrl3mUAvsbMvIMbC3MP2RKdJUqKulYhH84G+mCbrEkXkfrhH1ej4jN4Wpa6Ar4UksRNzTI+YCB5DcXtjCoki3r10E69s/Hws9mOoBwCqhDpCsF+RwIvB2Nh+u+K8tmALH/N/3OL61YPWaYpkk+bYTH4gAAATawAE7YoqKv8AO1KAyhdKhhZiQGII3HoODM2vqtiIhKOBUKzLc7g/WMC0a4Q3Mg+kjFLvaMRSoNOmBc3M+m0Exvzg2FCRebqhxICLx8xM9rRP3wK/mWRxbcE/2MRip10sQeJG/wCkYmnymAJa2/M9vb9cWAAXFQ8UaQpH19e/6bzti1aeowIYxY7TA9+N5/timrqFnEdpET/bEqR0k6HI/L8+MWhQjsgmohjp+aOLbbrG1+14Iw9fMaVBC6T2X5SOYBgj7x2jCPL0CF8WQSD51FjHJI5jGhq0k0qSYHJG0TvGxt6YE9wLgjNZDSkWZqCoZbQGAjVBVjtZoEE+ret5xQlXWwE3As0nyybgnTJABNpgQTtOCK/hBnJ0ussBpZqZn8LKpBkRfSQecA5cLJ8rGZ0mQNrzGkg+2GI3pXFay+jf6d5+GZSNrAjzKTYKbcEneBjR9ZztSojrUohVE/zFdWW34WEyp++M58DPoUm0nv8AYbYP+LviBhQ0tZ2tCklQTYeYgem+PPVGYtoOEZnf7LaYS2kC45BfK86+mqxpngzIW2qzADkX94PpgdhBBDAmARpkwbeUzcQPcW7YlVqAtqliZhhtbgAyd7j09cclASrKQQIJECRcSNLfPH2Ptj0QCxSQpCDqmBYkQRYg7Xn7Aji+KxTDEQDq3IgDsIUA3/vhplOml1BCMbkAwACd9MjYi50kiwBEc+5jJrM6GgDUdFNjoG1zcwYHzeuOwyoLoCXJV0sDSLaRe4gz3MMQCO4i31xsvh/4ocm91FmA+dRG5AHmX1AtyOSkXJAqjapEHYAQPT6k7i2BGlCPMAbQxJBUrsQeDAj7YrtGxCo26vsf5Ls32vwWp6xVTUKlJiGZb6IhxO5EGbSNjxxhb52ek5ceHUMq6ALuYdXANmHIMkwLkYFSguY20pW3mQFdvWI01I/EBB97YOyWb1N4NQMulpFwIqQQQ5IsW7ggExIvOM4UjSGFvjO7rLqN/tm7QQ5w4gC0meOuh+76Wl0+mpBT5lk+KsLIMjSdJkQCPeJwN/5VqJKs7aG+WoZYra4buZ7jbk4V1s7VLMA4AkhlKnWpG0+YCD6H+2Paedp+EacVNTH5iQwi0eWAeO+FmbK+p/mEHz57jf0Wka9Og2WNO7SbWvJEjxlF1OplRqdiyt8rKFEe4MjF2XzD38xfY3jY38pG4+mEwrJ/8TJBFyQzXG2oTYyb4LpVdClZMcHfTb/kYZGzNDSY9hI4G/2uZtzqlQNFotNzBvmLEg7zkdVNcmajveNJ1Am5AN7emC8tUYjzQwawC/h7Xm1pOFr6ytN6dQyLNz7iP7H3xLKoPDmsJESJULETBkXM98IupAgxl6raD3d0OFzrp9eqV9WrAVm8RnZQCAV3H9JMRPriFCsSi1EN4vPf34P74GqBnedBlTCBVLW1X1RN7/5OKaqNTYqBpJ+ZeD6+hw4KXdAXla+0kVC4G0nn0PZH1s4rpBtcOGkSGExI/wC8BJVLDnxFk37cf+wOPKNDV7jHnVqYVUIsxO/aP1nF2taDhCUqVHvGNyh/Et3X1ncHHYr/AIQPDCL7355x2DYWpaXL6d1Lqnh6lcTcAH5YESQ3Bm1x9sYfqmZZyzoI0HcHbsR++Gi0nqsNWpmjSJ9NgP6rfXCyqCi1oHkYpf1BJ0kbwe42gYTosDOah3eXtWt49NqwK+ORFQEA6gd6izztqi8mecB1MwpooJUMpYT+KxFmPYzYHsfbEaOaAdTWUsqiIDaTpI8sN6AiJxRVqUwQVkEG8w0wSQYNtoEX5w61sIRdKij6vl35jj1P74Grmf74PqdXZVZQAq1ILACJ/wD5m8T+mFc3vbBROqGYUqine57n98S8AuQEUknYAST6CMR18AmMQRyDIMEbEWIxaFCkhZDFwQdj/cHFqLOwv27+3r6YrJMybn1vPvi1LCeNpxaF0pjlKYKBv6bTN+ABERHBnBtSsdAphhUVZCwCGH+07wR2In3wDQcPqgwdJYjhu8jue9vfBa5dH0adTNo1lgbaPlg86lIMGNrEbYA4gG6O0EiyXpliwkBmEEkgE6Qu87SI7bflilnVG8t/X0McYv6ll4ZtTah/UbNHAI2+on3xBCgZWnxFEEknR5ZjSYJ0k2vx2OGA5rhZLFjmmSvo/wDp3mqdRwpIJAECfXbGm+OFVKJ1ZY1kKyWV1EegnnnieMfNPh/LNTqaksFM2Mm/GqBqA4n1741HWfjZkpaRckGZAW55t+18YlXZj/8ARIv4x6rTbVmlJMeE+i+apk6figMWFMtcalRuYnVIt62++KVpiYUkg9+R6gGDB2wwpZgM2oqjsQxKsm5JAgEMHLXtG0WmTilkAJHmVpMoyldIgTc3BkRt2vj0DGWErFfU7xhN+mwtOATf5l4JGx3v9Rvg8Uw1iNvrPuZiwnbCvKWgbfUQbnY8++NB07L2FuPeZv8A8R6Yf2emJlZf5KvhpgZIPM5Q/hJnYRpI5mxWTNuRGFGZcrLKza220iSZPmkyCCfQGZxqOozDAEam5MnTJHmgXPNucZM15qFWAeJAIDACDYxvB5BBsTia0Nsl9hLngOty1++an0+jplja8AWkWvOxBHfTi6rmqbOFqAiANFVd1XgOI86j7jjti7LgkSVNM6jbbzDfgQyk7QOBgCPPDoUnSdjIWN1DuNUxO/fYYxnU8TpXsmbQ1lJreuuITWokka7wphweBfynY2BgMI37YqyuW06TqZudRHlPddrEdwT7YHoOPlHmU8ERMztc6TEc8emCKEC4Mjvsdgdo3H7e5mkwfxGfXUK20Vqkio426z9BNvAxJZ0VF0kaip2JMrMWUSCscEGN+9qdCeI1MDS24JJ82/r2P1wT/BlirqQHG07H/aY798L+q5aojeKFIAiedB/b/LYI6nhyHgpo7SwyXO4AjqxB0OfGJQXVKLUqsFnFrQ5WQR6b3ww/iEekq6dMADUNyACYYze9tjucL+p9QFZVPK49dyiAzvY+x5HrhOqcP8dVp0KdOq5xcScN5BjPkhc3lyX1pq0EgifNpmB5gBEE/e1uMRYrJEgrsDEc7xvHMeuPadWkWOoRNgRqt3JggmT3mO2AhTPqt49Pad8XPeF7LHPdcYM9b8ijFpEGdiJ8pn7Cb/fFeaSSomVm4/4/bBKZkFNLTa9heRzEjtEjEK1FwodlbSTZiILcyBNx3IwJszdEqYYsl2YbSYkr6Y7BWYosxlSGEWIMfS/OOwUOEJctM2W8zdJUqBGtcHvv8uiPmk2tjNVqXiEkxSRnKuzT5D2Zd43Ij1w6+JutKalNkjxEhtRCyjTJWVEEhhM4zNes2YSvVcjWrKxvBYMSCdMXvEn2wjs7XYQ49XR6uEOICV1U3i4Fz6XwZU6kpKN4SKQLqBCsRs153O6i3tiujo8viTDsCXkmEkhpUbnnAtVpaA0gWG+14F8aEA5pSSLql3nEy5YAROkH7XP5TiJt3GLqVVoAFhJvtxBk7xG+CKgVIjscen0/5xziJ2++/tjynUFtQnFlC8P3xcn0g33298VK0XGxtj1qXlDRzBv9rb98cpTToIUVT/OFMwShNwXHyq/ZW2JNt8a7M1cs6KUD5etoglFhZuWRvw73j9wcYPLxxODK3VHYkljJGnaJAsJ4NrYVq0C9wMpmnWDGxCh1FW16ahk20xdSpm45HeMRy8q5hiQNz6Xk+o9++CMmQQQSjDQZDn/8Dw4NxtO15jEaUqWdHYwPmFpB3Vh7W5BwaCAgyCU/6b1EBCzA3uYBP74E6zmUdZGoyAREKBe4IIM25kRgTL9QCklflN9J78x6emOqrpA1Bl1KDTJOkH/dcEMPtirKYDpV3vJZAXUsxrP85Xfw1iU0goosCSQZANr32uMB06RMkyy3O/JsJ+p/zfEy4ACQRBOoNBkzbSAAwEADfFlOnKqRpkkCAwmTtb8saVMAi6yqpwm2RTjouXuLqJHEmPQ8gyPzxqsqoVB3jaZjGcoZUq/kEA/hdlLLF7wAIIuCNxjQZbL1NyFKyI4MbEyTEjtG2NOjYWXlvyRL3SSI5oPqmbEXj2v/AGxk8yqkMQW1SIEKVIE6gdiOO/rjW9VyIgzPMR/yO+Mbn6hWFtCyBAAgHe8Sd+cC2gTmmvxZAHdKsTPWbUFGoxYaQAb8cTBFjtAjFeZZJ0yG0tGsFvMN5Aa4HFgN78Y9oV1qVEATRsv8pS2r8OrSz/M3MFd5xT/FBzoJCopYqTJILQINjItOxi8YyXFeqbeBOXXX9I+lTBIGqARuFLnY2iV7X9DiTQrDSWYfitpDgj5QCNwGNyTxBGIl2EBl0OBEeGKRiOYgkx6XnnFX8TEDX5T5oAJ0kgTuN+JFsSwNNirVnPMOmeBy69FpuiUvIAysCdgwIJHdZ3FvpscV9XyzgyDMDkxqXcqe9th9rxijKZtatIK8wp8sGCpgebtP7e2BK/Vnko7F9IJkASRwTzb0v3nfDlVvcAd5jrr0WNslZzazi0xvB+sxwsfcA1vCFRSB5LEjne4+g7bx6wKs+6HUEJAnygjcX9TECPe/bFWYrIzBQSCYgkgCeZnidm+/oJUVlZlexUxf/L4zXtleip7RhsDaI455/rjqr6bBVW6GbQ0gqRcMI3259RbEa+aZ3Y+pM3Egk3gkxvtinJw5K7tBiSFg/e4jDOtWDBSFQWaNiYkg7AAGx2jfmcBJ0AUgb3ckO8kBomAB9BF/ffEc1qCT/UO82G//AFg/LamXYp6x+cdrRb88BZimSIUlmEzwB6wYb8uMAa6XQjvbAlLspTJWzRfHYK0oggyd7jbcj6bY7BSSgBts06q5BXqtQVhq+WixYAOAI0k2uRAVudjxhJ1ChUWqFZNDDdTCwZg+23640XX8pTzNQeGq0akQaTtZm/2PMH0BjAnxBn2ZEp16MZqiCjs0y9PT5C3+5RzzY98ApPNvbUceSLVaL9eHNJOq0kWoVSwgSNQIDfiAYfMOxwOYWRue4NsczsQCVstpj639cTqVUKgBQDuTf8vSMOtsIShuZVTUyRMi0c/5tifi6QQpbuDO0iDYdxbEairx9MRp2MwCLiPpic1VQBOOCnEi9th745B64kKF6o72xckDcAg9uO+PGK7SWEWO18eKgiQfpyPX1GOlTCsWAdrcETGONc6gQSO19vrjwU2FxMcHj8seOSx4B+045cuFMg9ji+i8GRY7ehxBpWJX6zM/4cTWp5Tt9O2JlRCthJ2KzsJt7j64uGdcKEJ101bVoJsCd7cT6RiiowIAmfvb1xWK0bXnfkn0Pocc1c66LrkuXdNKoSCUDXi8QrGSB74ro1QpW2pdQfSWIVgN1IBBncSDPbA6sFMxKk7TEHscXmoSdgoI2E2Mm4kkzhpp3lKPFoA6+Vrvh6nTLGIgmYEkL6Am5A2xrqgKqNIn9vTHznpddwykIi6PKSoImeWv5iY3x9A6VTLjUwvFonnveD9sbGzvlsQvF/lqPZv7Rxtu6KzXVcxciAJ32H37++M3Xa+rUFKjUJBMkbAWN/e2Np8SdNC+aCF3aGuPQatsfP8APVfMYaYMA9wNsArnCCtL8YW1QHNQwq6HuASCOxB7zIOO8Qk2aZUCWgWAHl3NpED2xVVUs0iZNz6E/wDOGWUq6lakpFwr62QBlZAfKGEkLP4pG0xjKiTAXpicIkq/M13pmKqy2gBC2hgEaZYEAzM+Uz5cCspnQr6lVjpMMNUxJAOxIAN42xS+ZeULiR8wWNKkfLNo303PN8Ty8HW0lDqGlApK73GovKx6zizc1Q2b8c+vVbj4e6IHpSUG8iPKTPBY30+mBOv/AA6KYDqPDYeY3vYjZh97CfTGp+FlBpqBNhe22O+LMmDSLci42i3fGu+m0sgLwzPyFVu2w468ct3JfM2WnmFK2p149Alb/wDR/wD7T6c05TJpTqxXU6QCsgGxOzFTGqD+G0/S41Yy0RN/6SQcXUeoQAlTzqR5biVBO1uDHynaxEYxHEF1/P56+V7pjXNb3SYOmo5T7H2soUtNGvIceU2ZQSCO6mJBgn5hbnHlViALmASfLG55N9yAJtwMXdT6aF+VpDDVTa/n2lT2cXEHkRyMCUCAQGKttse/BPcfkcLuGFxTlN4exvv9aFaHo9YP5rlewvHG43JM8CLd8S6t0xVPlkSLTut7zyfY/wDQfRqT+dlMgEkNyy3s6ztF/wC+GPUmZdIYAqLyWgwfYn9IxlvllXu+S1GQ+ldZ7/yL0iVDleSAxAk+w/bHYhm8qhdpLoQYgqG/OR+mOw6AwiSPRJkvBgH1RWZbTqRjpGpgZGqGAiLeoiRgCr1dqmkVSWAAE/i07Rq3IA2Bx2OxamARJQ6hIMKunV0kCPKd/Ufvjyq/A2JkTvjsdgwQiVBmkRbEVScdjsWULiuPQuPcdjlC5RxjjPOOx2OUr0sOBHeMTJG5Fj647HYlcpPpIsTPII29QceLbHY7HBciUQaQdQPcQZF/tiqsoiw+u1vXHY7EtzUOyV1LMAQAgg2YSYb1jhuZGLoRVAMsWiD/AE7yp7++PMdhuldpSNYQ4R1CZdOaG/K/HYj1x9N6G/8AKBW5AsNpOOx2NSjkQvH/AJ4dxrkD1bMeLScOhpusSsg+ouMfN82w8ZxBKuTKggeohiJ3vsMdjsC2kQ0FN/hQA5zRYbvCeaApoALgET9SY2J7Y51FoNwLQIg+9rjvf3x2OxmOsvWMuqKlKTbn1O/Y9/fDvonR9VRBKsTBO9jyDIvH2x2OwzszATJWd+SquZSdh3L7J0zJ6KcA7DGQ+MuoVKaaapQgn8KkTfsSePXHY7DtRxhxXhfxrGv2lgcM7r5q2bdG8SmxUqYBBgjmxsR7jjFFWqumRdiTLSbzuIIFxe/rjsdjDfvX0+nYQjqdfWngVNh5lJ3Viq9pkQBI9BzuJmKOlmDCGUgGDN45PMxOOx2KO9kSmB5yfFNchRKKYYeIw+Qg3AGseYbDQJ3mQLYa0KCNSA1AsQQVIMb94/qE3/QwOx2MqvdodK06Bhxas3nKWloiIEfaRjsdjsOMMtBSrxDiF//Z"/>
          <p:cNvSpPr>
            <a:spLocks noChangeAspect="1" noChangeArrowheads="1"/>
          </p:cNvSpPr>
          <p:nvPr/>
        </p:nvSpPr>
        <p:spPr bwMode="auto">
          <a:xfrm>
            <a:off x="155575" y="-1798638"/>
            <a:ext cx="56483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57200" y="1610797"/>
            <a:ext cx="8507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Standalone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app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., </a:t>
            </a:r>
            <a:r>
              <a:rPr lang="es-ES" sz="2800" b="1" dirty="0" smtClean="0">
                <a:solidFill>
                  <a:srgbClr val="669900"/>
                </a:solidFill>
              </a:rPr>
              <a:t>real-time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,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OpenGL</a:t>
            </a:r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x-y-t data =&gt; 3D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texture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in GPU in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world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time</a:t>
            </a:r>
          </a:p>
          <a:p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Light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aberration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=&gt;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geometry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needs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to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be </a:t>
            </a:r>
            <a:r>
              <a:rPr lang="es-ES" sz="2800" b="1" dirty="0" smtClean="0">
                <a:solidFill>
                  <a:srgbClr val="669900"/>
                </a:solidFill>
              </a:rPr>
              <a:t>re-</a:t>
            </a:r>
            <a:r>
              <a:rPr lang="es-ES" sz="2800" b="1" dirty="0" err="1" smtClean="0">
                <a:solidFill>
                  <a:srgbClr val="669900"/>
                </a:solidFill>
              </a:rPr>
              <a:t>tessellated</a:t>
            </a:r>
            <a:endParaRPr lang="es-ES" sz="2800" b="1" dirty="0" smtClean="0">
              <a:solidFill>
                <a:srgbClr val="669900"/>
              </a:solidFill>
            </a:endParaRPr>
          </a:p>
          <a:p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Doppler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effect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=&gt;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wavelength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-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to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-RGB 1D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texture</a:t>
            </a:r>
            <a:endParaRPr lang="es-ES" sz="28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endParaRPr lang="es-ES" sz="2800" dirty="0">
              <a:solidFill>
                <a:srgbClr val="9CBEBD">
                  <a:lumMod val="60000"/>
                  <a:lumOff val="40000"/>
                </a:srgbClr>
              </a:solidFill>
            </a:endParaRPr>
          </a:p>
          <a:p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Searchlight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effect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=&gt; pre-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integrate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(in time)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irradiance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values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&amp; </a:t>
            </a:r>
            <a:r>
              <a:rPr lang="es-ES" sz="2800" b="1" dirty="0" err="1" smtClean="0">
                <a:solidFill>
                  <a:srgbClr val="669900"/>
                </a:solidFill>
              </a:rPr>
              <a:t>anisotropic</a:t>
            </a:r>
            <a:r>
              <a:rPr lang="es-ES" sz="2800" b="1" dirty="0" smtClean="0">
                <a:solidFill>
                  <a:srgbClr val="669900"/>
                </a:solidFill>
              </a:rPr>
              <a:t> </a:t>
            </a:r>
            <a:r>
              <a:rPr lang="es-ES" sz="2800" b="1" dirty="0" err="1" smtClean="0">
                <a:solidFill>
                  <a:srgbClr val="669900"/>
                </a:solidFill>
              </a:rPr>
              <a:t>mipmapping</a:t>
            </a:r>
            <a:r>
              <a:rPr lang="es-ES" sz="2800" b="1" dirty="0" smtClean="0">
                <a:solidFill>
                  <a:srgbClr val="669900"/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to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later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access</a:t>
            </a:r>
            <a:r>
              <a:rPr lang="es-ES" sz="2800" dirty="0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 </a:t>
            </a:r>
            <a:r>
              <a:rPr lang="es-ES" sz="2800" dirty="0" err="1" smtClean="0">
                <a:solidFill>
                  <a:srgbClr val="9CBEBD">
                    <a:lumMod val="60000"/>
                    <a:lumOff val="40000"/>
                  </a:srgbClr>
                </a:solidFill>
              </a:rPr>
              <a:t>them</a:t>
            </a:r>
            <a:endParaRPr lang="es-ES" sz="2400" dirty="0" smtClean="0">
              <a:solidFill>
                <a:srgbClr val="9CBEB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2755</TotalTime>
  <Words>4143</Words>
  <Application>Microsoft Office PowerPoint</Application>
  <PresentationFormat>Presentación en pantalla (4:3)</PresentationFormat>
  <Paragraphs>862</Paragraphs>
  <Slides>92</Slides>
  <Notes>85</Notes>
  <HiddenSlides>30</HiddenSlides>
  <MMClips>13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92</vt:i4>
      </vt:variant>
    </vt:vector>
  </HeadingPairs>
  <TitlesOfParts>
    <vt:vector size="94" baseType="lpstr">
      <vt:lpstr>Adyacencia</vt:lpstr>
      <vt:lpstr>1_Adyacencia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Rendering Relativistic Effects in Transient Imaging</dc:title>
  <dc:creator>BM</dc:creator>
  <cp:lastModifiedBy>Adrian</cp:lastModifiedBy>
  <cp:revision>333</cp:revision>
  <cp:lastPrinted>2013-09-17T11:35:18Z</cp:lastPrinted>
  <dcterms:created xsi:type="dcterms:W3CDTF">2013-09-15T10:40:56Z</dcterms:created>
  <dcterms:modified xsi:type="dcterms:W3CDTF">2015-07-20T08:12:34Z</dcterms:modified>
</cp:coreProperties>
</file>