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4" r:id="rId1"/>
  </p:sldMasterIdLst>
  <p:notesMasterIdLst>
    <p:notesMasterId r:id="rId68"/>
  </p:notesMasterIdLst>
  <p:handoutMasterIdLst>
    <p:handoutMasterId r:id="rId69"/>
  </p:handoutMasterIdLst>
  <p:sldIdLst>
    <p:sldId id="392" r:id="rId2"/>
    <p:sldId id="393" r:id="rId3"/>
    <p:sldId id="394" r:id="rId4"/>
    <p:sldId id="395" r:id="rId5"/>
    <p:sldId id="396" r:id="rId6"/>
    <p:sldId id="399" r:id="rId7"/>
    <p:sldId id="397" r:id="rId8"/>
    <p:sldId id="398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23" r:id="rId19"/>
    <p:sldId id="409" r:id="rId20"/>
    <p:sldId id="410" r:id="rId21"/>
    <p:sldId id="411" r:id="rId22"/>
    <p:sldId id="412" r:id="rId23"/>
    <p:sldId id="413" r:id="rId24"/>
    <p:sldId id="415" r:id="rId25"/>
    <p:sldId id="416" r:id="rId26"/>
    <p:sldId id="417" r:id="rId27"/>
    <p:sldId id="418" r:id="rId28"/>
    <p:sldId id="414" r:id="rId29"/>
    <p:sldId id="420" r:id="rId30"/>
    <p:sldId id="424" r:id="rId31"/>
    <p:sldId id="425" r:id="rId32"/>
    <p:sldId id="426" r:id="rId33"/>
    <p:sldId id="427" r:id="rId34"/>
    <p:sldId id="428" r:id="rId35"/>
    <p:sldId id="429" r:id="rId36"/>
    <p:sldId id="332" r:id="rId37"/>
    <p:sldId id="430" r:id="rId38"/>
    <p:sldId id="431" r:id="rId39"/>
    <p:sldId id="432" r:id="rId40"/>
    <p:sldId id="435" r:id="rId41"/>
    <p:sldId id="436" r:id="rId42"/>
    <p:sldId id="437" r:id="rId43"/>
    <p:sldId id="438" r:id="rId44"/>
    <p:sldId id="439" r:id="rId45"/>
    <p:sldId id="440" r:id="rId46"/>
    <p:sldId id="441" r:id="rId47"/>
    <p:sldId id="442" r:id="rId48"/>
    <p:sldId id="443" r:id="rId49"/>
    <p:sldId id="445" r:id="rId50"/>
    <p:sldId id="446" r:id="rId51"/>
    <p:sldId id="447" r:id="rId52"/>
    <p:sldId id="448" r:id="rId53"/>
    <p:sldId id="449" r:id="rId54"/>
    <p:sldId id="450" r:id="rId55"/>
    <p:sldId id="451" r:id="rId56"/>
    <p:sldId id="452" r:id="rId57"/>
    <p:sldId id="453" r:id="rId58"/>
    <p:sldId id="454" r:id="rId59"/>
    <p:sldId id="455" r:id="rId60"/>
    <p:sldId id="456" r:id="rId61"/>
    <p:sldId id="457" r:id="rId62"/>
    <p:sldId id="458" r:id="rId63"/>
    <p:sldId id="459" r:id="rId64"/>
    <p:sldId id="460" r:id="rId65"/>
    <p:sldId id="421" r:id="rId66"/>
    <p:sldId id="422" r:id="rId6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FA9500"/>
    <a:srgbClr val="403732"/>
    <a:srgbClr val="FFFFFF"/>
    <a:srgbClr val="EA8B00"/>
    <a:srgbClr val="F8F8F8"/>
    <a:srgbClr val="413B36"/>
    <a:srgbClr val="8034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829" autoAdjust="0"/>
  </p:normalViewPr>
  <p:slideViewPr>
    <p:cSldViewPr snapToGrid="0" snapToObjects="1">
      <p:cViewPr varScale="1">
        <p:scale>
          <a:sx n="116" d="100"/>
          <a:sy n="116" d="100"/>
        </p:scale>
        <p:origin x="-149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85508A-96B9-4ED5-B231-B3E84D724103}" type="datetimeFigureOut">
              <a:rPr lang="es-ES" smtClean="0"/>
              <a:pPr/>
              <a:t>19/09/2014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B8A73C-FF32-45AD-BBE7-58E90FC7B913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493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3C5224-E7C9-7E44-89EA-DCB9174972C8}" type="datetimeFigureOut">
              <a:rPr lang="en-US" smtClean="0"/>
              <a:pPr/>
              <a:t>9/19/2014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708A8-9C89-084C-B416-24967D273C0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409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dirty="0" smtClean="0"/>
              <a:t>As a result of this potential, light field cameras have already reached the consumer market. 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n-U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baseline="0" dirty="0" err="1" smtClean="0"/>
              <a:t>Raytrix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Lytro</a:t>
            </a:r>
            <a:r>
              <a:rPr lang="en-US" baseline="0" dirty="0" smtClean="0"/>
              <a:t> have been the first to commercialize light field cameras in the mass market, </a:t>
            </a:r>
            <a:r>
              <a:rPr lang="en-US" baseline="0" dirty="0" err="1" smtClean="0"/>
              <a:t>Raytrix</a:t>
            </a:r>
            <a:r>
              <a:rPr lang="en-US" baseline="0" dirty="0" smtClean="0"/>
              <a:t> targeting industrial customers and </a:t>
            </a:r>
            <a:r>
              <a:rPr lang="en-US" baseline="0" dirty="0" err="1" smtClean="0"/>
              <a:t>Lytro</a:t>
            </a:r>
            <a:r>
              <a:rPr lang="en-US" baseline="0" dirty="0" smtClean="0"/>
              <a:t> targeting the wide public.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n-U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baseline="0" dirty="0" smtClean="0"/>
              <a:t>But many others including Adobe or Pixar have their own prototypes and patents.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256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dirty="0" smtClean="0"/>
              <a:t>So </a:t>
            </a:r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clear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dirty="0" smtClean="0"/>
              <a:t> </a:t>
            </a:r>
            <a:r>
              <a:rPr lang="es-ES" dirty="0" err="1" smtClean="0"/>
              <a:t>there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increasing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interest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their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applications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more </a:t>
            </a:r>
            <a:r>
              <a:rPr lang="es-ES" baseline="0" dirty="0" err="1" smtClean="0"/>
              <a:t>devices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both</a:t>
            </a:r>
            <a:r>
              <a:rPr lang="es-ES" baseline="0" dirty="0" smtClean="0"/>
              <a:t> capture and </a:t>
            </a:r>
            <a:r>
              <a:rPr lang="es-ES" baseline="0" dirty="0" err="1" smtClean="0"/>
              <a:t>display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smtClean="0"/>
              <a:t>As a </a:t>
            </a:r>
            <a:r>
              <a:rPr lang="es-ES" baseline="0" dirty="0" err="1" smtClean="0"/>
              <a:t>result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techniques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algorithms</a:t>
            </a:r>
            <a:r>
              <a:rPr lang="es-ES" baseline="0" dirty="0" smtClean="0"/>
              <a:t>, software </a:t>
            </a:r>
            <a:r>
              <a:rPr lang="es-ES" baseline="0" dirty="0" err="1" smtClean="0"/>
              <a:t>programs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edit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type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content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However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very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little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known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has </a:t>
            </a:r>
            <a:r>
              <a:rPr lang="es-ES" baseline="0" dirty="0" err="1" smtClean="0"/>
              <a:t>been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developed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manipulate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modify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4-dimensional </a:t>
            </a:r>
            <a:r>
              <a:rPr lang="es-ES" baseline="0" dirty="0" err="1" smtClean="0"/>
              <a:t>structure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a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2804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dirty="0" smtClean="0"/>
              <a:t>A light field is </a:t>
            </a:r>
            <a:r>
              <a:rPr lang="en-US" baseline="0" dirty="0" smtClean="0"/>
              <a:t>a four-dimensional representation of a scene, which we can see as a scene captured from different viewpoints, 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n-U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baseline="0" dirty="0" smtClean="0"/>
              <a:t>During light field capture, we are effectively avoiding the angular integration that a conventional camera performs and thus capturing </a:t>
            </a:r>
            <a:r>
              <a:rPr lang="en-US" baseline="0" dirty="0" err="1" smtClean="0"/>
              <a:t>spatio</a:t>
            </a:r>
            <a:r>
              <a:rPr lang="en-US" baseline="0" dirty="0" smtClean="0"/>
              <a:t>-angular information, as in the light field shown here.</a:t>
            </a:r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256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dirty="0" err="1" smtClean="0"/>
              <a:t>If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look at 2D </a:t>
            </a:r>
            <a:r>
              <a:rPr lang="es-ES" baseline="0" dirty="0" err="1" smtClean="0"/>
              <a:t>conventional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huge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body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sophisticated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programs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devoted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edit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them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For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however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barely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anything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6665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dirty="0" smtClean="0"/>
              <a:t>(So </a:t>
            </a:r>
            <a:r>
              <a:rPr lang="es-ES" dirty="0" err="1" smtClean="0"/>
              <a:t>how</a:t>
            </a:r>
            <a:r>
              <a:rPr lang="es-ES" dirty="0" smtClean="0"/>
              <a:t> do </a:t>
            </a:r>
            <a:r>
              <a:rPr lang="es-ES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four</a:t>
            </a:r>
            <a:r>
              <a:rPr lang="es-ES" baseline="0" dirty="0" smtClean="0"/>
              <a:t>-dimensional </a:t>
            </a:r>
            <a:r>
              <a:rPr lang="es-ES" baseline="0" dirty="0" err="1" smtClean="0"/>
              <a:t>structure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-dimensional </a:t>
            </a:r>
            <a:r>
              <a:rPr lang="es-ES" baseline="0" dirty="0" err="1" smtClean="0"/>
              <a:t>screen</a:t>
            </a:r>
            <a:r>
              <a:rPr lang="es-ES" baseline="0" dirty="0" smtClean="0"/>
              <a:t>? )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trying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address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paper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do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around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4D </a:t>
            </a:r>
            <a:r>
              <a:rPr lang="es-ES" baseline="0" dirty="0" err="1" smtClean="0"/>
              <a:t>structure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a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Let</a:t>
            </a:r>
            <a:r>
              <a:rPr lang="es-ES" baseline="0" dirty="0" smtClean="0"/>
              <a:t> me show </a:t>
            </a:r>
            <a:r>
              <a:rPr lang="es-ES" baseline="0" dirty="0" err="1" smtClean="0"/>
              <a:t>you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challenge</a:t>
            </a:r>
            <a:r>
              <a:rPr lang="es-ES" baseline="0" dirty="0" smtClean="0"/>
              <a:t>…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6665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dirty="0" err="1" smtClean="0"/>
              <a:t>Say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a 2D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want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edit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computer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such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want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paint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heart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wall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We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simply</a:t>
            </a:r>
            <a:r>
              <a:rPr lang="es-ES" baseline="0" dirty="0" smtClean="0"/>
              <a:t> do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software as </a:t>
            </a:r>
            <a:r>
              <a:rPr lang="es-ES" baseline="0" dirty="0" err="1" smtClean="0"/>
              <a:t>simply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shown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video.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However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if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image</a:t>
            </a:r>
            <a:r>
              <a:rPr lang="es-ES" baseline="0" dirty="0" smtClean="0"/>
              <a:t>…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6665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dirty="0" smtClean="0"/>
              <a:t>…</a:t>
            </a:r>
            <a:r>
              <a:rPr lang="es-ES" dirty="0" err="1" smtClean="0"/>
              <a:t>but</a:t>
            </a:r>
            <a:r>
              <a:rPr lang="es-ES" dirty="0" smtClean="0"/>
              <a:t> a light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shift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viewpoint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following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happen</a:t>
            </a:r>
            <a:r>
              <a:rPr lang="es-ES" baseline="0" dirty="0" smtClean="0"/>
              <a:t>: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placed </a:t>
            </a:r>
            <a:r>
              <a:rPr lang="es-ES" baseline="0" dirty="0" err="1" smtClean="0"/>
              <a:t>correctly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, and so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correctly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propagated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its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views</a:t>
            </a:r>
            <a:r>
              <a:rPr lang="es-ES" baseline="0" dirty="0" smtClean="0"/>
              <a:t>. 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6665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dirty="0" err="1" smtClean="0"/>
              <a:t>Our</a:t>
            </a:r>
            <a:r>
              <a:rPr lang="es-ES" dirty="0" smtClean="0"/>
              <a:t> </a:t>
            </a:r>
            <a:r>
              <a:rPr lang="es-ES" dirty="0" err="1" smtClean="0"/>
              <a:t>goal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to </a:t>
            </a:r>
            <a:r>
              <a:rPr lang="es-ES" dirty="0" err="1" smtClean="0"/>
              <a:t>find</a:t>
            </a:r>
            <a:r>
              <a:rPr lang="es-ES" dirty="0" smtClean="0"/>
              <a:t> </a:t>
            </a:r>
            <a:r>
              <a:rPr lang="es-ES" dirty="0" err="1" smtClean="0"/>
              <a:t>out</a:t>
            </a:r>
            <a:r>
              <a:rPr lang="es-ES" dirty="0" smtClean="0"/>
              <a:t> </a:t>
            </a:r>
            <a:r>
              <a:rPr lang="es-ES" dirty="0" err="1" smtClean="0"/>
              <a:t>what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best</a:t>
            </a:r>
            <a:r>
              <a:rPr lang="es-ES" dirty="0" smtClean="0"/>
              <a:t> </a:t>
            </a:r>
            <a:r>
              <a:rPr lang="es-ES" dirty="0" err="1" smtClean="0"/>
              <a:t>way</a:t>
            </a:r>
            <a:r>
              <a:rPr lang="es-ES" dirty="0" smtClean="0"/>
              <a:t> to </a:t>
            </a:r>
            <a:r>
              <a:rPr lang="es-ES" dirty="0" err="1" smtClean="0"/>
              <a:t>edit</a:t>
            </a:r>
            <a:r>
              <a:rPr lang="es-ES" dirty="0" smtClean="0"/>
              <a:t> a light </a:t>
            </a:r>
            <a:r>
              <a:rPr lang="es-ES" dirty="0" err="1" smtClean="0"/>
              <a:t>field</a:t>
            </a:r>
            <a:r>
              <a:rPr lang="es-ES" dirty="0" smtClean="0"/>
              <a:t>, </a:t>
            </a:r>
            <a:r>
              <a:rPr lang="es-ES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four</a:t>
            </a:r>
            <a:r>
              <a:rPr lang="es-ES" baseline="0" dirty="0" smtClean="0"/>
              <a:t> dimensional </a:t>
            </a:r>
            <a:r>
              <a:rPr lang="es-ES" baseline="0" dirty="0" err="1" smtClean="0"/>
              <a:t>structure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a </a:t>
            </a:r>
            <a:r>
              <a:rPr lang="es-ES" b="1" i="1" baseline="0" dirty="0" err="1" smtClean="0"/>
              <a:t>conventional</a:t>
            </a:r>
            <a:r>
              <a:rPr lang="es-ES" b="1" i="1" baseline="0" dirty="0" smtClean="0"/>
              <a:t> </a:t>
            </a:r>
            <a:r>
              <a:rPr lang="es-ES" b="1" i="1" baseline="0" dirty="0" err="1" smtClean="0"/>
              <a:t>two</a:t>
            </a:r>
            <a:r>
              <a:rPr lang="es-ES" b="1" i="1" baseline="0" dirty="0" smtClean="0"/>
              <a:t>-dimensional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screen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majority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us</a:t>
            </a:r>
            <a:r>
              <a:rPr lang="es-ES" baseline="0" dirty="0" smtClean="0"/>
              <a:t> has.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dirty="0" err="1" smtClean="0"/>
              <a:t>Let</a:t>
            </a:r>
            <a:r>
              <a:rPr lang="es-ES" dirty="0" smtClean="0"/>
              <a:t> me note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interested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workflows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specific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tools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smtClean="0"/>
              <a:t>Explore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How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move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around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4D </a:t>
            </a:r>
            <a:r>
              <a:rPr lang="es-ES" baseline="0" dirty="0" err="1" smtClean="0"/>
              <a:t>space</a:t>
            </a: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Remove</a:t>
            </a:r>
            <a:r>
              <a:rPr lang="es-ES" baseline="0" dirty="0" smtClean="0"/>
              <a:t> 2D </a:t>
            </a:r>
            <a:r>
              <a:rPr lang="es-ES" baseline="0" dirty="0" err="1" smtClean="0"/>
              <a:t>screen</a:t>
            </a: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smtClean="0"/>
              <a:t>Entender esto antes de sacar 50k algoritmos </a:t>
            </a:r>
            <a:r>
              <a:rPr lang="es-ES" baseline="0" smtClean="0"/>
              <a:t>de edición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5009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dirty="0" err="1" smtClean="0"/>
              <a:t>Our</a:t>
            </a:r>
            <a:r>
              <a:rPr lang="es-ES" dirty="0" smtClean="0"/>
              <a:t> </a:t>
            </a:r>
            <a:r>
              <a:rPr lang="es-ES" dirty="0" err="1" smtClean="0"/>
              <a:t>goal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to </a:t>
            </a:r>
            <a:r>
              <a:rPr lang="es-ES" dirty="0" err="1" smtClean="0"/>
              <a:t>find</a:t>
            </a:r>
            <a:r>
              <a:rPr lang="es-ES" dirty="0" smtClean="0"/>
              <a:t> </a:t>
            </a:r>
            <a:r>
              <a:rPr lang="es-ES" dirty="0" err="1" smtClean="0"/>
              <a:t>out</a:t>
            </a:r>
            <a:r>
              <a:rPr lang="es-ES" dirty="0" smtClean="0"/>
              <a:t> </a:t>
            </a:r>
            <a:r>
              <a:rPr lang="es-ES" dirty="0" err="1" smtClean="0"/>
              <a:t>what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best</a:t>
            </a:r>
            <a:r>
              <a:rPr lang="es-ES" dirty="0" smtClean="0"/>
              <a:t> </a:t>
            </a:r>
            <a:r>
              <a:rPr lang="es-ES" dirty="0" err="1" smtClean="0"/>
              <a:t>way</a:t>
            </a:r>
            <a:r>
              <a:rPr lang="es-ES" dirty="0" smtClean="0"/>
              <a:t> to </a:t>
            </a:r>
            <a:r>
              <a:rPr lang="es-ES" dirty="0" err="1" smtClean="0"/>
              <a:t>edit</a:t>
            </a:r>
            <a:r>
              <a:rPr lang="es-ES" dirty="0" smtClean="0"/>
              <a:t> a light </a:t>
            </a:r>
            <a:r>
              <a:rPr lang="es-ES" dirty="0" err="1" smtClean="0"/>
              <a:t>field</a:t>
            </a:r>
            <a:r>
              <a:rPr lang="es-ES" dirty="0" smtClean="0"/>
              <a:t>, </a:t>
            </a:r>
            <a:r>
              <a:rPr lang="es-ES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four</a:t>
            </a:r>
            <a:r>
              <a:rPr lang="es-ES" baseline="0" dirty="0" smtClean="0"/>
              <a:t> dimensional </a:t>
            </a:r>
            <a:r>
              <a:rPr lang="es-ES" baseline="0" dirty="0" err="1" smtClean="0"/>
              <a:t>structure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a </a:t>
            </a:r>
            <a:r>
              <a:rPr lang="es-ES" b="1" i="1" baseline="0" dirty="0" err="1" smtClean="0"/>
              <a:t>conventional</a:t>
            </a:r>
            <a:r>
              <a:rPr lang="es-ES" b="1" i="1" baseline="0" dirty="0" smtClean="0"/>
              <a:t> </a:t>
            </a:r>
            <a:r>
              <a:rPr lang="es-ES" b="1" i="1" baseline="0" dirty="0" err="1" smtClean="0"/>
              <a:t>two</a:t>
            </a:r>
            <a:r>
              <a:rPr lang="es-ES" b="1" i="1" baseline="0" dirty="0" smtClean="0"/>
              <a:t>-dimensional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screen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majority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us</a:t>
            </a:r>
            <a:r>
              <a:rPr lang="es-ES" baseline="0" dirty="0" smtClean="0"/>
              <a:t> has.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dirty="0" err="1" smtClean="0"/>
              <a:t>Let</a:t>
            </a:r>
            <a:r>
              <a:rPr lang="es-ES" dirty="0" smtClean="0"/>
              <a:t> me note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interested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workflows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specific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tools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smtClean="0"/>
              <a:t>Explore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How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move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around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4D </a:t>
            </a:r>
            <a:r>
              <a:rPr lang="es-ES" baseline="0" dirty="0" err="1" smtClean="0"/>
              <a:t>space</a:t>
            </a: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Remove</a:t>
            </a:r>
            <a:r>
              <a:rPr lang="es-ES" baseline="0" dirty="0" smtClean="0"/>
              <a:t> 2D </a:t>
            </a:r>
            <a:r>
              <a:rPr lang="es-ES" baseline="0" dirty="0" err="1" smtClean="0"/>
              <a:t>screen</a:t>
            </a: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smtClean="0"/>
              <a:t>Entender esto antes de sacar 50k algoritmos </a:t>
            </a:r>
            <a:r>
              <a:rPr lang="es-ES" baseline="0" smtClean="0"/>
              <a:t>de edición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5009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dirty="0" err="1" smtClean="0"/>
              <a:t>There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a </a:t>
            </a:r>
            <a:r>
              <a:rPr lang="es-ES" dirty="0" err="1" smtClean="0"/>
              <a:t>number</a:t>
            </a:r>
            <a:r>
              <a:rPr lang="es-ES" dirty="0" smtClean="0"/>
              <a:t> of </a:t>
            </a:r>
            <a:r>
              <a:rPr lang="es-ES" dirty="0" err="1" smtClean="0"/>
              <a:t>previous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dealt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to do </a:t>
            </a:r>
            <a:r>
              <a:rPr lang="es-ES" baseline="0" dirty="0" err="1" smtClean="0"/>
              <a:t>specific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a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such</a:t>
            </a:r>
            <a:r>
              <a:rPr lang="es-ES" baseline="0" dirty="0" smtClean="0"/>
              <a:t> as: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Morphing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together</a:t>
            </a: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painting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cutting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parts</a:t>
            </a:r>
            <a:r>
              <a:rPr lang="es-ES" baseline="0" dirty="0" smtClean="0"/>
              <a:t> off a light </a:t>
            </a:r>
            <a:r>
              <a:rPr lang="es-ES" baseline="0" dirty="0" err="1" smtClean="0"/>
              <a:t>field</a:t>
            </a: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PopUp</a:t>
            </a:r>
            <a:r>
              <a:rPr lang="es-ES" baseline="0" dirty="0" smtClean="0"/>
              <a:t> Light Field,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interactive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system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</a:t>
            </a:r>
            <a:r>
              <a:rPr lang="es-ES" baseline="0" dirty="0" smtClean="0"/>
              <a:t> divides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into</a:t>
            </a:r>
            <a:r>
              <a:rPr lang="es-ES" baseline="0" dirty="0" smtClean="0"/>
              <a:t> a series of </a:t>
            </a:r>
            <a:r>
              <a:rPr lang="es-ES" baseline="0" dirty="0" err="1" smtClean="0"/>
              <a:t>layers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improved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rendering</a:t>
            </a: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Jarabo</a:t>
            </a:r>
            <a:r>
              <a:rPr lang="es-ES" baseline="0" dirty="0" smtClean="0"/>
              <a:t> et al.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propagation</a:t>
            </a:r>
            <a:r>
              <a:rPr lang="es-ES" baseline="0" dirty="0" smtClean="0"/>
              <a:t> of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edits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However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focus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build</a:t>
            </a:r>
            <a:r>
              <a:rPr lang="es-ES" baseline="0" dirty="0" smtClean="0"/>
              <a:t> up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correspondences</a:t>
            </a:r>
            <a:r>
              <a:rPr lang="es-ES" baseline="0" dirty="0" smtClean="0"/>
              <a:t> to do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kind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edits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 of a particular </a:t>
            </a:r>
            <a:r>
              <a:rPr lang="es-ES" baseline="0" dirty="0" err="1" smtClean="0"/>
              <a:t>object</a:t>
            </a:r>
            <a:r>
              <a:rPr lang="es-ES" baseline="0" dirty="0" smtClean="0"/>
              <a:t>, as </a:t>
            </a:r>
            <a:r>
              <a:rPr lang="es-ES" baseline="0" dirty="0" err="1" smtClean="0"/>
              <a:t>opposed</a:t>
            </a:r>
            <a:r>
              <a:rPr lang="es-ES" baseline="0" dirty="0" smtClean="0"/>
              <a:t> to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 of a </a:t>
            </a:r>
            <a:r>
              <a:rPr lang="es-ES" baseline="0" dirty="0" err="1" smtClean="0"/>
              <a:t>whole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. 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important</a:t>
            </a:r>
            <a:r>
              <a:rPr lang="es-ES" baseline="0" dirty="0" smtClean="0"/>
              <a:t> to note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</a:t>
            </a:r>
            <a:r>
              <a:rPr lang="es-ES" b="1" baseline="0" dirty="0" err="1" smtClean="0"/>
              <a:t>tools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mostly</a:t>
            </a:r>
            <a:r>
              <a:rPr lang="es-ES" baseline="0" dirty="0" smtClean="0"/>
              <a:t> </a:t>
            </a:r>
            <a:r>
              <a:rPr lang="es-ES" b="1" baseline="0" dirty="0" smtClean="0"/>
              <a:t>do </a:t>
            </a:r>
            <a:r>
              <a:rPr lang="es-ES" b="1" baseline="0" dirty="0" err="1" smtClean="0"/>
              <a:t>not</a:t>
            </a:r>
            <a:r>
              <a:rPr lang="es-ES" b="1" baseline="0" dirty="0" smtClean="0"/>
              <a:t> </a:t>
            </a:r>
            <a:r>
              <a:rPr lang="es-ES" b="1" baseline="0" dirty="0" err="1" smtClean="0"/>
              <a:t>pay</a:t>
            </a:r>
            <a:r>
              <a:rPr lang="es-ES" b="1" baseline="0" dirty="0" smtClean="0"/>
              <a:t> </a:t>
            </a:r>
            <a:r>
              <a:rPr lang="es-ES" b="1" baseline="0" dirty="0" err="1" smtClean="0"/>
              <a:t>special</a:t>
            </a:r>
            <a:r>
              <a:rPr lang="es-ES" b="1" baseline="0" dirty="0" smtClean="0"/>
              <a:t> </a:t>
            </a:r>
            <a:r>
              <a:rPr lang="es-ES" b="1" baseline="0" dirty="0" err="1" smtClean="0"/>
              <a:t>attention</a:t>
            </a:r>
            <a:r>
              <a:rPr lang="es-ES" b="1" baseline="0" dirty="0" smtClean="0"/>
              <a:t>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workflow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interaction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paradigm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572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dirty="0" smtClean="0"/>
              <a:t>Light fields, in addition to their</a:t>
            </a:r>
            <a:r>
              <a:rPr lang="en-US" baseline="0" dirty="0" smtClean="0"/>
              <a:t> benefits</a:t>
            </a:r>
            <a:r>
              <a:rPr lang="en-US" dirty="0" smtClean="0"/>
              <a:t> in IBR,</a:t>
            </a:r>
            <a:r>
              <a:rPr lang="en-US" baseline="0" dirty="0" smtClean="0"/>
              <a:t> have brought with them a new kind of pictures.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------------------------------------------</a:t>
            </a:r>
          </a:p>
          <a:p>
            <a:r>
              <a:rPr lang="en-US" dirty="0" smtClean="0"/>
              <a:t>Nr of papers in </a:t>
            </a:r>
            <a:r>
              <a:rPr lang="en-US" dirty="0" err="1" smtClean="0"/>
              <a:t>sigg</a:t>
            </a:r>
            <a:endParaRPr lang="en-US" dirty="0" smtClean="0"/>
          </a:p>
          <a:p>
            <a:r>
              <a:rPr lang="en-US" dirty="0" smtClean="0"/>
              <a:t>Nr of companies selling LF cams – </a:t>
            </a:r>
            <a:r>
              <a:rPr lang="en-US" dirty="0" err="1" smtClean="0"/>
              <a:t>Lytro</a:t>
            </a:r>
            <a:r>
              <a:rPr lang="en-US" dirty="0" smtClean="0"/>
              <a:t>/</a:t>
            </a:r>
            <a:r>
              <a:rPr lang="en-US" dirty="0" err="1" smtClean="0"/>
              <a:t>Raytrix</a:t>
            </a:r>
            <a:r>
              <a:rPr lang="en-US" dirty="0" smtClean="0"/>
              <a:t> sales?</a:t>
            </a:r>
          </a:p>
          <a:p>
            <a:r>
              <a:rPr lang="en-US" dirty="0" smtClean="0"/>
              <a:t>Adobe?</a:t>
            </a:r>
          </a:p>
          <a:p>
            <a:r>
              <a:rPr lang="en-US" dirty="0" smtClean="0"/>
              <a:t>Examples of unstructured?</a:t>
            </a:r>
          </a:p>
          <a:p>
            <a:endParaRPr lang="en-US" dirty="0" smtClean="0"/>
          </a:p>
          <a:p>
            <a:r>
              <a:rPr lang="en-US" dirty="0" smtClean="0"/>
              <a:t>http://www.theverge.com/2014/1/7/5285162/sharps-massive-85-inch-8k-3dtv-concept-is-far-from-ready-for-prime-time</a:t>
            </a:r>
          </a:p>
          <a:p>
            <a:r>
              <a:rPr lang="en-US" dirty="0" smtClean="0"/>
              <a:t>http://www.engadget.com/2014/01/08/sharp-85-inch-8k-3d-tv/</a:t>
            </a:r>
          </a:p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256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dirty="0" err="1" smtClean="0"/>
              <a:t>Also</a:t>
            </a:r>
            <a:r>
              <a:rPr lang="es-ES" dirty="0" smtClean="0"/>
              <a:t> </a:t>
            </a:r>
            <a:r>
              <a:rPr lang="es-ES" baseline="0" dirty="0" err="1" smtClean="0"/>
              <a:t>related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commercial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tools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currently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available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enable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modifications</a:t>
            </a:r>
            <a:r>
              <a:rPr lang="es-ES" baseline="0" dirty="0" smtClean="0"/>
              <a:t> to a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Both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Lytro</a:t>
            </a:r>
            <a:r>
              <a:rPr lang="es-ES" baseline="0" dirty="0" smtClean="0"/>
              <a:t> and Vertical </a:t>
            </a:r>
            <a:r>
              <a:rPr lang="es-ES" baseline="0" dirty="0" err="1" smtClean="0"/>
              <a:t>Horizon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presented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tools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manipulation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enable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global </a:t>
            </a:r>
            <a:r>
              <a:rPr lang="es-ES" baseline="0" dirty="0" err="1" smtClean="0"/>
              <a:t>modifications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pre-sets.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smtClean="0"/>
              <a:t>(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company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Lytro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presented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filters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can be </a:t>
            </a:r>
            <a:r>
              <a:rPr lang="es-ES" baseline="0" dirty="0" err="1" smtClean="0"/>
              <a:t>applied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their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are global </a:t>
            </a:r>
            <a:r>
              <a:rPr lang="es-ES" baseline="0" dirty="0" err="1" smtClean="0"/>
              <a:t>filters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applied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just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selecting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predetermined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filter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another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Another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company</a:t>
            </a:r>
            <a:r>
              <a:rPr lang="es-ES" baseline="0" dirty="0" smtClean="0"/>
              <a:t>, Vertical </a:t>
            </a:r>
            <a:r>
              <a:rPr lang="es-ES" baseline="0" dirty="0" err="1" smtClean="0"/>
              <a:t>Horizon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presented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app </a:t>
            </a:r>
            <a:r>
              <a:rPr lang="es-ES" baseline="0" dirty="0" err="1" smtClean="0"/>
              <a:t>called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Lightfield</a:t>
            </a:r>
            <a:r>
              <a:rPr lang="es-ES" baseline="0" dirty="0" smtClean="0"/>
              <a:t> Iris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again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enables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only</a:t>
            </a:r>
            <a:r>
              <a:rPr lang="es-ES" baseline="0" dirty="0" smtClean="0"/>
              <a:t> global </a:t>
            </a:r>
            <a:r>
              <a:rPr lang="es-ES" baseline="0" dirty="0" err="1" smtClean="0"/>
              <a:t>modifications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pre-sets.)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3095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dirty="0" err="1" smtClean="0"/>
              <a:t>What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baseline="0" dirty="0" smtClean="0"/>
              <a:t> do in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paper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let</a:t>
            </a:r>
            <a:r>
              <a:rPr lang="es-ES" baseline="0" dirty="0" smtClean="0"/>
              <a:t> me </a:t>
            </a:r>
            <a:r>
              <a:rPr lang="es-ES" baseline="0" dirty="0" err="1" smtClean="0"/>
              <a:t>recover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goal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here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take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steps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towards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tools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spirit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2D </a:t>
            </a:r>
            <a:r>
              <a:rPr lang="es-ES" baseline="0" dirty="0" err="1" smtClean="0"/>
              <a:t>images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going</a:t>
            </a:r>
            <a:r>
              <a:rPr lang="es-ES" baseline="0" dirty="0" smtClean="0"/>
              <a:t> </a:t>
            </a:r>
            <a:r>
              <a:rPr lang="es-ES" b="1" baseline="0" dirty="0" err="1" smtClean="0"/>
              <a:t>beyond</a:t>
            </a:r>
            <a:r>
              <a:rPr lang="es-ES" baseline="0" dirty="0" smtClean="0"/>
              <a:t> global pre-sets and </a:t>
            </a:r>
            <a:r>
              <a:rPr lang="es-ES" baseline="0" dirty="0" err="1" smtClean="0"/>
              <a:t>filters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do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formalizing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number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interaction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paradigms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analyzing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through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various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studies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812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smtClean="0"/>
              <a:t>Once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problem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defined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looking</a:t>
            </a:r>
            <a:r>
              <a:rPr lang="es-ES" baseline="0" dirty="0" smtClean="0"/>
              <a:t> at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literature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distill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formalize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interaction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paradigms</a:t>
            </a:r>
            <a:r>
              <a:rPr lang="es-ES" baseline="0" dirty="0" smtClean="0"/>
              <a:t>.</a:t>
            </a:r>
          </a:p>
          <a:p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paradigm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multiview</a:t>
            </a:r>
            <a:r>
              <a:rPr lang="es-ES" baseline="0" dirty="0" smtClean="0"/>
              <a:t>, and </a:t>
            </a:r>
            <a:r>
              <a:rPr lang="en-US" dirty="0"/>
              <a:t>is the most common in existing work on non-automatic light field editing.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n-US" dirty="0"/>
          </a:p>
          <a:p>
            <a:pPr marL="171434" indent="-171434">
              <a:buFont typeface="Arial" panose="020B0604020202020204" pitchFamily="34" charset="0"/>
              <a:buChar char="•"/>
            </a:pPr>
            <a:endParaRPr lang="en-US" dirty="0"/>
          </a:p>
          <a:p>
            <a:pPr marL="171434" indent="-171434" defTabSz="457155">
              <a:buFont typeface="Arial" panose="020B0604020202020204" pitchFamily="34" charset="0"/>
              <a:buChar char="•"/>
            </a:pPr>
            <a:r>
              <a:rPr lang="es-ES" baseline="0" dirty="0" smtClean="0"/>
              <a:t>(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paradigms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defined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previous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literature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tools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like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mentioned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before</a:t>
            </a:r>
            <a:r>
              <a:rPr lang="es-ES" baseline="0" dirty="0" smtClean="0"/>
              <a:t>.)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4326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smtClean="0"/>
              <a:t>In </a:t>
            </a:r>
            <a:r>
              <a:rPr lang="es-ES" baseline="0" dirty="0" err="1" smtClean="0"/>
              <a:t>multiview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users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navigate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views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specify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correspondences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locate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their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space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Essentially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multiview</a:t>
            </a:r>
            <a:r>
              <a:rPr lang="es-ES" baseline="0" dirty="0" smtClean="0"/>
              <a:t> uses </a:t>
            </a:r>
            <a:r>
              <a:rPr lang="es-ES" baseline="0" dirty="0" err="1" smtClean="0"/>
              <a:t>parallax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convey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disparity</a:t>
            </a:r>
            <a:r>
              <a:rPr lang="es-ES" baseline="0" dirty="0" smtClean="0"/>
              <a:t>, as done </a:t>
            </a:r>
            <a:r>
              <a:rPr lang="es-ES" baseline="0" dirty="0" err="1" smtClean="0"/>
              <a:t>here</a:t>
            </a:r>
            <a:r>
              <a:rPr lang="es-ES" baseline="0" dirty="0" smtClean="0"/>
              <a:t>.</a:t>
            </a:r>
            <a:endParaRPr lang="en-US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256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second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paradigm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call</a:t>
            </a:r>
            <a:r>
              <a:rPr lang="es-ES" baseline="0" dirty="0" smtClean="0"/>
              <a:t> “</a:t>
            </a:r>
            <a:r>
              <a:rPr lang="es-ES" baseline="0" dirty="0" err="1" smtClean="0"/>
              <a:t>Focus</a:t>
            </a:r>
            <a:r>
              <a:rPr lang="es-ES" baseline="0" dirty="0" smtClean="0"/>
              <a:t>”.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4326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dirty="0" smtClean="0"/>
              <a:t>And uses defocus</a:t>
            </a:r>
            <a:r>
              <a:rPr lang="en-US" baseline="0" dirty="0" smtClean="0"/>
              <a:t> blur as a cue to convey depth.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n-U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baseline="0" dirty="0" smtClean="0"/>
              <a:t>In focus, the light field is shown with a shallow depth of field to show the active depth where the editing can be done.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256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smtClean="0"/>
              <a:t>So </a:t>
            </a:r>
            <a:r>
              <a:rPr lang="es-ES" baseline="0" dirty="0" err="1" smtClean="0"/>
              <a:t>basically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paradigms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="1" baseline="0" dirty="0" err="1" smtClean="0"/>
              <a:t>depth</a:t>
            </a:r>
            <a:r>
              <a:rPr lang="es-ES" b="1" baseline="0" dirty="0" smtClean="0"/>
              <a:t> </a:t>
            </a:r>
            <a:r>
              <a:rPr lang="es-ES" b="1" baseline="0" dirty="0" err="1" smtClean="0"/>
              <a:t>cues</a:t>
            </a:r>
            <a:r>
              <a:rPr lang="es-ES" b="1" baseline="0" dirty="0" smtClean="0"/>
              <a:t> </a:t>
            </a:r>
            <a:r>
              <a:rPr lang="es-ES" baseline="0" dirty="0" smtClean="0"/>
              <a:t>to </a:t>
            </a:r>
            <a:r>
              <a:rPr lang="es-ES" baseline="0" dirty="0" err="1" smtClean="0"/>
              <a:t>allow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visualize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disparity</a:t>
            </a:r>
            <a:r>
              <a:rPr lang="es-ES" baseline="0" dirty="0" smtClean="0"/>
              <a:t> (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)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Multiview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relies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parallax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focus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relies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defocus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blur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show </a:t>
            </a:r>
            <a:r>
              <a:rPr lang="es-ES" baseline="0" dirty="0" err="1" smtClean="0"/>
              <a:t>now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how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edits</a:t>
            </a:r>
            <a:r>
              <a:rPr lang="es-ES" baseline="0" dirty="0" smtClean="0"/>
              <a:t> are done in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4326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dirty="0" smtClean="0"/>
              <a:t>In </a:t>
            </a:r>
            <a:r>
              <a:rPr lang="es-ES" dirty="0" err="1" smtClean="0"/>
              <a:t>Multiview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user</a:t>
            </a:r>
            <a:r>
              <a:rPr lang="es-ES" dirty="0" smtClean="0"/>
              <a:t> </a:t>
            </a:r>
            <a:r>
              <a:rPr lang="es-ES" dirty="0" err="1" smtClean="0"/>
              <a:t>first</a:t>
            </a:r>
            <a:r>
              <a:rPr lang="es-ES" dirty="0" smtClean="0"/>
              <a:t> </a:t>
            </a:r>
            <a:r>
              <a:rPr lang="es-ES" dirty="0" err="1" smtClean="0"/>
              <a:t>selects</a:t>
            </a:r>
            <a:r>
              <a:rPr lang="es-ES" dirty="0" smtClean="0"/>
              <a:t> </a:t>
            </a:r>
            <a:r>
              <a:rPr lang="es-ES" dirty="0" err="1" smtClean="0"/>
              <a:t>one</a:t>
            </a:r>
            <a:r>
              <a:rPr lang="es-ES" dirty="0" smtClean="0"/>
              <a:t> </a:t>
            </a:r>
            <a:r>
              <a:rPr lang="es-ES" dirty="0" err="1" smtClean="0"/>
              <a:t>view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draws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stroke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smtClean="0"/>
              <a:t>I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show </a:t>
            </a:r>
            <a:r>
              <a:rPr lang="es-ES" baseline="0" dirty="0" err="1" smtClean="0"/>
              <a:t>you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diagram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actual interface, </a:t>
            </a:r>
            <a:r>
              <a:rPr lang="es-ES" baseline="0" dirty="0" err="1" smtClean="0"/>
              <a:t>part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shown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your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right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stroke</a:t>
            </a:r>
            <a:r>
              <a:rPr lang="es-ES" baseline="0" dirty="0" smtClean="0"/>
              <a:t> can be </a:t>
            </a:r>
            <a:r>
              <a:rPr lang="es-ES" baseline="0" dirty="0" err="1" smtClean="0"/>
              <a:t>anywhere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along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red line </a:t>
            </a:r>
            <a:r>
              <a:rPr lang="es-ES" baseline="0" dirty="0" err="1" smtClean="0"/>
              <a:t>drawn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smtClean="0"/>
              <a:t>To </a:t>
            </a:r>
            <a:r>
              <a:rPr lang="es-ES" baseline="0" dirty="0" err="1" smtClean="0"/>
              <a:t>fix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its</a:t>
            </a:r>
            <a:r>
              <a:rPr lang="es-ES" baseline="0" dirty="0" smtClean="0"/>
              <a:t> actual position,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needs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shift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another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view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adjust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stroke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observed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parallax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satisified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fixes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position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stroke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then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correctly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observed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other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views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1801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dirty="0" smtClean="0"/>
              <a:t>In </a:t>
            </a:r>
            <a:r>
              <a:rPr lang="es-ES" dirty="0" err="1" smtClean="0"/>
              <a:t>focus</a:t>
            </a:r>
            <a:r>
              <a:rPr lang="es-ES" dirty="0" smtClean="0"/>
              <a:t>,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central </a:t>
            </a:r>
            <a:r>
              <a:rPr lang="es-ES" baseline="0" dirty="0" err="1" smtClean="0"/>
              <a:t>view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 defTabSz="457155">
              <a:buFont typeface="Arial" panose="020B0604020202020204" pitchFamily="34" charset="0"/>
              <a:buChar char="•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again</a:t>
            </a:r>
            <a:r>
              <a:rPr lang="es-ES" baseline="0" dirty="0" smtClean="0"/>
              <a:t>, I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showing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you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procedure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diagram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actual interface, </a:t>
            </a:r>
            <a:r>
              <a:rPr lang="es-ES" baseline="0" dirty="0" err="1" smtClean="0"/>
              <a:t>shown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your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right</a:t>
            </a:r>
            <a:r>
              <a:rPr lang="es-ES" baseline="0" dirty="0" smtClean="0"/>
              <a:t>.</a:t>
            </a:r>
          </a:p>
          <a:p>
            <a:pPr marL="171434" indent="-171434" defTabSz="457155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 defTabSz="457155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before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drew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stroke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then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adjusted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, in </a:t>
            </a:r>
            <a:r>
              <a:rPr lang="es-ES" baseline="0" dirty="0" err="1" smtClean="0"/>
              <a:t>focus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other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around</a:t>
            </a:r>
            <a:r>
              <a:rPr lang="es-ES" baseline="0" dirty="0" smtClean="0"/>
              <a:t>.</a:t>
            </a:r>
          </a:p>
          <a:p>
            <a:pPr marL="171434" indent="-171434" defTabSz="457155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 defTabSz="457155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adjusts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at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stroke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be,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shifting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in-</a:t>
            </a:r>
            <a:r>
              <a:rPr lang="es-ES" baseline="0" dirty="0" err="1" smtClean="0"/>
              <a:t>focus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plane</a:t>
            </a:r>
            <a:r>
              <a:rPr lang="es-ES" baseline="0" dirty="0" smtClean="0"/>
              <a:t>.</a:t>
            </a:r>
          </a:p>
          <a:p>
            <a:pPr marL="171434" indent="-171434" defTabSz="457155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 defTabSz="457155">
              <a:buFont typeface="Arial" panose="020B0604020202020204" pitchFamily="34" charset="0"/>
              <a:buChar char="•"/>
            </a:pPr>
            <a:r>
              <a:rPr lang="es-ES" baseline="0" dirty="0" smtClean="0"/>
              <a:t>Once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in-</a:t>
            </a:r>
            <a:r>
              <a:rPr lang="es-ES" baseline="0" dirty="0" err="1" smtClean="0"/>
              <a:t>focus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plane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correctly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positioned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draws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stroke</a:t>
            </a:r>
            <a:r>
              <a:rPr lang="es-ES" baseline="0" dirty="0" smtClean="0"/>
              <a:t>.</a:t>
            </a:r>
          </a:p>
          <a:p>
            <a:pPr marL="171434" indent="-171434" defTabSz="457155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 defTabSz="457155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stroke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propagated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views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.</a:t>
            </a:r>
          </a:p>
          <a:p>
            <a:endParaRPr lang="es-ES" baseline="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327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dirty="0" smtClean="0"/>
              <a:t>And </a:t>
            </a:r>
            <a:r>
              <a:rPr lang="es-ES" dirty="0" err="1" smtClean="0"/>
              <a:t>now</a:t>
            </a:r>
            <a:r>
              <a:rPr lang="es-ES" dirty="0" smtClean="0"/>
              <a:t>, </a:t>
            </a:r>
            <a:r>
              <a:rPr lang="es-ES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background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let’s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ask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ourselves</a:t>
            </a:r>
            <a:r>
              <a:rPr lang="es-ES" baseline="0" dirty="0" smtClean="0"/>
              <a:t>, 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s-E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s-ES" baseline="0" dirty="0" err="1" smtClean="0"/>
              <a:t>How</a:t>
            </a:r>
            <a:r>
              <a:rPr lang="es-ES" baseline="0" dirty="0" smtClean="0"/>
              <a:t> do </a:t>
            </a:r>
            <a:r>
              <a:rPr lang="es-ES" baseline="0" dirty="0" err="1" smtClean="0"/>
              <a:t>people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?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601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dirty="0" smtClean="0"/>
              <a:t>Among the features</a:t>
            </a:r>
            <a:r>
              <a:rPr lang="en-US" baseline="0" dirty="0" smtClean="0"/>
              <a:t> of this new kind of pictures, </a:t>
            </a:r>
            <a:r>
              <a:rPr lang="en-US" dirty="0" smtClean="0"/>
              <a:t>one of them is shifting the point of view,</a:t>
            </a:r>
            <a:r>
              <a:rPr lang="en-US" baseline="0" dirty="0" smtClean="0"/>
              <a:t> as you see here.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dirty="0" smtClean="0"/>
              <a:t>(Here you</a:t>
            </a:r>
            <a:r>
              <a:rPr lang="en-US" baseline="0" dirty="0" smtClean="0"/>
              <a:t> see a small shifting, but actually, how much you can shift it depends on your baseline during capture.)</a:t>
            </a:r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256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answer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question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performed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experiments</a:t>
            </a:r>
            <a:r>
              <a:rPr lang="es-ES" baseline="0" dirty="0" smtClean="0"/>
              <a:t> …(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</a:t>
            </a:r>
          </a:p>
          <a:p>
            <a:pPr>
              <a:buFontTx/>
              <a:buChar char="-"/>
            </a:pP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controlled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baseline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experiment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focus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finding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preferences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LF, 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 and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use </a:t>
            </a:r>
            <a:r>
              <a:rPr lang="es-ES" baseline="0" dirty="0" err="1" smtClean="0"/>
              <a:t>synthetic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 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).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use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conclussions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experiment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feed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second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</a:t>
            </a:r>
            <a:r>
              <a:rPr lang="es-ES" baseline="0" dirty="0" smtClean="0"/>
              <a:t> 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</a:t>
            </a:r>
          </a:p>
          <a:p>
            <a:pPr>
              <a:buFontTx/>
              <a:buChar char="-"/>
            </a:pPr>
            <a:endParaRPr lang="es-ES" baseline="0" dirty="0" smtClean="0"/>
          </a:p>
          <a:p>
            <a:pPr>
              <a:buFontTx/>
              <a:buChar char="-"/>
            </a:pPr>
            <a:r>
              <a:rPr lang="es-ES" baseline="0" dirty="0" smtClean="0"/>
              <a:t>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focus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workflows</a:t>
            </a:r>
            <a:r>
              <a:rPr lang="es-ES" baseline="0" dirty="0" smtClean="0"/>
              <a:t> in real </a:t>
            </a:r>
            <a:r>
              <a:rPr lang="es-ES" baseline="0" dirty="0" err="1" smtClean="0"/>
              <a:t>world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edits</a:t>
            </a:r>
            <a:r>
              <a:rPr lang="es-ES" baseline="0" dirty="0" smtClean="0"/>
              <a:t>, 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captured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 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5952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Both</a:t>
            </a:r>
            <a:r>
              <a:rPr lang="es-ES" dirty="0" smtClean="0"/>
              <a:t> </a:t>
            </a:r>
            <a:r>
              <a:rPr lang="es-ES" dirty="0" err="1" smtClean="0"/>
              <a:t>our</a:t>
            </a:r>
            <a:r>
              <a:rPr lang="es-ES" dirty="0" smtClean="0"/>
              <a:t> </a:t>
            </a:r>
            <a:r>
              <a:rPr lang="es-ES" dirty="0" err="1" smtClean="0"/>
              <a:t>user</a:t>
            </a:r>
            <a:r>
              <a:rPr lang="es-ES" dirty="0" smtClean="0"/>
              <a:t> </a:t>
            </a:r>
            <a:r>
              <a:rPr lang="es-ES" dirty="0" err="1" smtClean="0"/>
              <a:t>studies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designed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task-based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experiments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asked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perform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specific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given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given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certain</a:t>
            </a:r>
            <a:r>
              <a:rPr lang="es-ES" baseline="0" dirty="0" smtClean="0"/>
              <a:t> time; and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gather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objective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subjective</a:t>
            </a:r>
            <a:r>
              <a:rPr lang="es-ES" baseline="0" dirty="0" smtClean="0"/>
              <a:t> data.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2258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Since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 can be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reconstruc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scene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include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paradigms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explained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before</a:t>
            </a:r>
            <a:r>
              <a:rPr lang="es-ES" baseline="0" dirty="0" smtClean="0"/>
              <a:t>, 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 </a:t>
            </a:r>
            <a:r>
              <a:rPr lang="es-ES" baseline="0" dirty="0" err="1" smtClean="0"/>
              <a:t>whose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combination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gives</a:t>
            </a:r>
            <a:r>
              <a:rPr lang="es-ES" baseline="0" dirty="0" smtClean="0"/>
              <a:t> 4 interfaces.</a:t>
            </a:r>
          </a:p>
          <a:p>
            <a:r>
              <a:rPr lang="es-ES" baseline="0" dirty="0" smtClean="0"/>
              <a:t>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evaluate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without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evaluate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preferences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don’t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neccesarily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useful</a:t>
            </a:r>
            <a:r>
              <a:rPr lang="es-ES" baseline="0" dirty="0" smtClean="0"/>
              <a:t>.</a:t>
            </a:r>
          </a:p>
          <a:p>
            <a:endParaRPr lang="es-ES" baseline="0" dirty="0" smtClean="0"/>
          </a:p>
          <a:p>
            <a:r>
              <a:rPr lang="es-ES" baseline="0" dirty="0" smtClean="0"/>
              <a:t>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 note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transforms</a:t>
            </a:r>
            <a:r>
              <a:rPr lang="es-ES" baseline="0" dirty="0" smtClean="0"/>
              <a:t> LF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similar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typical</a:t>
            </a:r>
            <a:r>
              <a:rPr lang="es-ES" baseline="0" dirty="0" smtClean="0"/>
              <a:t> 3D </a:t>
            </a:r>
            <a:r>
              <a:rPr lang="es-ES" baseline="0" dirty="0" err="1" smtClean="0"/>
              <a:t>modeling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7539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example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asked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paint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MV+D.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combination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task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simply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requires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drawing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positioning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done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just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snapping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at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pixel.  </a:t>
            </a: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7539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Finally</a:t>
            </a:r>
            <a:r>
              <a:rPr lang="es-ES" dirty="0" smtClean="0"/>
              <a:t>, in </a:t>
            </a:r>
            <a:r>
              <a:rPr lang="es-ES" dirty="0" err="1" smtClean="0"/>
              <a:t>our</a:t>
            </a:r>
            <a:r>
              <a:rPr lang="es-ES" dirty="0" smtClean="0"/>
              <a:t> </a:t>
            </a:r>
            <a:r>
              <a:rPr lang="es-ES" dirty="0" err="1" smtClean="0"/>
              <a:t>experiments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focus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point-based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operations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do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two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reasons</a:t>
            </a:r>
            <a:r>
              <a:rPr lang="es-ES" baseline="0" dirty="0" smtClean="0"/>
              <a:t>:</a:t>
            </a:r>
          </a:p>
          <a:p>
            <a:pPr marL="171450" indent="-171450">
              <a:buFontTx/>
              <a:buChar char="-"/>
            </a:pPr>
            <a:r>
              <a:rPr lang="es-ES" baseline="0" dirty="0" err="1" smtClean="0"/>
              <a:t>First</a:t>
            </a:r>
            <a:r>
              <a:rPr lang="es-ES" baseline="0" dirty="0" smtClean="0"/>
              <a:t>; </a:t>
            </a:r>
            <a:r>
              <a:rPr lang="es-ES" baseline="0" dirty="0" err="1" smtClean="0"/>
              <a:t>many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common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operations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2D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software (</a:t>
            </a:r>
            <a:r>
              <a:rPr lang="es-ES" baseline="0" dirty="0" err="1" smtClean="0"/>
              <a:t>e.g</a:t>
            </a:r>
            <a:r>
              <a:rPr lang="es-ES" baseline="0" dirty="0" smtClean="0"/>
              <a:t>. PS) are </a:t>
            </a:r>
            <a:r>
              <a:rPr lang="es-ES" baseline="0" dirty="0" err="1" smtClean="0"/>
              <a:t>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type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tools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such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brushes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dodge</a:t>
            </a:r>
            <a:r>
              <a:rPr lang="es-ES" baseline="0" dirty="0" smtClean="0"/>
              <a:t> &amp; </a:t>
            </a:r>
            <a:r>
              <a:rPr lang="es-ES" baseline="0" dirty="0" err="1" smtClean="0"/>
              <a:t>burn</a:t>
            </a:r>
            <a:r>
              <a:rPr lang="es-ES" baseline="0" dirty="0" smtClean="0"/>
              <a:t>, clone…</a:t>
            </a:r>
          </a:p>
          <a:p>
            <a:pPr marL="171450" indent="-171450">
              <a:buFontTx/>
              <a:buChar char="-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second</a:t>
            </a:r>
            <a:r>
              <a:rPr lang="es-ES" baseline="0" dirty="0" smtClean="0"/>
              <a:t>;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point-based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interaction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building</a:t>
            </a:r>
            <a:r>
              <a:rPr lang="es-ES" baseline="0" dirty="0" smtClean="0"/>
              <a:t> block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non-local </a:t>
            </a:r>
            <a:r>
              <a:rPr lang="es-ES" baseline="0" dirty="0" err="1" smtClean="0"/>
              <a:t>tools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such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selection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propagation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point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interaction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required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7539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59524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…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asked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users</a:t>
            </a:r>
            <a:r>
              <a:rPr lang="es-ES" dirty="0" smtClean="0"/>
              <a:t> to </a:t>
            </a:r>
            <a:r>
              <a:rPr lang="es-ES" dirty="0" err="1" smtClean="0"/>
              <a:t>perform</a:t>
            </a:r>
            <a:r>
              <a:rPr lang="es-ES" dirty="0" smtClean="0"/>
              <a:t> 5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directed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tasks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challenges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such</a:t>
            </a:r>
            <a:r>
              <a:rPr lang="es-ES" baseline="0" dirty="0" smtClean="0"/>
              <a:t> as:</a:t>
            </a:r>
          </a:p>
          <a:p>
            <a:r>
              <a:rPr lang="es-ES" baseline="0" dirty="0" smtClean="0"/>
              <a:t>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 </a:t>
            </a:r>
            <a:r>
              <a:rPr lang="es-ES" baseline="0" dirty="0" err="1" smtClean="0"/>
              <a:t>drawing</a:t>
            </a:r>
            <a:r>
              <a:rPr lang="es-ES" baseline="0" dirty="0" smtClean="0"/>
              <a:t> in a </a:t>
            </a:r>
            <a:r>
              <a:rPr lang="es-ES" baseline="0" dirty="0" err="1" smtClean="0"/>
              <a:t>planar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surface</a:t>
            </a:r>
            <a:r>
              <a:rPr lang="es-ES" baseline="0" dirty="0" smtClean="0"/>
              <a:t>,</a:t>
            </a:r>
          </a:p>
          <a:p>
            <a:r>
              <a:rPr lang="es-ES" baseline="0" dirty="0" smtClean="0"/>
              <a:t>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curved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one</a:t>
            </a:r>
            <a:r>
              <a:rPr lang="es-ES" baseline="0" dirty="0" smtClean="0"/>
              <a:t>,</a:t>
            </a:r>
          </a:p>
          <a:p>
            <a:r>
              <a:rPr lang="es-ES" baseline="0" dirty="0" smtClean="0"/>
              <a:t>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 </a:t>
            </a:r>
            <a:r>
              <a:rPr lang="es-ES" baseline="0" dirty="0" err="1" smtClean="0"/>
              <a:t>handling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occlusions</a:t>
            </a:r>
            <a:r>
              <a:rPr lang="es-ES" baseline="0" dirty="0" smtClean="0"/>
              <a:t>,</a:t>
            </a:r>
          </a:p>
          <a:p>
            <a:r>
              <a:rPr lang="es-ES" baseline="0" dirty="0" smtClean="0"/>
              <a:t>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view-dependent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effects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such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glossy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reflections</a:t>
            </a:r>
            <a:r>
              <a:rPr lang="es-ES" baseline="0" dirty="0" smtClean="0"/>
              <a:t>,</a:t>
            </a:r>
          </a:p>
          <a:p>
            <a:r>
              <a:rPr lang="es-ES" baseline="0" dirty="0" smtClean="0"/>
              <a:t>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 and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in free-</a:t>
            </a:r>
            <a:r>
              <a:rPr lang="es-ES" baseline="0" dirty="0" err="1" smtClean="0"/>
              <a:t>space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, non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top of a </a:t>
            </a:r>
            <a:r>
              <a:rPr lang="es-ES" baseline="0" dirty="0" err="1" smtClean="0"/>
              <a:t>surface</a:t>
            </a:r>
            <a:r>
              <a:rPr lang="es-ES" baseline="0" dirty="0" smtClean="0"/>
              <a:t>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3223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Each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these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tasks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performed</a:t>
            </a:r>
            <a:r>
              <a:rPr lang="es-ES" baseline="0" dirty="0" smtClean="0"/>
              <a:t> in blocks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interface (</a:t>
            </a:r>
            <a:r>
              <a:rPr lang="es-ES" baseline="0" dirty="0" err="1" smtClean="0"/>
              <a:t>both</a:t>
            </a:r>
            <a:r>
              <a:rPr lang="es-ES" baseline="0" dirty="0" smtClean="0"/>
              <a:t> F and MV,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),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interfaces in </a:t>
            </a:r>
            <a:r>
              <a:rPr lang="es-ES" baseline="0" dirty="0" err="1" smtClean="0"/>
              <a:t>random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. Note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explore </a:t>
            </a:r>
            <a:r>
              <a:rPr lang="es-ES" baseline="0" dirty="0" err="1" smtClean="0"/>
              <a:t>both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might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allways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useful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available</a:t>
            </a:r>
            <a:r>
              <a:rPr lang="es-ES" baseline="0" dirty="0" smtClean="0"/>
              <a:t>.</a:t>
            </a:r>
          </a:p>
          <a:p>
            <a:endParaRPr lang="es-ES" baseline="0" dirty="0" smtClean="0"/>
          </a:p>
          <a:p>
            <a:r>
              <a:rPr lang="es-ES" baseline="0" dirty="0" smtClean="0"/>
              <a:t>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 </a:t>
            </a:r>
            <a:r>
              <a:rPr lang="es-ES" baseline="0" dirty="0" err="1" smtClean="0"/>
              <a:t>Since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use </a:t>
            </a:r>
            <a:r>
              <a:rPr lang="es-ES" baseline="0" dirty="0" err="1" smtClean="0"/>
              <a:t>synthetic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perfect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…</a:t>
            </a:r>
          </a:p>
          <a:p>
            <a:r>
              <a:rPr lang="es-ES" baseline="0" dirty="0" smtClean="0"/>
              <a:t>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 and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gather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objective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subjective</a:t>
            </a:r>
            <a:r>
              <a:rPr lang="es-ES" baseline="0" dirty="0" smtClean="0"/>
              <a:t> data.</a:t>
            </a:r>
          </a:p>
          <a:p>
            <a:endParaRPr lang="es-E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 err="1" smtClean="0"/>
              <a:t>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explain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findings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experiment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refer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paper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details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analysis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numerical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results</a:t>
            </a:r>
            <a:r>
              <a:rPr lang="es-ES" baseline="0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5325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finding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preference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given</a:t>
            </a:r>
            <a:r>
              <a:rPr lang="es-ES" baseline="0" dirty="0" smtClean="0"/>
              <a:t> interface </a:t>
            </a:r>
            <a:r>
              <a:rPr lang="es-ES" baseline="0" dirty="0" err="1" smtClean="0"/>
              <a:t>paradigm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very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tasks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dependent</a:t>
            </a:r>
            <a:r>
              <a:rPr lang="es-ES" baseline="0" dirty="0" smtClean="0"/>
              <a:t>. </a:t>
            </a:r>
          </a:p>
          <a:p>
            <a:endParaRPr lang="es-ES" baseline="0" dirty="0" smtClean="0"/>
          </a:p>
          <a:p>
            <a:r>
              <a:rPr lang="es-ES" baseline="0" dirty="0" smtClean="0"/>
              <a:t>In </a:t>
            </a:r>
            <a:r>
              <a:rPr lang="es-ES" baseline="0" dirty="0" err="1" smtClean="0"/>
              <a:t>fact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reported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their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preference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switching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between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paradigms</a:t>
            </a:r>
            <a:r>
              <a:rPr lang="es-ES" baseline="0" dirty="0" smtClean="0"/>
              <a:t>, so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can </a:t>
            </a:r>
            <a:r>
              <a:rPr lang="es-ES" baseline="0" dirty="0" err="1" smtClean="0"/>
              <a:t>get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best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each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them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0624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second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finding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depending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type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edit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always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useful</a:t>
            </a:r>
            <a:r>
              <a:rPr lang="es-ES" baseline="0" dirty="0" smtClean="0"/>
              <a:t>. In </a:t>
            </a:r>
            <a:r>
              <a:rPr lang="es-ES" baseline="0" dirty="0" err="1" smtClean="0"/>
              <a:t>example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free </a:t>
            </a:r>
            <a:r>
              <a:rPr lang="es-ES" baseline="0" dirty="0" err="1" smtClean="0"/>
              <a:t>space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Additionally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alone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enough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handle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efficiently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occlusions</a:t>
            </a:r>
            <a:r>
              <a:rPr lang="es-ES" baseline="0" dirty="0" smtClean="0"/>
              <a:t>; </a:t>
            </a:r>
            <a:r>
              <a:rPr lang="es-ES" baseline="0" dirty="0" err="1" smtClean="0"/>
              <a:t>thus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suggestions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incorporate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tool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selection</a:t>
            </a:r>
            <a:r>
              <a:rPr lang="es-ES" baseline="0" dirty="0" smtClean="0"/>
              <a:t>.</a:t>
            </a: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0624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dirty="0" smtClean="0"/>
              <a:t>But light fields are not only about view shifting.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dirty="0" smtClean="0"/>
              <a:t>You can also shift and adjust</a:t>
            </a:r>
            <a:r>
              <a:rPr lang="en-US" baseline="0" dirty="0" smtClean="0"/>
              <a:t> </a:t>
            </a:r>
            <a:r>
              <a:rPr lang="en-US" dirty="0" smtClean="0"/>
              <a:t>the focus post-capture,</a:t>
            </a:r>
            <a:r>
              <a:rPr lang="en-US" baseline="0" dirty="0" smtClean="0"/>
              <a:t> as shown here, obtaining different artistic and semantic effects on the same scene.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2566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tool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works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follows</a:t>
            </a:r>
            <a:r>
              <a:rPr lang="es-ES" baseline="0" dirty="0" smtClean="0"/>
              <a:t>;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selects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specific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he </a:t>
            </a:r>
            <a:r>
              <a:rPr lang="es-ES" baseline="0" dirty="0" err="1" smtClean="0"/>
              <a:t>wants</a:t>
            </a:r>
            <a:r>
              <a:rPr lang="es-ES" baseline="0" dirty="0" smtClean="0"/>
              <a:t> to edit.</a:t>
            </a: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80543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creates</a:t>
            </a:r>
            <a:r>
              <a:rPr lang="es-ES" baseline="0" dirty="0" smtClean="0"/>
              <a:t> a </a:t>
            </a:r>
            <a:r>
              <a:rPr lang="es-ES" baseline="0" dirty="0" err="1" smtClean="0"/>
              <a:t>mask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… 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allows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selected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area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masking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unselected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area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16021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allows</a:t>
            </a:r>
            <a:r>
              <a:rPr lang="es-ES" dirty="0" smtClean="0"/>
              <a:t> </a:t>
            </a:r>
            <a:r>
              <a:rPr lang="es-ES" dirty="0" err="1" smtClean="0"/>
              <a:t>handing</a:t>
            </a:r>
            <a:r>
              <a:rPr lang="es-ES" dirty="0" smtClean="0"/>
              <a:t> </a:t>
            </a:r>
            <a:r>
              <a:rPr lang="es-ES" dirty="0" err="1" smtClean="0"/>
              <a:t>occlusions</a:t>
            </a:r>
            <a:r>
              <a:rPr lang="es-ES" dirty="0" smtClean="0"/>
              <a:t> </a:t>
            </a:r>
            <a:r>
              <a:rPr lang="es-ES" dirty="0" err="1" smtClean="0"/>
              <a:t>pretty</a:t>
            </a:r>
            <a:r>
              <a:rPr lang="es-ES" dirty="0" smtClean="0"/>
              <a:t> </a:t>
            </a:r>
            <a:r>
              <a:rPr lang="es-ES" dirty="0" err="1" smtClean="0"/>
              <a:t>easily</a:t>
            </a:r>
            <a:r>
              <a:rPr lang="es-ES" dirty="0" smtClean="0"/>
              <a:t>,</a:t>
            </a:r>
            <a:r>
              <a:rPr lang="es-ES" baseline="0" dirty="0" smtClean="0"/>
              <a:t> as can be </a:t>
            </a:r>
            <a:r>
              <a:rPr lang="es-ES" baseline="0" dirty="0" err="1" smtClean="0"/>
              <a:t>seen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sable </a:t>
            </a:r>
            <a:r>
              <a:rPr lang="es-ES" baseline="0" dirty="0" err="1" smtClean="0"/>
              <a:t>edit</a:t>
            </a:r>
            <a:r>
              <a:rPr lang="es-ES" baseline="0" dirty="0" smtClean="0"/>
              <a:t> has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propagated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computer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87217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Based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findings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experiment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incorporate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proposed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improvements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develop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new </a:t>
            </a:r>
            <a:r>
              <a:rPr lang="es-ES" baseline="0" dirty="0" err="1" smtClean="0"/>
              <a:t>experiment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59524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asked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users</a:t>
            </a:r>
            <a:r>
              <a:rPr lang="es-ES" dirty="0" smtClean="0"/>
              <a:t> to </a:t>
            </a:r>
            <a:r>
              <a:rPr lang="es-ES" dirty="0" err="1" smtClean="0"/>
              <a:t>perform</a:t>
            </a:r>
            <a:r>
              <a:rPr lang="es-ES" dirty="0" smtClean="0"/>
              <a:t> 10 </a:t>
            </a:r>
            <a:r>
              <a:rPr lang="es-ES" dirty="0" err="1" smtClean="0"/>
              <a:t>directed</a:t>
            </a:r>
            <a:r>
              <a:rPr lang="es-ES" dirty="0" smtClean="0"/>
              <a:t> </a:t>
            </a:r>
            <a:r>
              <a:rPr lang="es-ES" dirty="0" err="1" smtClean="0"/>
              <a:t>tasks</a:t>
            </a:r>
            <a:r>
              <a:rPr lang="es-ES" dirty="0" smtClean="0"/>
              <a:t>, </a:t>
            </a:r>
            <a:r>
              <a:rPr lang="es-ES" dirty="0" err="1" smtClean="0"/>
              <a:t>performed</a:t>
            </a:r>
            <a:r>
              <a:rPr lang="es-ES" dirty="0" smtClean="0"/>
              <a:t> in </a:t>
            </a:r>
            <a:r>
              <a:rPr lang="es-ES" dirty="0" err="1" smtClean="0"/>
              <a:t>random</a:t>
            </a:r>
            <a:r>
              <a:rPr lang="es-ES" dirty="0" smtClean="0"/>
              <a:t> </a:t>
            </a:r>
            <a:r>
              <a:rPr lang="es-ES" dirty="0" err="1" smtClean="0"/>
              <a:t>order</a:t>
            </a:r>
            <a:r>
              <a:rPr lang="es-ES" baseline="0" dirty="0" smtClean="0"/>
              <a:t> 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).</a:t>
            </a:r>
          </a:p>
          <a:p>
            <a:endParaRPr lang="es-ES" baseline="0" dirty="0" smtClean="0"/>
          </a:p>
          <a:p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give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users</a:t>
            </a:r>
            <a:r>
              <a:rPr lang="es-ES" baseline="0" dirty="0" smtClean="0"/>
              <a:t> complete </a:t>
            </a:r>
            <a:r>
              <a:rPr lang="es-ES" baseline="0" dirty="0" err="1" smtClean="0"/>
              <a:t>freedom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wrt</a:t>
            </a:r>
            <a:r>
              <a:rPr lang="es-ES" baseline="0" dirty="0" smtClean="0"/>
              <a:t> interface, </a:t>
            </a:r>
            <a:r>
              <a:rPr lang="es-ES" baseline="0" dirty="0" err="1" smtClean="0"/>
              <a:t>tools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.</a:t>
            </a:r>
          </a:p>
          <a:p>
            <a:endParaRPr lang="es-ES" baseline="0" dirty="0" smtClean="0"/>
          </a:p>
          <a:p>
            <a:r>
              <a:rPr lang="es-ES" baseline="0" dirty="0" err="1" smtClean="0"/>
              <a:t>Additonally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use </a:t>
            </a:r>
            <a:r>
              <a:rPr lang="es-ES" baseline="0" dirty="0" err="1" smtClean="0"/>
              <a:t>reconstructed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allows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study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effect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imperfect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has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.</a:t>
            </a:r>
          </a:p>
          <a:p>
            <a:endParaRPr lang="es-ES" baseline="0" dirty="0" smtClean="0"/>
          </a:p>
          <a:p>
            <a:r>
              <a:rPr lang="es-ES" baseline="0" dirty="0" smtClean="0"/>
              <a:t>And, </a:t>
            </a:r>
            <a:r>
              <a:rPr lang="es-ES" baseline="0" dirty="0" err="1" smtClean="0"/>
              <a:t>again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gather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objective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subjective</a:t>
            </a:r>
            <a:r>
              <a:rPr lang="es-ES" baseline="0" dirty="0" smtClean="0"/>
              <a:t> data.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8557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The</a:t>
            </a:r>
            <a:r>
              <a:rPr lang="es-ES" baseline="0" dirty="0" smtClean="0"/>
              <a:t> 10 </a:t>
            </a:r>
            <a:r>
              <a:rPr lang="es-ES" baseline="0" dirty="0" err="1" smtClean="0"/>
              <a:t>tasks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experiment</a:t>
            </a:r>
            <a:r>
              <a:rPr lang="es-ES" baseline="0" dirty="0" smtClean="0"/>
              <a:t> are done </a:t>
            </a:r>
            <a:r>
              <a:rPr lang="es-ES" baseline="0" dirty="0" err="1" smtClean="0"/>
              <a:t>over</a:t>
            </a:r>
            <a:r>
              <a:rPr lang="es-ES" baseline="0" dirty="0" smtClean="0"/>
              <a:t> 8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 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),</a:t>
            </a:r>
          </a:p>
          <a:p>
            <a:r>
              <a:rPr lang="es-ES" baseline="0" dirty="0" err="1" smtClean="0"/>
              <a:t>obtained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from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sources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reconstructed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different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algorithms</a:t>
            </a:r>
            <a:endParaRPr lang="es-ES" baseline="0" dirty="0" smtClean="0"/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19231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… </a:t>
            </a:r>
            <a:r>
              <a:rPr lang="es-ES" dirty="0" err="1" smtClean="0"/>
              <a:t>handling</a:t>
            </a:r>
            <a:r>
              <a:rPr lang="es-ES" dirty="0" smtClean="0"/>
              <a:t> </a:t>
            </a:r>
            <a:r>
              <a:rPr lang="es-ES" dirty="0" err="1" smtClean="0"/>
              <a:t>occlussions</a:t>
            </a:r>
            <a:r>
              <a:rPr lang="es-ES" baseline="0" dirty="0" smtClean="0"/>
              <a:t> 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)…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84522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… </a:t>
            </a:r>
            <a:r>
              <a:rPr lang="es-ES" dirty="0" err="1" smtClean="0"/>
              <a:t>such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shown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here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have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edit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wall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occluded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tree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89013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Edit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free </a:t>
            </a:r>
            <a:r>
              <a:rPr lang="es-ES" baseline="0" dirty="0" err="1" smtClean="0"/>
              <a:t>space</a:t>
            </a:r>
            <a:r>
              <a:rPr lang="es-ES" baseline="0" dirty="0" smtClean="0"/>
              <a:t>… 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76794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Editing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planar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surfaces</a:t>
            </a:r>
            <a:r>
              <a:rPr lang="es-ES" baseline="0" dirty="0" smtClean="0"/>
              <a:t>…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571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dirty="0" smtClean="0"/>
              <a:t>Or you can generate stereo pairs from</a:t>
            </a:r>
            <a:r>
              <a:rPr lang="en-US" baseline="0" dirty="0" smtClean="0"/>
              <a:t> a light field</a:t>
            </a:r>
            <a:r>
              <a:rPr lang="en-US" dirty="0" smtClean="0"/>
              <a:t> 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dirty="0" smtClean="0"/>
              <a:t>(and, interestingly, not necessarily</a:t>
            </a:r>
            <a:r>
              <a:rPr lang="en-US" baseline="0" dirty="0" smtClean="0"/>
              <a:t> with a single center of projection, as has been shown by previous work).</a:t>
            </a:r>
            <a:endParaRPr lang="en-US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2566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Editing</a:t>
            </a:r>
            <a:r>
              <a:rPr lang="es-ES" dirty="0" smtClean="0"/>
              <a:t> </a:t>
            </a:r>
            <a:r>
              <a:rPr lang="es-ES" dirty="0" err="1" smtClean="0"/>
              <a:t>over</a:t>
            </a:r>
            <a:r>
              <a:rPr lang="es-ES" dirty="0" smtClean="0"/>
              <a:t> </a:t>
            </a:r>
            <a:r>
              <a:rPr lang="es-ES" dirty="0" err="1" smtClean="0"/>
              <a:t>intrincate</a:t>
            </a:r>
            <a:r>
              <a:rPr lang="es-ES" dirty="0" smtClean="0"/>
              <a:t> </a:t>
            </a:r>
            <a:r>
              <a:rPr lang="es-ES" dirty="0" err="1" smtClean="0"/>
              <a:t>geometries</a:t>
            </a:r>
            <a:r>
              <a:rPr lang="es-ES" dirty="0" smtClean="0"/>
              <a:t>…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14147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Or</a:t>
            </a:r>
            <a:r>
              <a:rPr lang="es-ES" dirty="0" smtClean="0"/>
              <a:t> </a:t>
            </a:r>
            <a:r>
              <a:rPr lang="es-ES" dirty="0" err="1" smtClean="0"/>
              <a:t>editing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curved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surfaces</a:t>
            </a:r>
            <a:r>
              <a:rPr lang="es-ES" baseline="0" dirty="0" smtClean="0"/>
              <a:t>….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32400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performed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experiment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10 </a:t>
            </a:r>
            <a:r>
              <a:rPr lang="es-ES" baseline="0" dirty="0" err="1" smtClean="0"/>
              <a:t>subjects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collected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analyzed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several</a:t>
            </a:r>
            <a:r>
              <a:rPr lang="es-ES" baseline="0" dirty="0" smtClean="0"/>
              <a:t> data 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 err="1" smtClean="0"/>
              <a:t>Including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subjective</a:t>
            </a:r>
            <a:r>
              <a:rPr lang="es-ES" baseline="0" dirty="0" smtClean="0"/>
              <a:t> data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form</a:t>
            </a:r>
            <a:r>
              <a:rPr lang="es-ES" baseline="0" dirty="0" smtClean="0"/>
              <a:t> of rating 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 and rankings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post </a:t>
            </a:r>
            <a:r>
              <a:rPr lang="es-ES" baseline="0" dirty="0" err="1" smtClean="0"/>
              <a:t>tasks</a:t>
            </a:r>
            <a:r>
              <a:rPr lang="es-ES" baseline="0" dirty="0" smtClean="0"/>
              <a:t> and post-</a:t>
            </a:r>
            <a:r>
              <a:rPr lang="es-ES" baseline="0" dirty="0" err="1" smtClean="0"/>
              <a:t>experiment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questions</a:t>
            </a:r>
            <a:r>
              <a:rPr lang="es-ES" baseline="0" dirty="0" smtClean="0"/>
              <a:t>.</a:t>
            </a:r>
            <a:endParaRPr lang="es-ES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7553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63338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31717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And </a:t>
            </a:r>
            <a:r>
              <a:rPr lang="es-ES" dirty="0" err="1" smtClean="0"/>
              <a:t>objective</a:t>
            </a:r>
            <a:r>
              <a:rPr lang="es-ES" dirty="0" smtClean="0"/>
              <a:t> data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form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workflows</a:t>
            </a:r>
            <a:r>
              <a:rPr lang="es-ES" baseline="0" dirty="0" smtClean="0"/>
              <a:t> 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).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refer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paper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supplemental</a:t>
            </a:r>
            <a:r>
              <a:rPr lang="es-ES" baseline="0" dirty="0" smtClean="0"/>
              <a:t> material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details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data and </a:t>
            </a:r>
            <a:r>
              <a:rPr lang="es-ES" baseline="0" dirty="0" err="1" smtClean="0"/>
              <a:t>analysis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summarize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conclussions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study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56116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baseline="0" dirty="0" err="1" smtClean="0"/>
              <a:t>After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analysis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data,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following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conclussions</a:t>
            </a:r>
            <a:r>
              <a:rPr lang="es-ES" baseline="0" dirty="0" smtClean="0"/>
              <a:t> 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):</a:t>
            </a:r>
          </a:p>
          <a:p>
            <a:r>
              <a:rPr lang="es-ES" baseline="0" dirty="0" err="1" smtClean="0"/>
              <a:t>First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all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users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capable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performing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common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both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experience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obtained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results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satisfactory</a:t>
            </a:r>
            <a:r>
              <a:rPr lang="es-ES" baseline="0" dirty="0" smtClean="0"/>
              <a:t>. </a:t>
            </a:r>
          </a:p>
          <a:p>
            <a:endParaRPr lang="es-ES" baseline="0" dirty="0" smtClean="0"/>
          </a:p>
          <a:p>
            <a:endParaRPr lang="es-ES" dirty="0" smtClean="0"/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06248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In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fact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asked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perform</a:t>
            </a:r>
            <a:r>
              <a:rPr lang="es-ES" baseline="0" dirty="0" smtClean="0"/>
              <a:t> more </a:t>
            </a:r>
            <a:r>
              <a:rPr lang="es-ES" baseline="0" dirty="0" err="1" smtClean="0"/>
              <a:t>complex</a:t>
            </a:r>
            <a:r>
              <a:rPr lang="es-ES" baseline="0" dirty="0" smtClean="0"/>
              <a:t>, open </a:t>
            </a:r>
            <a:r>
              <a:rPr lang="es-ES" baseline="0" dirty="0" err="1" smtClean="0"/>
              <a:t>edits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into</a:t>
            </a:r>
            <a:r>
              <a:rPr lang="es-ES" baseline="0" dirty="0" smtClean="0"/>
              <a:t> new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got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very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compelling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results</a:t>
            </a:r>
            <a:r>
              <a:rPr lang="es-ES" baseline="0" dirty="0" smtClean="0"/>
              <a:t>; </a:t>
            </a:r>
            <a:r>
              <a:rPr lang="es-ES" baseline="0" dirty="0" err="1" smtClean="0"/>
              <a:t>showing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are </a:t>
            </a:r>
            <a:r>
              <a:rPr lang="es-ES" baseline="0" dirty="0" err="1" smtClean="0"/>
              <a:t>able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perform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complex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photographic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without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losing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capabilities</a:t>
            </a:r>
            <a:r>
              <a:rPr lang="es-ES" baseline="0" dirty="0" smtClean="0"/>
              <a:t> of light </a:t>
            </a:r>
            <a:r>
              <a:rPr lang="es-ES" baseline="0" dirty="0" err="1" smtClean="0"/>
              <a:t>fields</a:t>
            </a:r>
            <a:r>
              <a:rPr lang="es-ES" baseline="0" dirty="0" smtClean="0"/>
              <a:t>….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8842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also</a:t>
            </a:r>
            <a:r>
              <a:rPr lang="es-ES" dirty="0" smtClean="0"/>
              <a:t> </a:t>
            </a:r>
            <a:r>
              <a:rPr lang="es-ES" dirty="0" err="1" smtClean="0"/>
              <a:t>found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dirty="0" smtClean="0"/>
              <a:t> </a:t>
            </a:r>
            <a:r>
              <a:rPr lang="es-ES" dirty="0" err="1" smtClean="0"/>
              <a:t>users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leverage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extra </a:t>
            </a:r>
            <a:r>
              <a:rPr lang="es-ES" baseline="0" dirty="0" err="1" smtClean="0"/>
              <a:t>information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light </a:t>
            </a:r>
            <a:r>
              <a:rPr lang="es-ES" baseline="0" dirty="0" err="1" smtClean="0"/>
              <a:t>field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perform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complex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edits</a:t>
            </a:r>
            <a:r>
              <a:rPr lang="es-ES" baseline="0" dirty="0" smtClean="0"/>
              <a:t> (</a:t>
            </a:r>
            <a:r>
              <a:rPr lang="es-ES" baseline="0" dirty="0" err="1" smtClean="0"/>
              <a:t>click</a:t>
            </a:r>
            <a:r>
              <a:rPr lang="es-ES" baseline="0" dirty="0" smtClean="0"/>
              <a:t>)</a:t>
            </a:r>
          </a:p>
          <a:p>
            <a:endParaRPr lang="es-ES" baseline="0" dirty="0" smtClean="0"/>
          </a:p>
          <a:p>
            <a:endParaRPr lang="es-ES" dirty="0" smtClean="0"/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06248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s-ES" dirty="0" err="1" smtClean="0"/>
              <a:t>Users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also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reported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selection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tool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was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very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useful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order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handle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occlusions</a:t>
            </a:r>
            <a:r>
              <a:rPr lang="es-ES" baseline="0" dirty="0" smtClean="0"/>
              <a:t>, more </a:t>
            </a:r>
            <a:r>
              <a:rPr lang="es-ES" baseline="0" dirty="0" err="1" smtClean="0"/>
              <a:t>than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typical</a:t>
            </a:r>
            <a:r>
              <a:rPr lang="es-ES" baseline="0" dirty="0" smtClean="0"/>
              <a:t> color </a:t>
            </a:r>
            <a:r>
              <a:rPr lang="es-ES" baseline="0" dirty="0" err="1" smtClean="0"/>
              <a:t>selection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tools</a:t>
            </a:r>
            <a:r>
              <a:rPr lang="es-ES" baseline="0" dirty="0" smtClean="0"/>
              <a:t>.</a:t>
            </a:r>
          </a:p>
          <a:p>
            <a:pPr marL="171450" indent="-171450">
              <a:buFontTx/>
              <a:buChar char="-"/>
            </a:pPr>
            <a:endParaRPr lang="es-ES" baseline="0" dirty="0" smtClean="0"/>
          </a:p>
          <a:p>
            <a:pPr marL="171450" indent="-171450">
              <a:buFontTx/>
              <a:buChar char="-"/>
            </a:pPr>
            <a:r>
              <a:rPr lang="es-ES" baseline="0" dirty="0" err="1" smtClean="0"/>
              <a:t>Remember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occlusions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could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handled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before</a:t>
            </a:r>
            <a:r>
              <a:rPr lang="es-ES" baseline="0" dirty="0" smtClean="0"/>
              <a:t> in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experiment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062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dirty="0" smtClean="0"/>
              <a:t>As yet another application of light fields, they are </a:t>
            </a:r>
            <a:r>
              <a:rPr lang="en-US" baseline="0" dirty="0" smtClean="0"/>
              <a:t>being used, with very promising results, for dense scene reconstruction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n-U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endParaRPr lang="en-U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baseline="0" dirty="0" smtClean="0"/>
              <a:t>(, like the one shown here by Kim et al.)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n-U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endParaRPr lang="en-U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baseline="0" dirty="0" smtClean="0"/>
              <a:t>(This provides valuable information from the scene, allowing for a great number of editing operations, and facilitating scene understanding, material acquisition, etc.)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2566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Here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an</a:t>
            </a:r>
            <a:r>
              <a:rPr lang="es-ES" dirty="0" smtClean="0"/>
              <a:t> </a:t>
            </a:r>
            <a:r>
              <a:rPr lang="es-ES" dirty="0" err="1" smtClean="0"/>
              <a:t>example</a:t>
            </a:r>
            <a:r>
              <a:rPr lang="es-ES" dirty="0" smtClean="0"/>
              <a:t> </a:t>
            </a:r>
            <a:r>
              <a:rPr lang="es-ES" dirty="0" err="1" smtClean="0"/>
              <a:t>where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picker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extensively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used</a:t>
            </a:r>
            <a:r>
              <a:rPr lang="es-ES" baseline="0" dirty="0" smtClean="0"/>
              <a:t> to </a:t>
            </a:r>
            <a:r>
              <a:rPr lang="es-ES" baseline="0" dirty="0" err="1" smtClean="0"/>
              <a:t>avoid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unintended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zones</a:t>
            </a:r>
            <a:r>
              <a:rPr lang="es-ES" baseline="0" dirty="0" smtClean="0"/>
              <a:t>. 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25789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s-ES" baseline="0" dirty="0" err="1" smtClean="0"/>
              <a:t>Surprisingly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inaccuracies</a:t>
            </a:r>
            <a:r>
              <a:rPr lang="es-ES" baseline="0" dirty="0" smtClean="0"/>
              <a:t> do </a:t>
            </a:r>
            <a:r>
              <a:rPr lang="es-ES" baseline="0" dirty="0" err="1" smtClean="0"/>
              <a:t>not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affect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much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;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believe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might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due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type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inacuracies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nature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edits</a:t>
            </a:r>
            <a:r>
              <a:rPr lang="es-ES" baseline="0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06248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s-ES" baseline="0" dirty="0" smtClean="0"/>
              <a:t>And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last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conclusion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found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an</a:t>
            </a:r>
            <a:r>
              <a:rPr lang="es-ES" baseline="0" dirty="0" smtClean="0"/>
              <a:t> ideal LFEI </a:t>
            </a:r>
            <a:r>
              <a:rPr lang="es-ES" baseline="0" dirty="0" err="1" smtClean="0"/>
              <a:t>would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need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combine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easy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navigation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given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MV, </a:t>
            </a:r>
            <a:r>
              <a:rPr lang="es-ES" baseline="0" dirty="0" err="1" smtClean="0"/>
              <a:t>with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degree</a:t>
            </a:r>
            <a:r>
              <a:rPr lang="es-ES" baseline="0" dirty="0" smtClean="0"/>
              <a:t> of control </a:t>
            </a:r>
            <a:r>
              <a:rPr lang="es-ES" baseline="0" dirty="0" err="1" smtClean="0"/>
              <a:t>given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paradigms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make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explicit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depth</a:t>
            </a:r>
            <a:r>
              <a:rPr lang="es-ES" baseline="0" dirty="0" smtClean="0"/>
              <a:t> of </a:t>
            </a:r>
            <a:r>
              <a:rPr lang="es-ES" baseline="0" dirty="0" err="1" smtClean="0"/>
              <a:t>edition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such</a:t>
            </a:r>
            <a:r>
              <a:rPr lang="es-ES" baseline="0" dirty="0" smtClean="0"/>
              <a:t> as </a:t>
            </a:r>
            <a:r>
              <a:rPr lang="es-ES" baseline="0" dirty="0" err="1" smtClean="0"/>
              <a:t>focus</a:t>
            </a:r>
            <a:r>
              <a:rPr lang="es-ES" baseline="0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06248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And </a:t>
            </a:r>
            <a:r>
              <a:rPr lang="es-ES" dirty="0" err="1" smtClean="0"/>
              <a:t>that’s</a:t>
            </a:r>
            <a:r>
              <a:rPr lang="es-ES" dirty="0" smtClean="0"/>
              <a:t> </a:t>
            </a:r>
            <a:r>
              <a:rPr lang="es-ES" dirty="0" err="1" smtClean="0"/>
              <a:t>all</a:t>
            </a:r>
            <a:r>
              <a:rPr lang="es-ES" dirty="0" smtClean="0"/>
              <a:t>…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4693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Finally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made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our</a:t>
            </a:r>
            <a:r>
              <a:rPr lang="es-ES" baseline="0" dirty="0" smtClean="0"/>
              <a:t> interface, </a:t>
            </a:r>
            <a:r>
              <a:rPr lang="es-ES" baseline="0" dirty="0" err="1" smtClean="0"/>
              <a:t>source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code</a:t>
            </a:r>
            <a:r>
              <a:rPr lang="es-ES" baseline="0" dirty="0" smtClean="0"/>
              <a:t> and </a:t>
            </a:r>
            <a:r>
              <a:rPr lang="es-ES" baseline="0" dirty="0" err="1" smtClean="0"/>
              <a:t>datasets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available</a:t>
            </a:r>
            <a:r>
              <a:rPr lang="es-ES" baseline="0" dirty="0" smtClean="0"/>
              <a:t> online; </a:t>
            </a:r>
            <a:r>
              <a:rPr lang="es-ES" baseline="0" dirty="0" err="1" smtClean="0"/>
              <a:t>we</a:t>
            </a:r>
            <a:r>
              <a:rPr lang="es-ES" baseline="0" dirty="0" smtClean="0"/>
              <a:t> hope </a:t>
            </a:r>
            <a:r>
              <a:rPr lang="es-ES" baseline="0" dirty="0" err="1" smtClean="0"/>
              <a:t>that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this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serve</a:t>
            </a:r>
            <a:r>
              <a:rPr lang="es-ES" baseline="0" dirty="0" smtClean="0"/>
              <a:t> as a </a:t>
            </a:r>
            <a:r>
              <a:rPr lang="es-ES" baseline="0" dirty="0" err="1" smtClean="0"/>
              <a:t>good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starting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point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</a:t>
            </a:r>
            <a:r>
              <a:rPr lang="es-ES" baseline="0" dirty="0" smtClean="0"/>
              <a:t> </a:t>
            </a:r>
            <a:r>
              <a:rPr lang="es-ES" baseline="0" dirty="0" err="1" smtClean="0"/>
              <a:t>develop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future</a:t>
            </a:r>
            <a:r>
              <a:rPr lang="es-ES" baseline="0" dirty="0" smtClean="0"/>
              <a:t> LF </a:t>
            </a:r>
            <a:r>
              <a:rPr lang="es-ES" baseline="0" dirty="0" err="1" smtClean="0"/>
              <a:t>editing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tools</a:t>
            </a:r>
            <a:r>
              <a:rPr lang="es-ES" baseline="0" dirty="0" smtClean="0"/>
              <a:t>.</a:t>
            </a:r>
          </a:p>
          <a:p>
            <a:endParaRPr lang="es-ES" baseline="0" dirty="0" smtClean="0"/>
          </a:p>
          <a:p>
            <a:r>
              <a:rPr lang="es-ES" baseline="0" dirty="0" err="1" smtClean="0"/>
              <a:t>Thanks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your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attention</a:t>
            </a:r>
            <a:r>
              <a:rPr lang="es-ES" baseline="0" dirty="0" smtClean="0"/>
              <a:t>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51192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51192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511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dirty="0" smtClean="0"/>
              <a:t>Further, light fields are the input to glasses-free 3D displays.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dirty="0" smtClean="0"/>
              <a:t>These displays</a:t>
            </a:r>
            <a:r>
              <a:rPr lang="en-US" baseline="0" dirty="0" smtClean="0"/>
              <a:t> </a:t>
            </a:r>
            <a:r>
              <a:rPr lang="en-US" dirty="0" smtClean="0"/>
              <a:t>still have a long way to go, but they are emerging, and manufacturers</a:t>
            </a:r>
            <a:r>
              <a:rPr lang="en-US" baseline="0" dirty="0" smtClean="0"/>
              <a:t> continue to display new prototypes every year, such as the one by Sharp shown here, with 8k in spatial resolution.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n-U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baseline="0" dirty="0" smtClean="0"/>
              <a:t>Actually, the fact that these displays require light fields as an input currently poses a major stumbling block in terms of content generation for them.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--------------------------------------------------------------------</a:t>
            </a:r>
          </a:p>
          <a:p>
            <a:r>
              <a:rPr lang="en-US" dirty="0" smtClean="0"/>
              <a:t>http://www.theverge.com/2014/1/7/5285162/sharps-massive-85-inch-8k-3dtv-concept-is-far-from-ready-for-prime-time</a:t>
            </a:r>
          </a:p>
          <a:p>
            <a:r>
              <a:rPr lang="en-US" dirty="0" smtClean="0"/>
              <a:t>http://www.engadget.com/2014/01/08/sharp-85-inch-8k-3d-tv/</a:t>
            </a:r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25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baseline="0" dirty="0" smtClean="0"/>
              <a:t>And light fields are also the input to a kind of displays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n-US" baseline="0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dirty="0" smtClean="0"/>
              <a:t>which </a:t>
            </a:r>
            <a:r>
              <a:rPr lang="en-US" baseline="0" dirty="0" smtClean="0"/>
              <a:t>have appeared in recent years that can compensate for visual aberrations.</a:t>
            </a:r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256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dirty="0" smtClean="0"/>
              <a:t>Light fields were conceived as a really powerful</a:t>
            </a:r>
            <a:r>
              <a:rPr lang="en-US" baseline="0" dirty="0" smtClean="0"/>
              <a:t> tool </a:t>
            </a:r>
            <a:r>
              <a:rPr lang="en-US" dirty="0" smtClean="0"/>
              <a:t>for image based rendering</a:t>
            </a:r>
          </a:p>
          <a:p>
            <a:pPr marL="171434" indent="-171434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171434" indent="-171434">
              <a:buFont typeface="Arial" panose="020B0604020202020204" pitchFamily="34" charset="0"/>
              <a:buChar char="•"/>
            </a:pPr>
            <a:r>
              <a:rPr lang="en-US" dirty="0" smtClean="0"/>
              <a:t>But they</a:t>
            </a:r>
            <a:r>
              <a:rPr lang="en-US" baseline="0" dirty="0" smtClean="0"/>
              <a:t> have evolved and this new scene representation currently has numerous other applications like the ones we’ve just seen.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8A8-9C89-084C-B416-24967D273C0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25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AFA9C-475D-4047-92D9-028B4264C12B}" type="datetimeFigureOut">
              <a:rPr lang="en-US" smtClean="0"/>
              <a:pPr/>
              <a:t>9/19/2014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F6A4-C9A0-4F44-AA83-5864878FA86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AFA9C-475D-4047-92D9-028B4264C12B}" type="datetimeFigureOut">
              <a:rPr lang="en-US" smtClean="0"/>
              <a:pPr/>
              <a:t>9/19/2014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F6A4-C9A0-4F44-AA83-5864878FA86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AFA9C-475D-4047-92D9-028B4264C12B}" type="datetimeFigureOut">
              <a:rPr lang="en-US" smtClean="0"/>
              <a:pPr/>
              <a:t>9/19/2014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F6A4-C9A0-4F44-AA83-5864878FA86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 userDrawn="1"/>
        </p:nvSpPr>
        <p:spPr>
          <a:xfrm>
            <a:off x="0" y="837127"/>
            <a:ext cx="9144000" cy="430637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7 Imagen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5566" r="75956" b="8757"/>
          <a:stretch/>
        </p:blipFill>
        <p:spPr>
          <a:xfrm>
            <a:off x="103511" y="4651783"/>
            <a:ext cx="312125" cy="4667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6 CuadroTexto"/>
          <p:cNvSpPr txBox="1"/>
          <p:nvPr userDrawn="1"/>
        </p:nvSpPr>
        <p:spPr>
          <a:xfrm>
            <a:off x="6135216" y="4797148"/>
            <a:ext cx="23887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How</a:t>
            </a:r>
            <a:r>
              <a:rPr lang="es-ES" sz="11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 Do </a:t>
            </a:r>
            <a:r>
              <a:rPr lang="es-ES" sz="11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People</a:t>
            </a:r>
            <a:r>
              <a:rPr lang="es-ES" sz="11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ES" sz="11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Edit</a:t>
            </a:r>
            <a:r>
              <a:rPr lang="es-ES" sz="11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 Light </a:t>
            </a:r>
            <a:r>
              <a:rPr lang="es-ES" sz="1100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Fields</a:t>
            </a:r>
            <a:r>
              <a:rPr lang="es-ES" sz="11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?</a:t>
            </a:r>
            <a:endParaRPr lang="es-ES" sz="1100" dirty="0">
              <a:solidFill>
                <a:schemeClr val="tx1">
                  <a:lumMod val="60000"/>
                  <a:lumOff val="4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10 Imagen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642" y="136023"/>
            <a:ext cx="1080889" cy="588387"/>
          </a:xfrm>
          <a:prstGeom prst="rect">
            <a:avLst/>
          </a:prstGeom>
        </p:spPr>
      </p:pic>
      <p:sp>
        <p:nvSpPr>
          <p:cNvPr id="14" name="13 CuadroTexto"/>
          <p:cNvSpPr txBox="1"/>
          <p:nvPr userDrawn="1"/>
        </p:nvSpPr>
        <p:spPr>
          <a:xfrm>
            <a:off x="8514280" y="4791606"/>
            <a:ext cx="6286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838E129-7C15-433E-8FFC-9E6AF43CD590}" type="slidenum">
              <a:rPr lang="es-ES" sz="1100" smtClean="0">
                <a:solidFill>
                  <a:schemeClr val="tx1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pPr/>
              <a:t>‹Nº›</a:t>
            </a:fld>
            <a:r>
              <a:rPr lang="es-ES" sz="11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/61</a:t>
            </a:r>
            <a:endParaRPr lang="es-ES" sz="1100" dirty="0">
              <a:solidFill>
                <a:schemeClr val="tx1">
                  <a:lumMod val="60000"/>
                  <a:lumOff val="40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5" name="14 Conector recto"/>
          <p:cNvCxnSpPr/>
          <p:nvPr userDrawn="1"/>
        </p:nvCxnSpPr>
        <p:spPr>
          <a:xfrm>
            <a:off x="8514280" y="4773396"/>
            <a:ext cx="0" cy="29886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4" name="3 Rectángulo"/>
          <p:cNvSpPr/>
          <p:nvPr userDrawn="1"/>
        </p:nvSpPr>
        <p:spPr>
          <a:xfrm>
            <a:off x="5796951" y="4758750"/>
            <a:ext cx="3346027" cy="370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6" name="Picture 2" descr="http://www.inria.fr/var/inria/storage/images/medias/inria/images-corps/logo-inria-sans-signature-couleur/404509-2-fre-FR/logo-inria-sans-signature-couleur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30" y="4703110"/>
            <a:ext cx="862641" cy="36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group.be/sites/default/files/Sapienza.jpg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86" b="2948"/>
          <a:stretch/>
        </p:blipFill>
        <p:spPr bwMode="auto">
          <a:xfrm>
            <a:off x="1397782" y="4677697"/>
            <a:ext cx="1293659" cy="375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2 Rectángulo"/>
          <p:cNvSpPr/>
          <p:nvPr userDrawn="1"/>
        </p:nvSpPr>
        <p:spPr>
          <a:xfrm>
            <a:off x="0" y="4651783"/>
            <a:ext cx="3346027" cy="466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AFA9C-475D-4047-92D9-028B4264C12B}" type="datetimeFigureOut">
              <a:rPr lang="en-US" smtClean="0"/>
              <a:pPr/>
              <a:t>9/19/2014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F6A4-C9A0-4F44-AA83-5864878FA86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AFA9C-475D-4047-92D9-028B4264C12B}" type="datetimeFigureOut">
              <a:rPr lang="en-US" smtClean="0"/>
              <a:pPr/>
              <a:t>9/19/2014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F6A4-C9A0-4F44-AA83-5864878FA86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AFA9C-475D-4047-92D9-028B4264C12B}" type="datetimeFigureOut">
              <a:rPr lang="en-US" smtClean="0"/>
              <a:pPr/>
              <a:t>9/19/2014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F6A4-C9A0-4F44-AA83-5864878FA867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AFA9C-475D-4047-92D9-028B4264C12B}" type="datetimeFigureOut">
              <a:rPr lang="en-US" smtClean="0"/>
              <a:pPr/>
              <a:t>9/19/2014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F6A4-C9A0-4F44-AA83-5864878FA86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6" name="5 Rectángulo"/>
          <p:cNvSpPr/>
          <p:nvPr userDrawn="1"/>
        </p:nvSpPr>
        <p:spPr>
          <a:xfrm>
            <a:off x="0" y="890177"/>
            <a:ext cx="9144000" cy="425332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AFA9C-475D-4047-92D9-028B4264C12B}" type="datetimeFigureOut">
              <a:rPr lang="en-US" smtClean="0"/>
              <a:pPr/>
              <a:t>9/19/2014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F6A4-C9A0-4F44-AA83-5864878FA86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AFA9C-475D-4047-92D9-028B4264C12B}" type="datetimeFigureOut">
              <a:rPr lang="en-US" smtClean="0"/>
              <a:pPr/>
              <a:t>9/19/2014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F6A4-C9A0-4F44-AA83-5864878FA86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AFA9C-475D-4047-92D9-028B4264C12B}" type="datetimeFigureOut">
              <a:rPr lang="en-US" smtClean="0"/>
              <a:pPr/>
              <a:t>9/19/2014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F6A4-C9A0-4F44-AA83-5864878FA86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19AFA9C-475D-4047-92D9-028B4264C12B}" type="datetimeFigureOut">
              <a:rPr lang="en-US" smtClean="0"/>
              <a:pPr/>
              <a:t>9/19/2014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ln>
                  <a:solidFill>
                    <a:srgbClr val="FFFFFF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EF6A4-C9A0-4F44-AA83-5864878FA86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3041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Myriad Pro" pitchFamily="34" charset="0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d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file://localhost/Users/toddszymanski/Documents/01%20Work/S2014/Presenter%20Slides/S14_LogoH_TS2.pdf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M\Documents\My%20Dropbox\PPT_SIGGRAPH_2014\2D.wmv" TargetMode="Externa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M\Documents\My%20Dropbox\PPT_SIGGRAPH_2014\4D.wmv" TargetMode="Externa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microsoft.com/office/2007/relationships/hdphoto" Target="../media/hdphoto1.wdp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video" Target="file:///C:\Users\BM\Documents\My%20Dropbox\PPT_SIGGRAPH_2014\MV_2_3_1.wmv" TargetMode="External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" Type="http://schemas.openxmlformats.org/officeDocument/2006/relationships/video" Target="file:///C:\Users\BM\Documents\My%20Dropbox\PPT_SIGGRAPH_2014\MV_2_2_slower.wmv" TargetMode="External"/><Relationship Id="rId16" Type="http://schemas.openxmlformats.org/officeDocument/2006/relationships/image" Target="../media/image53.png"/><Relationship Id="rId1" Type="http://schemas.openxmlformats.org/officeDocument/2006/relationships/video" Target="file:///C:\Users\BM\Documents\My%20Dropbox\PPT_SIGGRAPH_2014\MV_2_1.wmv" TargetMode="External"/><Relationship Id="rId6" Type="http://schemas.openxmlformats.org/officeDocument/2006/relationships/notesSlide" Target="../notesSlides/notesSlide27.xml"/><Relationship Id="rId11" Type="http://schemas.openxmlformats.org/officeDocument/2006/relationships/image" Target="../media/image48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video" Target="file:///C:\Users\BM\Documents\My%20Dropbox\PPT_SIGGRAPH_2014\MV_2_4_b.wmv" TargetMode="External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video" Target="file:///C:\Users\BM\Documents\My%20Dropbox\PPT_SIGGRAPH_2014\Focus_2_3.wmv" TargetMode="External"/><Relationship Id="rId7" Type="http://schemas.openxmlformats.org/officeDocument/2006/relationships/image" Target="../media/image45.png"/><Relationship Id="rId12" Type="http://schemas.openxmlformats.org/officeDocument/2006/relationships/image" Target="../media/image60.png"/><Relationship Id="rId2" Type="http://schemas.openxmlformats.org/officeDocument/2006/relationships/video" Target="file:///C:\Users\BM\Documents\My%20Dropbox\PPT_SIGGRAPH_2014\Focus_2_2.wmv" TargetMode="External"/><Relationship Id="rId1" Type="http://schemas.openxmlformats.org/officeDocument/2006/relationships/video" Target="file:///C:\Users\BM\Documents\My%20Dropbox\PPT_SIGGRAPH_2014\Focus_2_1.wmv" TargetMode="External"/><Relationship Id="rId6" Type="http://schemas.openxmlformats.org/officeDocument/2006/relationships/image" Target="../media/image55.png"/><Relationship Id="rId11" Type="http://schemas.openxmlformats.org/officeDocument/2006/relationships/image" Target="../media/image59.png"/><Relationship Id="rId5" Type="http://schemas.openxmlformats.org/officeDocument/2006/relationships/notesSlide" Target="../notesSlides/notesSlide28.xml"/><Relationship Id="rId10" Type="http://schemas.openxmlformats.org/officeDocument/2006/relationships/image" Target="../media/image58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10" Type="http://schemas.openxmlformats.org/officeDocument/2006/relationships/image" Target="../media/image70.jpeg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file:///C:\Users\Adrian\Dropbox\PPT_SIGGRAPH_2014\Using_Depth.wmv" TargetMode="External"/><Relationship Id="rId1" Type="http://schemas.openxmlformats.org/officeDocument/2006/relationships/video" Target="NULL" TargetMode="External"/><Relationship Id="rId5" Type="http://schemas.openxmlformats.org/officeDocument/2006/relationships/image" Target="../media/image71.png"/><Relationship Id="rId4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12" Type="http://schemas.openxmlformats.org/officeDocument/2006/relationships/image" Target="../media/image8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0.jpeg"/><Relationship Id="rId5" Type="http://schemas.openxmlformats.org/officeDocument/2006/relationships/image" Target="../media/image74.png"/><Relationship Id="rId10" Type="http://schemas.openxmlformats.org/officeDocument/2006/relationships/image" Target="../media/image79.jpeg"/><Relationship Id="rId4" Type="http://schemas.openxmlformats.org/officeDocument/2006/relationships/image" Target="../media/image73.png"/><Relationship Id="rId9" Type="http://schemas.openxmlformats.org/officeDocument/2006/relationships/image" Target="../media/image7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ri&#225;n\Dropbox\PPT_SIGGRAPH_2014\DepthPicker1_1.wmv" TargetMode="External"/><Relationship Id="rId4" Type="http://schemas.openxmlformats.org/officeDocument/2006/relationships/image" Target="../media/image8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83.png"/><Relationship Id="rId4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ri&#225;n\Dropbox\PPT_SIGGRAPH_2014\DepthPicker3.wmv" TargetMode="External"/><Relationship Id="rId4" Type="http://schemas.openxmlformats.org/officeDocument/2006/relationships/image" Target="../media/image8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91.jpeg"/><Relationship Id="rId4" Type="http://schemas.openxmlformats.org/officeDocument/2006/relationships/image" Target="../media/image8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ri&#225;n\Dropbox\PPT_SIGGRAPH_2014\Result_1.wmv" TargetMode="External"/><Relationship Id="rId4" Type="http://schemas.openxmlformats.org/officeDocument/2006/relationships/image" Target="../media/image9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ri&#225;n\Dropbox\PPT_SIGGRAPH_2014\EditingSession3_short.wmv" TargetMode="External"/><Relationship Id="rId4" Type="http://schemas.openxmlformats.org/officeDocument/2006/relationships/image" Target="../media/image9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ri&#225;n\Dropbox\PPT_SIGGRAPH_2014\EditingSession4.wmv" TargetMode="External"/><Relationship Id="rId4" Type="http://schemas.openxmlformats.org/officeDocument/2006/relationships/image" Target="../media/image9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1471518"/>
            <a:ext cx="9144000" cy="3671982"/>
          </a:xfrm>
          <a:prstGeom prst="rect">
            <a:avLst/>
          </a:prstGeom>
          <a:solidFill>
            <a:srgbClr val="413B36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marL="118872" algn="ctr"/>
            <a:r>
              <a:rPr lang="en-US" sz="3600" dirty="0" smtClean="0">
                <a:solidFill>
                  <a:srgbClr val="FFFFFF"/>
                </a:solidFill>
                <a:latin typeface="Myriad Pro" pitchFamily="34" charset="0"/>
              </a:rPr>
              <a:t>How Do People Edit Light Fields?</a:t>
            </a:r>
          </a:p>
          <a:p>
            <a:pPr marL="118872"/>
            <a:endParaRPr lang="en-US" dirty="0" smtClean="0">
              <a:solidFill>
                <a:srgbClr val="FFFFFF"/>
              </a:solidFill>
            </a:endParaRPr>
          </a:p>
          <a:p>
            <a:pPr marL="118872"/>
            <a:endParaRPr lang="en-US" sz="1500" dirty="0" smtClean="0">
              <a:solidFill>
                <a:srgbClr val="FFFFFF"/>
              </a:solidFill>
              <a:latin typeface="Myriad Pro" pitchFamily="34" charset="0"/>
            </a:endParaRPr>
          </a:p>
          <a:p>
            <a:pPr marL="118872" algn="ctr"/>
            <a:r>
              <a:rPr lang="en-US" sz="1500" dirty="0" smtClean="0">
                <a:solidFill>
                  <a:srgbClr val="FFFFFF"/>
                </a:solidFill>
                <a:latin typeface="Myriad Pro" pitchFamily="34" charset="0"/>
              </a:rPr>
              <a:t>Adrian Jarabo</a:t>
            </a:r>
            <a:r>
              <a:rPr lang="en-US" sz="1500" baseline="30000" dirty="0" smtClean="0">
                <a:solidFill>
                  <a:srgbClr val="FFFFFF"/>
                </a:solidFill>
                <a:latin typeface="Myriad Pro" pitchFamily="34" charset="0"/>
              </a:rPr>
              <a:t>1*</a:t>
            </a:r>
            <a:r>
              <a:rPr lang="en-US" sz="1500" dirty="0" smtClean="0">
                <a:solidFill>
                  <a:srgbClr val="FFFFFF"/>
                </a:solidFill>
                <a:latin typeface="Myriad Pro" pitchFamily="34" charset="0"/>
              </a:rPr>
              <a:t>        Belen Masia</a:t>
            </a:r>
            <a:r>
              <a:rPr lang="en-US" sz="1500" baseline="30000" dirty="0" smtClean="0">
                <a:solidFill>
                  <a:srgbClr val="FFFFFF"/>
                </a:solidFill>
                <a:latin typeface="Myriad Pro" pitchFamily="34" charset="0"/>
              </a:rPr>
              <a:t>1*</a:t>
            </a:r>
            <a:r>
              <a:rPr lang="en-US" sz="1500" dirty="0" smtClean="0">
                <a:solidFill>
                  <a:srgbClr val="FFFFFF"/>
                </a:solidFill>
                <a:latin typeface="Myriad Pro" pitchFamily="34" charset="0"/>
              </a:rPr>
              <a:t>         Adrien Bousseau</a:t>
            </a:r>
            <a:r>
              <a:rPr lang="en-US" sz="1500" baseline="30000" dirty="0" smtClean="0">
                <a:solidFill>
                  <a:srgbClr val="FFFFFF"/>
                </a:solidFill>
                <a:latin typeface="Myriad Pro" pitchFamily="34" charset="0"/>
              </a:rPr>
              <a:t>2</a:t>
            </a:r>
            <a:r>
              <a:rPr lang="en-US" sz="1500" dirty="0" smtClean="0">
                <a:solidFill>
                  <a:srgbClr val="FFFFFF"/>
                </a:solidFill>
                <a:latin typeface="Myriad Pro" pitchFamily="34" charset="0"/>
              </a:rPr>
              <a:t>         Fabio Pellacini</a:t>
            </a:r>
            <a:r>
              <a:rPr lang="en-US" sz="1500" baseline="30000" dirty="0" smtClean="0">
                <a:solidFill>
                  <a:srgbClr val="FFFFFF"/>
                </a:solidFill>
                <a:latin typeface="Myriad Pro" pitchFamily="34" charset="0"/>
              </a:rPr>
              <a:t>3</a:t>
            </a:r>
            <a:r>
              <a:rPr lang="en-US" sz="1500" dirty="0" smtClean="0">
                <a:solidFill>
                  <a:srgbClr val="FFFFFF"/>
                </a:solidFill>
                <a:latin typeface="Myriad Pro" pitchFamily="34" charset="0"/>
              </a:rPr>
              <a:t>         Diego Gutierrez</a:t>
            </a:r>
            <a:r>
              <a:rPr lang="en-US" sz="1500" baseline="30000" dirty="0">
                <a:solidFill>
                  <a:srgbClr val="FFFFFF"/>
                </a:solidFill>
                <a:latin typeface="Myriad Pro" pitchFamily="34" charset="0"/>
              </a:rPr>
              <a:t>1</a:t>
            </a:r>
            <a:endParaRPr lang="en-US" sz="1500" dirty="0" smtClean="0">
              <a:solidFill>
                <a:srgbClr val="FFFFFF"/>
              </a:solidFill>
              <a:latin typeface="Myriad Pro" pitchFamily="34" charset="0"/>
            </a:endParaRPr>
          </a:p>
          <a:p>
            <a:pPr marL="118872" algn="ctr"/>
            <a:endParaRPr lang="en-US" sz="1500" dirty="0">
              <a:solidFill>
                <a:srgbClr val="FFFFFF"/>
              </a:solidFill>
              <a:latin typeface="Myriad Pro" pitchFamily="34" charset="0"/>
            </a:endParaRPr>
          </a:p>
          <a:p>
            <a:pPr marL="118872" algn="ctr"/>
            <a:r>
              <a:rPr lang="en-US" sz="1500" baseline="30000" dirty="0">
                <a:solidFill>
                  <a:schemeClr val="accent4">
                    <a:lumMod val="60000"/>
                    <a:lumOff val="40000"/>
                  </a:schemeClr>
                </a:solidFill>
                <a:latin typeface="Myriad Pro" pitchFamily="34" charset="0"/>
              </a:rPr>
              <a:t>1</a:t>
            </a:r>
            <a:r>
              <a:rPr lang="en-US" sz="15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Myriad Pro" pitchFamily="34" charset="0"/>
              </a:rPr>
              <a:t>Universidad de Zaragoza			</a:t>
            </a:r>
            <a:r>
              <a:rPr lang="en-US" sz="1500" baseline="30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Myriad Pro" pitchFamily="34" charset="0"/>
              </a:rPr>
              <a:t>2</a:t>
            </a:r>
            <a:r>
              <a:rPr lang="en-US" sz="15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Myriad Pro" pitchFamily="34" charset="0"/>
              </a:rPr>
              <a:t>Inria			</a:t>
            </a:r>
            <a:r>
              <a:rPr lang="en-US" sz="1500" baseline="30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Myriad Pro" pitchFamily="34" charset="0"/>
              </a:rPr>
              <a:t>3</a:t>
            </a:r>
            <a:r>
              <a:rPr lang="en-US" sz="15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Myriad Pro" pitchFamily="34" charset="0"/>
              </a:rPr>
              <a:t>Sapienza </a:t>
            </a:r>
            <a:r>
              <a:rPr lang="en-US" sz="15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Myriad Pro" pitchFamily="34" charset="0"/>
              </a:rPr>
              <a:t>Università</a:t>
            </a:r>
            <a:r>
              <a:rPr lang="en-US" sz="15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Myriad Pro" pitchFamily="34" charset="0"/>
              </a:rPr>
              <a:t> di Roma</a:t>
            </a:r>
          </a:p>
          <a:p>
            <a:pPr marL="118872" algn="ctr"/>
            <a:endParaRPr lang="en-US" sz="1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118872" algn="ctr"/>
            <a:endParaRPr lang="en-US" sz="14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118872" algn="ctr"/>
            <a:endParaRPr lang="en-US" sz="1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Picture 11" descr="S14_LogoH_2.pdf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3" r:link="rId4"/>
              <a:stretch>
                <a:fillRect/>
              </a:stretch>
            </p:blipFill>
          </mc:Choice>
          <mc:Fallback>
            <p:blipFill>
              <a:blip r:embed="rId5" r:link="rId4"/>
              <a:stretch>
                <a:fillRect/>
              </a:stretch>
            </p:blipFill>
          </mc:Fallback>
        </mc:AlternateContent>
        <p:spPr>
          <a:xfrm>
            <a:off x="0" y="286192"/>
            <a:ext cx="8647438" cy="972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8941" y="283247"/>
            <a:ext cx="8686785" cy="302694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entury Gothic" panose="020B0502020202020204" pitchFamily="34" charset="0"/>
              </a:rPr>
              <a:t>Light field cameras proliferate…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grpSp>
        <p:nvGrpSpPr>
          <p:cNvPr id="3" name="2 Grupo"/>
          <p:cNvGrpSpPr/>
          <p:nvPr/>
        </p:nvGrpSpPr>
        <p:grpSpPr>
          <a:xfrm>
            <a:off x="1225937" y="1107674"/>
            <a:ext cx="4215617" cy="2121098"/>
            <a:chOff x="892498" y="1183033"/>
            <a:chExt cx="4215617" cy="212109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868"/>
            <a:stretch/>
          </p:blipFill>
          <p:spPr bwMode="auto">
            <a:xfrm>
              <a:off x="892498" y="1183033"/>
              <a:ext cx="4215617" cy="1724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30 CuadroTexto"/>
            <p:cNvSpPr txBox="1"/>
            <p:nvPr/>
          </p:nvSpPr>
          <p:spPr>
            <a:xfrm>
              <a:off x="1209895" y="2934799"/>
              <a:ext cx="1116010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Century Gothic" panose="020B0502020202020204" pitchFamily="34" charset="0"/>
                </a:rPr>
                <a:t>Raytrix</a:t>
              </a:r>
              <a:r>
                <a:rPr lang="en-US" baseline="30000" dirty="0" smtClean="0">
                  <a:latin typeface="Century Gothic" panose="020B0502020202020204" pitchFamily="34" charset="0"/>
                </a:rPr>
                <a:t>TM</a:t>
              </a:r>
              <a:endParaRPr lang="en-US" baseline="30000" dirty="0">
                <a:latin typeface="Century Gothic" panose="020B0502020202020204" pitchFamily="34" charset="0"/>
              </a:endParaRPr>
            </a:p>
          </p:txBody>
        </p:sp>
        <p:sp>
          <p:nvSpPr>
            <p:cNvPr id="12" name="11 CuadroTexto"/>
            <p:cNvSpPr txBox="1"/>
            <p:nvPr/>
          </p:nvSpPr>
          <p:spPr>
            <a:xfrm>
              <a:off x="3680578" y="2934799"/>
              <a:ext cx="920444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 smtClean="0">
                  <a:latin typeface="Century Gothic" panose="020B0502020202020204" pitchFamily="34" charset="0"/>
                </a:rPr>
                <a:t>Lytro</a:t>
              </a:r>
              <a:r>
                <a:rPr lang="en-US" baseline="30000" dirty="0" err="1">
                  <a:latin typeface="Century Gothic" panose="020B0502020202020204" pitchFamily="34" charset="0"/>
                </a:rPr>
                <a:t>TM</a:t>
              </a:r>
              <a:endParaRPr lang="en-US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4 Grupo"/>
          <p:cNvGrpSpPr/>
          <p:nvPr/>
        </p:nvGrpSpPr>
        <p:grpSpPr>
          <a:xfrm>
            <a:off x="6199993" y="1263527"/>
            <a:ext cx="2337150" cy="1965245"/>
            <a:chOff x="4950401" y="3119465"/>
            <a:chExt cx="2000869" cy="1682476"/>
          </a:xfrm>
        </p:grpSpPr>
        <p:pic>
          <p:nvPicPr>
            <p:cNvPr id="9222" name="Picture 6" descr="http://lightfield-forum.com/wordpress/wp-content/uploads/2013/06/pelican-imaging-4x4-camera-array-module-150x150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458" y="3119465"/>
              <a:ext cx="1428750" cy="142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16 CuadroTexto"/>
            <p:cNvSpPr txBox="1"/>
            <p:nvPr/>
          </p:nvSpPr>
          <p:spPr>
            <a:xfrm>
              <a:off x="4950401" y="4432609"/>
              <a:ext cx="2000869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latin typeface="Century Gothic" panose="020B0502020202020204" pitchFamily="34" charset="0"/>
                </a:rPr>
                <a:t>Pelican Imaging</a:t>
              </a:r>
              <a:endParaRPr lang="en-US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6" name="5 Grupo"/>
          <p:cNvGrpSpPr/>
          <p:nvPr/>
        </p:nvGrpSpPr>
        <p:grpSpPr>
          <a:xfrm>
            <a:off x="1777794" y="3324160"/>
            <a:ext cx="1776622" cy="1614921"/>
            <a:chOff x="1104879" y="3667078"/>
            <a:chExt cx="1776622" cy="1614921"/>
          </a:xfrm>
        </p:grpSpPr>
        <p:pic>
          <p:nvPicPr>
            <p:cNvPr id="9224" name="Picture 8" descr="Super Plenoptic Lens with a RedOne Camera - One of the examples of relay lenses having specific arrangements of optical elements according to certain embodiments  (Pixar patent application 20110169994)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4879" y="3667078"/>
              <a:ext cx="1776622" cy="1255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18 CuadroTexto"/>
            <p:cNvSpPr txBox="1"/>
            <p:nvPr/>
          </p:nvSpPr>
          <p:spPr>
            <a:xfrm>
              <a:off x="1683649" y="4958834"/>
              <a:ext cx="619080" cy="3231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dirty="0" smtClean="0">
                  <a:latin typeface="Century Gothic" panose="020B0502020202020204" pitchFamily="34" charset="0"/>
                </a:rPr>
                <a:t>Pixar</a:t>
              </a:r>
              <a:endParaRPr lang="en-US" sz="15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" name="3 Grupo"/>
          <p:cNvGrpSpPr/>
          <p:nvPr/>
        </p:nvGrpSpPr>
        <p:grpSpPr>
          <a:xfrm>
            <a:off x="637779" y="3536454"/>
            <a:ext cx="920444" cy="1414116"/>
            <a:chOff x="644657" y="1305786"/>
            <a:chExt cx="920444" cy="1414116"/>
          </a:xfrm>
        </p:grpSpPr>
        <p:pic>
          <p:nvPicPr>
            <p:cNvPr id="9226" name="Picture 10" descr="http://lightfield-forum.com/wordpress/wp-content/uploads/2013/01/toshiba-lightfield-camera-module-for-smartphones-259x300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657" y="1305786"/>
              <a:ext cx="920444" cy="1066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20 CuadroTexto"/>
            <p:cNvSpPr txBox="1"/>
            <p:nvPr/>
          </p:nvSpPr>
          <p:spPr>
            <a:xfrm>
              <a:off x="661489" y="2396737"/>
              <a:ext cx="886781" cy="3231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dirty="0" smtClean="0">
                  <a:latin typeface="Century Gothic" panose="020B0502020202020204" pitchFamily="34" charset="0"/>
                </a:rPr>
                <a:t>Toshiba</a:t>
              </a:r>
              <a:endParaRPr lang="en-US" sz="15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" name="6 Grupo"/>
          <p:cNvGrpSpPr/>
          <p:nvPr/>
        </p:nvGrpSpPr>
        <p:grpSpPr>
          <a:xfrm>
            <a:off x="3479198" y="3730915"/>
            <a:ext cx="1930337" cy="1149169"/>
            <a:chOff x="4330163" y="3585370"/>
            <a:chExt cx="1930337" cy="1149169"/>
          </a:xfrm>
        </p:grpSpPr>
        <p:pic>
          <p:nvPicPr>
            <p:cNvPr id="9230" name="Picture 14" descr="What happens when you insert a mask in a camera?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7792" y="3585370"/>
              <a:ext cx="1835080" cy="8014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24 CuadroTexto"/>
            <p:cNvSpPr txBox="1"/>
            <p:nvPr/>
          </p:nvSpPr>
          <p:spPr>
            <a:xfrm>
              <a:off x="4330163" y="4411374"/>
              <a:ext cx="1930337" cy="3231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dirty="0" smtClean="0">
                  <a:latin typeface="Century Gothic" panose="020B0502020202020204" pitchFamily="34" charset="0"/>
                </a:rPr>
                <a:t>[</a:t>
              </a:r>
              <a:r>
                <a:rPr lang="en-US" sz="1500" dirty="0" err="1" smtClean="0">
                  <a:latin typeface="Century Gothic" panose="020B0502020202020204" pitchFamily="34" charset="0"/>
                </a:rPr>
                <a:t>Raskar</a:t>
              </a:r>
              <a:r>
                <a:rPr lang="en-US" sz="1500" dirty="0" smtClean="0">
                  <a:latin typeface="Century Gothic" panose="020B0502020202020204" pitchFamily="34" charset="0"/>
                </a:rPr>
                <a:t> et al. 2007]</a:t>
              </a:r>
              <a:endParaRPr lang="en-US" sz="15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" name="8 Grupo"/>
          <p:cNvGrpSpPr/>
          <p:nvPr/>
        </p:nvGrpSpPr>
        <p:grpSpPr>
          <a:xfrm>
            <a:off x="5617859" y="3489141"/>
            <a:ext cx="1457727" cy="1417334"/>
            <a:chOff x="6380779" y="3521747"/>
            <a:chExt cx="1457727" cy="1417334"/>
          </a:xfrm>
        </p:grpSpPr>
        <p:pic>
          <p:nvPicPr>
            <p:cNvPr id="8" name="Picture 2" descr="http://lightfield-forum.com/wordpress/wp-content/uploads/2012/08/adobe-light-field-camera-prototype-3-microlense-array-1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0779" y="3521747"/>
              <a:ext cx="1457727" cy="10431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25 CuadroTexto"/>
            <p:cNvSpPr txBox="1"/>
            <p:nvPr/>
          </p:nvSpPr>
          <p:spPr>
            <a:xfrm>
              <a:off x="6688694" y="4615916"/>
              <a:ext cx="841898" cy="3231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dirty="0" smtClean="0">
                  <a:latin typeface="Century Gothic" panose="020B0502020202020204" pitchFamily="34" charset="0"/>
                </a:rPr>
                <a:t>Adobe</a:t>
              </a:r>
              <a:endParaRPr lang="en-US" sz="15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0" name="9 Grupo"/>
          <p:cNvGrpSpPr/>
          <p:nvPr/>
        </p:nvGrpSpPr>
        <p:grpSpPr>
          <a:xfrm>
            <a:off x="7264511" y="3489141"/>
            <a:ext cx="1564336" cy="1390943"/>
            <a:chOff x="7264511" y="3489141"/>
            <a:chExt cx="1564336" cy="1390943"/>
          </a:xfrm>
        </p:grpSpPr>
        <p:pic>
          <p:nvPicPr>
            <p:cNvPr id="1028" name="Picture 4" descr="http://lightfield-forum.com/wordpress/wp-content/uploads/2012/08/cafadis-prototype-underwater-test-2.jpg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1" t="3164" r="2491" b="3470"/>
            <a:stretch/>
          </p:blipFill>
          <p:spPr bwMode="auto">
            <a:xfrm>
              <a:off x="7264511" y="3489141"/>
              <a:ext cx="1564336" cy="10431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28 CuadroTexto"/>
            <p:cNvSpPr txBox="1"/>
            <p:nvPr/>
          </p:nvSpPr>
          <p:spPr>
            <a:xfrm>
              <a:off x="7591265" y="4556919"/>
              <a:ext cx="910827" cy="3231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dirty="0" err="1" smtClean="0">
                  <a:latin typeface="Century Gothic" panose="020B0502020202020204" pitchFamily="34" charset="0"/>
                </a:rPr>
                <a:t>Cafadis</a:t>
              </a:r>
              <a:endParaRPr lang="en-US" sz="1500" dirty="0"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682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18941" y="283247"/>
            <a:ext cx="8686785" cy="302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781486" y="838047"/>
            <a:ext cx="7561694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latin typeface="Century Gothic" panose="020B0502020202020204" pitchFamily="34" charset="0"/>
              </a:rPr>
              <a:t>There is </a:t>
            </a:r>
            <a:r>
              <a:rPr lang="en-US" dirty="0" smtClean="0">
                <a:latin typeface="Century Gothic" panose="020B0502020202020204" pitchFamily="34" charset="0"/>
              </a:rPr>
              <a:t>an increasing </a:t>
            </a:r>
            <a:r>
              <a:rPr lang="en-US" dirty="0">
                <a:latin typeface="Century Gothic" panose="020B0502020202020204" pitchFamily="34" charset="0"/>
              </a:rPr>
              <a:t>need for editing </a:t>
            </a:r>
            <a:r>
              <a:rPr lang="en-US" dirty="0" smtClean="0">
                <a:latin typeface="Century Gothic" panose="020B0502020202020204" pitchFamily="34" charset="0"/>
              </a:rPr>
              <a:t>this </a:t>
            </a:r>
            <a:r>
              <a:rPr lang="en-US" dirty="0">
                <a:latin typeface="Century Gothic" panose="020B0502020202020204" pitchFamily="34" charset="0"/>
              </a:rPr>
              <a:t>new content</a:t>
            </a:r>
          </a:p>
        </p:txBody>
      </p:sp>
    </p:spTree>
    <p:extLst>
      <p:ext uri="{BB962C8B-B14F-4D97-AF65-F5344CB8AC3E}">
        <p14:creationId xmlns:p14="http://schemas.microsoft.com/office/powerpoint/2010/main" val="242471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-103368" y="-7952"/>
            <a:ext cx="9247368" cy="5193670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506511" y="1379182"/>
            <a:ext cx="3000013" cy="30390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-1"/>
            <a:ext cx="5143500" cy="5143500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4595854" y="596348"/>
            <a:ext cx="310100" cy="3101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908" y="1628594"/>
            <a:ext cx="2386551" cy="2386551"/>
          </a:xfrm>
          <a:prstGeom prst="rect">
            <a:avLst/>
          </a:prstGeom>
          <a:noFill/>
          <a:ln w="57150" cap="rnd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11 Rectángulo"/>
          <p:cNvSpPr/>
          <p:nvPr/>
        </p:nvSpPr>
        <p:spPr>
          <a:xfrm>
            <a:off x="6417200" y="4215517"/>
            <a:ext cx="310100" cy="3101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Rectángulo"/>
          <p:cNvSpPr/>
          <p:nvPr/>
        </p:nvSpPr>
        <p:spPr>
          <a:xfrm>
            <a:off x="7666880" y="1500147"/>
            <a:ext cx="310100" cy="3101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Rectángulo"/>
          <p:cNvSpPr/>
          <p:nvPr/>
        </p:nvSpPr>
        <p:spPr>
          <a:xfrm>
            <a:off x="4000499" y="4523310"/>
            <a:ext cx="310100" cy="3101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Rectángulo"/>
          <p:cNvSpPr/>
          <p:nvPr/>
        </p:nvSpPr>
        <p:spPr>
          <a:xfrm>
            <a:off x="8555615" y="3323976"/>
            <a:ext cx="310100" cy="3101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676" y="1628345"/>
            <a:ext cx="2386800" cy="2386800"/>
          </a:xfrm>
          <a:prstGeom prst="rect">
            <a:avLst/>
          </a:prstGeom>
          <a:noFill/>
          <a:ln w="57150" cap="rnd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676" y="1628345"/>
            <a:ext cx="2386800" cy="2386800"/>
          </a:xfrm>
          <a:prstGeom prst="rect">
            <a:avLst/>
          </a:prstGeom>
          <a:noFill/>
          <a:ln w="57150" cap="rnd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676" y="1628345"/>
            <a:ext cx="2386800" cy="2386800"/>
          </a:xfrm>
          <a:prstGeom prst="rect">
            <a:avLst/>
          </a:prstGeom>
          <a:noFill/>
          <a:ln w="57150" cap="rnd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676" y="1628345"/>
            <a:ext cx="2386800" cy="2386800"/>
          </a:xfrm>
          <a:prstGeom prst="rect">
            <a:avLst/>
          </a:prstGeom>
          <a:noFill/>
          <a:ln w="57150" cap="rnd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1 Título"/>
          <p:cNvSpPr txBox="1">
            <a:spLocks/>
          </p:cNvSpPr>
          <p:nvPr/>
        </p:nvSpPr>
        <p:spPr>
          <a:xfrm>
            <a:off x="578068" y="517604"/>
            <a:ext cx="3000013" cy="58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A 4D structure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33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18941" y="283247"/>
            <a:ext cx="8686785" cy="302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endParaRPr lang="en-US" dirty="0">
              <a:latin typeface="Century Gothic" panose="020B0502020202020204" pitchFamily="34" charset="0"/>
            </a:endParaRPr>
          </a:p>
        </p:txBody>
      </p:sp>
      <p:grpSp>
        <p:nvGrpSpPr>
          <p:cNvPr id="3" name="2 Grupo"/>
          <p:cNvGrpSpPr/>
          <p:nvPr/>
        </p:nvGrpSpPr>
        <p:grpSpPr>
          <a:xfrm>
            <a:off x="2360512" y="2437951"/>
            <a:ext cx="3766120" cy="1499829"/>
            <a:chOff x="1821244" y="2292791"/>
            <a:chExt cx="5153890" cy="2052498"/>
          </a:xfrm>
        </p:grpSpPr>
        <p:pic>
          <p:nvPicPr>
            <p:cNvPr id="3078" name="Picture 6" descr="https://encrypted-tbn3.gstatic.com/images?q=tbn:ANd9GcSnBwT07TzoNIqpHzX41jbHiwMDFZ7_nNk8n1AwcqGpzCAm7XDRG4YxrUKM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8131" y="2432991"/>
              <a:ext cx="1838466" cy="1838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2" name="Picture 10" descr="http://t1.gstatic.com/images?q=tbn:ANd9GcRVE2A-e282bLjRK07mIfhmYumVw01VPilcUuNFO6bvOYEjiBYIaw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7588" y="2508336"/>
              <a:ext cx="2250371" cy="16877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1 Rectángulo redondeado"/>
            <p:cNvSpPr/>
            <p:nvPr/>
          </p:nvSpPr>
          <p:spPr>
            <a:xfrm>
              <a:off x="1821244" y="2292791"/>
              <a:ext cx="5153890" cy="2052498"/>
            </a:xfrm>
            <a:prstGeom prst="roundRect">
              <a:avLst/>
            </a:pr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2" name="1 Título"/>
          <p:cNvSpPr txBox="1">
            <a:spLocks/>
          </p:cNvSpPr>
          <p:nvPr/>
        </p:nvSpPr>
        <p:spPr>
          <a:xfrm>
            <a:off x="6311760" y="2561194"/>
            <a:ext cx="1295436" cy="13018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2D</a:t>
            </a:r>
            <a:endParaRPr lang="en-US" sz="4400" b="1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781486" y="838047"/>
            <a:ext cx="7561694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latin typeface="Century Gothic" panose="020B0502020202020204" pitchFamily="34" charset="0"/>
              </a:rPr>
              <a:t>There is </a:t>
            </a:r>
            <a:r>
              <a:rPr lang="en-US" dirty="0" smtClean="0">
                <a:latin typeface="Century Gothic" panose="020B0502020202020204" pitchFamily="34" charset="0"/>
              </a:rPr>
              <a:t>an increasing </a:t>
            </a:r>
            <a:r>
              <a:rPr lang="en-US" dirty="0">
                <a:latin typeface="Century Gothic" panose="020B0502020202020204" pitchFamily="34" charset="0"/>
              </a:rPr>
              <a:t>need for editing </a:t>
            </a:r>
            <a:r>
              <a:rPr lang="en-US" dirty="0" smtClean="0">
                <a:latin typeface="Century Gothic" panose="020B0502020202020204" pitchFamily="34" charset="0"/>
              </a:rPr>
              <a:t>this </a:t>
            </a:r>
            <a:r>
              <a:rPr lang="en-US" dirty="0">
                <a:latin typeface="Century Gothic" panose="020B0502020202020204" pitchFamily="34" charset="0"/>
              </a:rPr>
              <a:t>new content</a:t>
            </a:r>
          </a:p>
        </p:txBody>
      </p:sp>
    </p:spTree>
    <p:extLst>
      <p:ext uri="{BB962C8B-B14F-4D97-AF65-F5344CB8AC3E}">
        <p14:creationId xmlns:p14="http://schemas.microsoft.com/office/powerpoint/2010/main" val="385279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18941" y="283247"/>
            <a:ext cx="8686785" cy="302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endParaRPr lang="en-US" dirty="0">
              <a:solidFill>
                <a:srgbClr val="413B36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5468818" y="2858172"/>
            <a:ext cx="16321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→  4D</a:t>
            </a:r>
            <a:endParaRPr lang="es-ES" sz="4000" b="1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0" name="9 Grupo"/>
          <p:cNvGrpSpPr/>
          <p:nvPr/>
        </p:nvGrpSpPr>
        <p:grpSpPr>
          <a:xfrm>
            <a:off x="7374184" y="2437265"/>
            <a:ext cx="1165253" cy="1501200"/>
            <a:chOff x="6937349" y="989224"/>
            <a:chExt cx="823716" cy="1501200"/>
          </a:xfrm>
        </p:grpSpPr>
        <p:sp>
          <p:nvSpPr>
            <p:cNvPr id="11" name="10 Rectángulo redondeado"/>
            <p:cNvSpPr/>
            <p:nvPr/>
          </p:nvSpPr>
          <p:spPr>
            <a:xfrm>
              <a:off x="6937349" y="989224"/>
              <a:ext cx="823716" cy="1501200"/>
            </a:xfrm>
            <a:prstGeom prst="roundRect">
              <a:avLst/>
            </a:pr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rgbClr val="413B36"/>
                </a:solidFill>
              </a:endParaRPr>
            </a:p>
          </p:txBody>
        </p:sp>
        <p:sp>
          <p:nvSpPr>
            <p:cNvPr id="13" name="12 CuadroTexto"/>
            <p:cNvSpPr txBox="1"/>
            <p:nvPr/>
          </p:nvSpPr>
          <p:spPr>
            <a:xfrm>
              <a:off x="7098978" y="1355103"/>
              <a:ext cx="500458" cy="769441"/>
            </a:xfrm>
            <a:prstGeom prst="rect">
              <a:avLst/>
            </a:prstGeom>
            <a:noFill/>
            <a:ln w="571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dk1"/>
                  </a:solidFill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s-ES" sz="4400" b="1" dirty="0">
                  <a:solidFill>
                    <a:srgbClr val="413B36"/>
                  </a:solidFill>
                  <a:latin typeface="Century Gothic" panose="020B0502020202020204" pitchFamily="34" charset="0"/>
                </a:rPr>
                <a:t>?</a:t>
              </a:r>
              <a:endParaRPr lang="es-ES" b="1" dirty="0">
                <a:solidFill>
                  <a:srgbClr val="413B36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9" name="18 Grupo"/>
          <p:cNvGrpSpPr/>
          <p:nvPr/>
        </p:nvGrpSpPr>
        <p:grpSpPr>
          <a:xfrm>
            <a:off x="2360512" y="2437951"/>
            <a:ext cx="3766120" cy="1499829"/>
            <a:chOff x="1821244" y="2292791"/>
            <a:chExt cx="5153890" cy="2052498"/>
          </a:xfrm>
        </p:grpSpPr>
        <p:pic>
          <p:nvPicPr>
            <p:cNvPr id="20" name="Picture 6" descr="https://encrypted-tbn3.gstatic.com/images?q=tbn:ANd9GcSnBwT07TzoNIqpHzX41jbHiwMDFZ7_nNk8n1AwcqGpzCAm7XDRG4YxrUKM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8131" y="2432991"/>
              <a:ext cx="1838466" cy="1838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0" descr="http://t1.gstatic.com/images?q=tbn:ANd9GcRVE2A-e282bLjRK07mIfhmYumVw01VPilcUuNFO6bvOYEjiBYIaw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7588" y="2508336"/>
              <a:ext cx="2250371" cy="16877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21 Rectángulo redondeado"/>
            <p:cNvSpPr/>
            <p:nvPr/>
          </p:nvSpPr>
          <p:spPr>
            <a:xfrm>
              <a:off x="1821244" y="2292791"/>
              <a:ext cx="5153890" cy="2052498"/>
            </a:xfrm>
            <a:prstGeom prst="roundRect">
              <a:avLst/>
            </a:pr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3" name="1 Título"/>
          <p:cNvSpPr txBox="1">
            <a:spLocks/>
          </p:cNvSpPr>
          <p:nvPr/>
        </p:nvSpPr>
        <p:spPr>
          <a:xfrm>
            <a:off x="6311760" y="2561194"/>
            <a:ext cx="1295436" cy="13018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2D</a:t>
            </a:r>
            <a:endParaRPr lang="en-US" sz="4400" b="1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1 Título"/>
          <p:cNvSpPr txBox="1">
            <a:spLocks/>
          </p:cNvSpPr>
          <p:nvPr/>
        </p:nvSpPr>
        <p:spPr>
          <a:xfrm>
            <a:off x="781486" y="838047"/>
            <a:ext cx="7561694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latin typeface="Century Gothic" panose="020B0502020202020204" pitchFamily="34" charset="0"/>
              </a:rPr>
              <a:t>There is </a:t>
            </a:r>
            <a:r>
              <a:rPr lang="en-US" dirty="0" smtClean="0">
                <a:latin typeface="Century Gothic" panose="020B0502020202020204" pitchFamily="34" charset="0"/>
              </a:rPr>
              <a:t>an increasing </a:t>
            </a:r>
            <a:r>
              <a:rPr lang="en-US" dirty="0">
                <a:latin typeface="Century Gothic" panose="020B0502020202020204" pitchFamily="34" charset="0"/>
              </a:rPr>
              <a:t>need for editing </a:t>
            </a:r>
            <a:r>
              <a:rPr lang="en-US" dirty="0" smtClean="0">
                <a:latin typeface="Century Gothic" panose="020B0502020202020204" pitchFamily="34" charset="0"/>
              </a:rPr>
              <a:t>this </a:t>
            </a:r>
            <a:r>
              <a:rPr lang="en-US" dirty="0">
                <a:latin typeface="Century Gothic" panose="020B0502020202020204" pitchFamily="34" charset="0"/>
              </a:rPr>
              <a:t>new content</a:t>
            </a:r>
          </a:p>
        </p:txBody>
      </p:sp>
    </p:spTree>
    <p:extLst>
      <p:ext uri="{BB962C8B-B14F-4D97-AF65-F5344CB8AC3E}">
        <p14:creationId xmlns:p14="http://schemas.microsoft.com/office/powerpoint/2010/main" val="51327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58791E-7 L -0.21198 -7.5879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46761E-6 L -0.19583 2.46761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18941" y="283247"/>
            <a:ext cx="8686785" cy="302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964812" y="1275103"/>
            <a:ext cx="962927" cy="1080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4400" b="1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2D</a:t>
            </a:r>
            <a:endParaRPr lang="en-US" sz="4400" b="1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2D.wmv">
            <a:hlinkClick r:id="" action="ppaction://media"/>
          </p:cNvPr>
          <p:cNvPicPr>
            <a:picLocks noChangeAspect="1"/>
          </p:cNvPicPr>
          <p:nvPr>
            <a:videoFile r:link="rId1"/>
            <p:extLst/>
          </p:nvPr>
        </p:nvPicPr>
        <p:blipFill>
          <a:blip r:embed="rId4"/>
          <a:stretch>
            <a:fillRect/>
          </a:stretch>
        </p:blipFill>
        <p:spPr>
          <a:xfrm>
            <a:off x="1927739" y="889599"/>
            <a:ext cx="4078800" cy="407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91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D.wmv">
            <a:hlinkClick r:id="" action="ppaction://media"/>
          </p:cNvPr>
          <p:cNvPicPr>
            <a:picLocks noChangeAspect="1"/>
          </p:cNvPicPr>
          <p:nvPr>
            <a:videoFile r:link="rId1"/>
            <p:extLst/>
          </p:nvPr>
        </p:nvPicPr>
        <p:blipFill>
          <a:blip r:embed="rId4"/>
          <a:stretch>
            <a:fillRect/>
          </a:stretch>
        </p:blipFill>
        <p:spPr>
          <a:xfrm>
            <a:off x="1927739" y="889599"/>
            <a:ext cx="4078800" cy="4078800"/>
          </a:xfrm>
          <a:prstGeom prst="rect">
            <a:avLst/>
          </a:prstGeom>
        </p:spPr>
      </p:pic>
      <p:sp>
        <p:nvSpPr>
          <p:cNvPr id="4" name="1 Título"/>
          <p:cNvSpPr txBox="1">
            <a:spLocks/>
          </p:cNvSpPr>
          <p:nvPr/>
        </p:nvSpPr>
        <p:spPr>
          <a:xfrm>
            <a:off x="218941" y="283247"/>
            <a:ext cx="8686785" cy="302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973438" y="1284000"/>
            <a:ext cx="962927" cy="1080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4400" b="1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4D</a:t>
            </a:r>
            <a:endParaRPr lang="en-US" sz="4400" b="1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1 Rectángulo redondeado"/>
          <p:cNvSpPr/>
          <p:nvPr/>
        </p:nvSpPr>
        <p:spPr>
          <a:xfrm>
            <a:off x="6291922" y="2916374"/>
            <a:ext cx="2613804" cy="1655619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400" dirty="0" err="1" smtClean="0">
                <a:latin typeface="Century Gothic" panose="020B0502020202020204" pitchFamily="34" charset="0"/>
              </a:rPr>
              <a:t>Unavailable</a:t>
            </a:r>
            <a:endParaRPr lang="es-ES" sz="2400" dirty="0" smtClean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500" dirty="0" smtClean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400" dirty="0" err="1" smtClean="0">
                <a:latin typeface="Century Gothic" panose="020B0502020202020204" pitchFamily="34" charset="0"/>
              </a:rPr>
              <a:t>Inconvenient</a:t>
            </a:r>
            <a:endParaRPr lang="es-ES" sz="2400" dirty="0" smtClean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500" dirty="0" smtClean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400" dirty="0" err="1" smtClean="0">
                <a:latin typeface="Century Gothic" panose="020B0502020202020204" pitchFamily="34" charset="0"/>
              </a:rPr>
              <a:t>Imperfect</a:t>
            </a:r>
            <a:endParaRPr lang="es-ES" sz="2400" dirty="0" smtClean="0">
              <a:latin typeface="Century Gothic" panose="020B0502020202020204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6520594" y="1284000"/>
            <a:ext cx="214033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500" dirty="0" err="1" smtClean="0">
                <a:latin typeface="Century Gothic" panose="020B0502020202020204" pitchFamily="34" charset="0"/>
              </a:rPr>
              <a:t>Using</a:t>
            </a:r>
            <a:r>
              <a:rPr lang="es-ES" sz="2500" dirty="0" smtClean="0">
                <a:latin typeface="Century Gothic" panose="020B0502020202020204" pitchFamily="34" charset="0"/>
              </a:rPr>
              <a:t> </a:t>
            </a:r>
            <a:r>
              <a:rPr lang="es-ES" sz="2500" dirty="0" err="1" smtClean="0">
                <a:latin typeface="Century Gothic" panose="020B0502020202020204" pitchFamily="34" charset="0"/>
              </a:rPr>
              <a:t>depth</a:t>
            </a:r>
            <a:endParaRPr lang="es-ES" sz="2500" dirty="0" smtClean="0">
              <a:latin typeface="Century Gothic" panose="020B0502020202020204" pitchFamily="34" charset="0"/>
            </a:endParaRPr>
          </a:p>
          <a:p>
            <a:r>
              <a:rPr lang="es-ES" sz="2500" dirty="0" err="1" smtClean="0">
                <a:latin typeface="Century Gothic" panose="020B0502020202020204" pitchFamily="34" charset="0"/>
              </a:rPr>
              <a:t>information</a:t>
            </a:r>
            <a:r>
              <a:rPr lang="es-ES" sz="2500" dirty="0" smtClean="0">
                <a:latin typeface="Century Gothic" panose="020B0502020202020204" pitchFamily="34" charset="0"/>
              </a:rPr>
              <a:t>?</a:t>
            </a:r>
            <a:endParaRPr lang="es-ES" sz="2500" dirty="0">
              <a:latin typeface="Century Gothic" panose="020B0502020202020204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6399819" y="2547375"/>
            <a:ext cx="174919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500" dirty="0" err="1" smtClean="0">
                <a:latin typeface="Century Gothic" panose="020B0502020202020204" pitchFamily="34" charset="0"/>
              </a:rPr>
              <a:t>It</a:t>
            </a:r>
            <a:r>
              <a:rPr lang="es-ES" sz="2500" dirty="0" smtClean="0">
                <a:latin typeface="Century Gothic" panose="020B0502020202020204" pitchFamily="34" charset="0"/>
              </a:rPr>
              <a:t> </a:t>
            </a:r>
            <a:r>
              <a:rPr lang="es-ES" sz="2500" dirty="0" err="1" smtClean="0">
                <a:latin typeface="Century Gothic" panose="020B0502020202020204" pitchFamily="34" charset="0"/>
              </a:rPr>
              <a:t>may</a:t>
            </a:r>
            <a:r>
              <a:rPr lang="es-ES" sz="2500" dirty="0" smtClean="0">
                <a:latin typeface="Century Gothic" panose="020B0502020202020204" pitchFamily="34" charset="0"/>
              </a:rPr>
              <a:t> be:</a:t>
            </a:r>
            <a:endParaRPr lang="es-ES" sz="25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88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32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" grpId="0"/>
      <p:bldP spid="2" grpId="0" animBg="1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18941" y="283247"/>
            <a:ext cx="8686785" cy="302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781486" y="838047"/>
            <a:ext cx="7561694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There is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an increasing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need for editing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this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new content</a:t>
            </a:r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649160" y="2768073"/>
            <a:ext cx="7826345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80808"/>
                </a:solidFill>
                <a:latin typeface="Century Gothic" panose="020B0502020202020204" pitchFamily="34" charset="0"/>
              </a:rPr>
              <a:t>Our goal</a:t>
            </a:r>
            <a:r>
              <a:rPr lang="en-US" dirty="0" smtClean="0">
                <a:solidFill>
                  <a:srgbClr val="080808"/>
                </a:solidFill>
                <a:latin typeface="Century Gothic" panose="020B0502020202020204" pitchFamily="34" charset="0"/>
              </a:rPr>
              <a:t>:</a:t>
            </a:r>
            <a:r>
              <a:rPr lang="en-US" b="1" dirty="0" smtClean="0">
                <a:solidFill>
                  <a:srgbClr val="080808"/>
                </a:solidFill>
                <a:latin typeface="Century Gothic" panose="020B0502020202020204" pitchFamily="34" charset="0"/>
              </a:rPr>
              <a:t> </a:t>
            </a:r>
            <a:r>
              <a:rPr lang="en-US" dirty="0" smtClean="0">
                <a:solidFill>
                  <a:srgbClr val="080808"/>
                </a:solidFill>
                <a:latin typeface="Century Gothic" panose="020B0502020202020204" pitchFamily="34" charset="0"/>
              </a:rPr>
              <a:t>Explore users’ preferences when </a:t>
            </a:r>
            <a:r>
              <a:rPr lang="en-US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navigating </a:t>
            </a:r>
            <a:r>
              <a:rPr lang="en-US" dirty="0" smtClean="0">
                <a:solidFill>
                  <a:srgbClr val="080808"/>
                </a:solidFill>
                <a:latin typeface="Century Gothic" panose="020B0502020202020204" pitchFamily="34" charset="0"/>
              </a:rPr>
              <a:t>&amp;</a:t>
            </a:r>
            <a:r>
              <a:rPr lang="en-US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 editing </a:t>
            </a:r>
            <a:r>
              <a:rPr lang="en-US" dirty="0" smtClean="0">
                <a:solidFill>
                  <a:srgbClr val="080808"/>
                </a:solidFill>
                <a:latin typeface="Century Gothic" panose="020B0502020202020204" pitchFamily="34" charset="0"/>
              </a:rPr>
              <a:t>a light field</a:t>
            </a:r>
            <a:endParaRPr lang="en-US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59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18941" y="283247"/>
            <a:ext cx="8686785" cy="302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781486" y="838047"/>
            <a:ext cx="7561694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There is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an increasing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need for editing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this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new content</a:t>
            </a:r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649160" y="2768073"/>
            <a:ext cx="7826345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latin typeface="Century Gothic" panose="020B0502020202020204" pitchFamily="34" charset="0"/>
              </a:rPr>
              <a:t>Our goal</a:t>
            </a:r>
            <a:r>
              <a:rPr lang="en-US" dirty="0" smtClean="0">
                <a:latin typeface="Century Gothic" panose="020B0502020202020204" pitchFamily="34" charset="0"/>
              </a:rPr>
              <a:t>:</a:t>
            </a:r>
            <a:r>
              <a:rPr lang="en-US" b="1" dirty="0" smtClean="0">
                <a:latin typeface="Century Gothic" panose="020B0502020202020204" pitchFamily="34" charset="0"/>
              </a:rPr>
              <a:t> </a:t>
            </a:r>
            <a:r>
              <a:rPr lang="en-US" dirty="0" smtClean="0">
                <a:latin typeface="Century Gothic" panose="020B0502020202020204" pitchFamily="34" charset="0"/>
              </a:rPr>
              <a:t>Find out the </a:t>
            </a:r>
            <a:r>
              <a:rPr lang="en-US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preferred way to edit </a:t>
            </a:r>
            <a:r>
              <a:rPr lang="en-US" dirty="0" smtClean="0">
                <a:latin typeface="Century Gothic" panose="020B0502020202020204" pitchFamily="34" charset="0"/>
              </a:rPr>
              <a:t>a 4D light field on a 2D screen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1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18941" y="283247"/>
            <a:ext cx="8686785" cy="302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6" name="CuadroTexto 13"/>
          <p:cNvSpPr txBox="1"/>
          <p:nvPr/>
        </p:nvSpPr>
        <p:spPr>
          <a:xfrm>
            <a:off x="755000" y="2235594"/>
            <a:ext cx="2850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solidFill>
                  <a:srgbClr val="0070C0"/>
                </a:solidFill>
                <a:latin typeface="Century Gothic" panose="020B0502020202020204" pitchFamily="34" charset="0"/>
                <a:cs typeface="Myriad Pro Cond"/>
              </a:rPr>
              <a:t>(</a:t>
            </a:r>
            <a:r>
              <a:rPr lang="es-ES_tradnl" b="1" dirty="0" err="1" smtClean="0">
                <a:solidFill>
                  <a:srgbClr val="0070C0"/>
                </a:solidFill>
                <a:latin typeface="Century Gothic" panose="020B0502020202020204" pitchFamily="34" charset="0"/>
                <a:cs typeface="Myriad Pro Cond"/>
              </a:rPr>
              <a:t>Distantly</a:t>
            </a:r>
            <a:r>
              <a:rPr lang="es-ES_tradnl" b="1" dirty="0" smtClean="0">
                <a:solidFill>
                  <a:srgbClr val="0070C0"/>
                </a:solidFill>
                <a:latin typeface="Century Gothic" panose="020B0502020202020204" pitchFamily="34" charset="0"/>
                <a:cs typeface="Myriad Pro Cond"/>
              </a:rPr>
              <a:t>) </a:t>
            </a:r>
            <a:r>
              <a:rPr lang="es-ES_tradnl" b="1" dirty="0" err="1" smtClean="0">
                <a:solidFill>
                  <a:srgbClr val="0070C0"/>
                </a:solidFill>
                <a:latin typeface="Century Gothic" panose="020B0502020202020204" pitchFamily="34" charset="0"/>
                <a:cs typeface="Myriad Pro Cond"/>
              </a:rPr>
              <a:t>Related</a:t>
            </a:r>
            <a:r>
              <a:rPr lang="es-ES_tradnl" b="1" dirty="0" smtClean="0">
                <a:solidFill>
                  <a:srgbClr val="0070C0"/>
                </a:solidFill>
                <a:latin typeface="Century Gothic" panose="020B0502020202020204" pitchFamily="34" charset="0"/>
                <a:cs typeface="Myriad Pro Cond"/>
              </a:rPr>
              <a:t> </a:t>
            </a:r>
            <a:r>
              <a:rPr lang="es-ES_tradnl" b="1" dirty="0" err="1" smtClean="0">
                <a:solidFill>
                  <a:srgbClr val="0070C0"/>
                </a:solidFill>
                <a:latin typeface="Century Gothic" panose="020B0502020202020204" pitchFamily="34" charset="0"/>
                <a:cs typeface="Myriad Pro Cond"/>
              </a:rPr>
              <a:t>Work</a:t>
            </a:r>
            <a:endParaRPr lang="es-ES" b="1" dirty="0">
              <a:solidFill>
                <a:srgbClr val="0070C0"/>
              </a:solidFill>
              <a:latin typeface="Century Gothic" panose="020B0502020202020204" pitchFamily="34" charset="0"/>
              <a:cs typeface="Myriad Pro Cond"/>
            </a:endParaRPr>
          </a:p>
        </p:txBody>
      </p:sp>
      <p:sp>
        <p:nvSpPr>
          <p:cNvPr id="7" name="CuadroTexto 12"/>
          <p:cNvSpPr txBox="1"/>
          <p:nvPr/>
        </p:nvSpPr>
        <p:spPr>
          <a:xfrm>
            <a:off x="860261" y="2792185"/>
            <a:ext cx="224292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err="1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Morphing</a:t>
            </a:r>
            <a:r>
              <a:rPr lang="es-ES_tradnl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 </a:t>
            </a:r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      </a:t>
            </a:r>
            <a:endParaRPr lang="es-ES_tradnl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  <a:cs typeface="Myriad Pro Cond"/>
            </a:endParaRPr>
          </a:p>
          <a:p>
            <a:r>
              <a:rPr lang="es-ES_tradnl" dirty="0" err="1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Painting</a:t>
            </a:r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, </a:t>
            </a:r>
            <a:r>
              <a:rPr lang="es-ES_tradnl" dirty="0" err="1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scissoring</a:t>
            </a:r>
            <a:endParaRPr lang="es-ES_tradnl" dirty="0" smtClean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  <a:cs typeface="Myriad Pro Cond"/>
            </a:endParaRPr>
          </a:p>
          <a:p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Pop-Up Light Field</a:t>
            </a:r>
          </a:p>
          <a:p>
            <a:r>
              <a:rPr lang="es-ES_tradnl" dirty="0" err="1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Edit</a:t>
            </a:r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 </a:t>
            </a:r>
            <a:r>
              <a:rPr lang="es-ES_tradnl" dirty="0" err="1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propagation</a:t>
            </a:r>
            <a:endParaRPr lang="es-ES_tradnl" dirty="0" smtClean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  <a:cs typeface="Myriad Pro Cond"/>
            </a:endParaRPr>
          </a:p>
          <a:p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…</a:t>
            </a:r>
            <a:endParaRPr lang="es-ES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  <a:cs typeface="Myriad Pro Cond"/>
            </a:endParaRPr>
          </a:p>
        </p:txBody>
      </p:sp>
      <p:sp>
        <p:nvSpPr>
          <p:cNvPr id="8" name="CuadroTexto 12"/>
          <p:cNvSpPr txBox="1"/>
          <p:nvPr/>
        </p:nvSpPr>
        <p:spPr>
          <a:xfrm>
            <a:off x="3103183" y="2792185"/>
            <a:ext cx="30556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[Zhang et al. 2002]</a:t>
            </a:r>
          </a:p>
          <a:p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[</a:t>
            </a:r>
            <a:r>
              <a:rPr lang="es-ES_tradnl" dirty="0" err="1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Seitz</a:t>
            </a:r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 and </a:t>
            </a:r>
            <a:r>
              <a:rPr lang="es-ES_tradnl" dirty="0" err="1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Kutulakos</a:t>
            </a:r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 2002]</a:t>
            </a:r>
          </a:p>
          <a:p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[</a:t>
            </a:r>
            <a:r>
              <a:rPr lang="es-ES_tradnl" dirty="0" err="1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Shum</a:t>
            </a:r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 et al. 2004]</a:t>
            </a:r>
          </a:p>
          <a:p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[</a:t>
            </a:r>
            <a:r>
              <a:rPr lang="es-ES_tradnl" dirty="0" err="1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Jarabo</a:t>
            </a:r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 et al. 2011]</a:t>
            </a:r>
          </a:p>
        </p:txBody>
      </p:sp>
      <p:pic>
        <p:nvPicPr>
          <p:cNvPr id="9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159" y="3530849"/>
            <a:ext cx="4896123" cy="998394"/>
          </a:xfrm>
          <a:prstGeom prst="rect">
            <a:avLst/>
          </a:prstGeom>
        </p:spPr>
      </p:pic>
      <p:grpSp>
        <p:nvGrpSpPr>
          <p:cNvPr id="10" name="9 Grupo"/>
          <p:cNvGrpSpPr/>
          <p:nvPr/>
        </p:nvGrpSpPr>
        <p:grpSpPr>
          <a:xfrm>
            <a:off x="3277565" y="3610359"/>
            <a:ext cx="4881309" cy="1030001"/>
            <a:chOff x="637897" y="2791251"/>
            <a:chExt cx="7848872" cy="1656184"/>
          </a:xfrm>
        </p:grpSpPr>
        <p:grpSp>
          <p:nvGrpSpPr>
            <p:cNvPr id="11" name="Agrupar 14"/>
            <p:cNvGrpSpPr/>
            <p:nvPr/>
          </p:nvGrpSpPr>
          <p:grpSpPr>
            <a:xfrm>
              <a:off x="637897" y="2791251"/>
              <a:ext cx="7848872" cy="1656184"/>
              <a:chOff x="827584" y="4941168"/>
              <a:chExt cx="7848872" cy="1656184"/>
            </a:xfrm>
          </p:grpSpPr>
          <p:pic>
            <p:nvPicPr>
              <p:cNvPr id="13" name="Imagen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27584" y="4941168"/>
                <a:ext cx="3739391" cy="1655027"/>
              </a:xfrm>
              <a:prstGeom prst="rect">
                <a:avLst/>
              </a:prstGeom>
            </p:spPr>
          </p:pic>
          <p:pic>
            <p:nvPicPr>
              <p:cNvPr id="14" name="Imagen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22206" y="4941168"/>
                <a:ext cx="3754250" cy="1656184"/>
              </a:xfrm>
              <a:prstGeom prst="rect">
                <a:avLst/>
              </a:prstGeom>
            </p:spPr>
          </p:pic>
        </p:grpSp>
        <p:sp>
          <p:nvSpPr>
            <p:cNvPr id="12" name="Flecha derecha 18"/>
            <p:cNvSpPr/>
            <p:nvPr/>
          </p:nvSpPr>
          <p:spPr>
            <a:xfrm>
              <a:off x="4454321" y="3510752"/>
              <a:ext cx="216024" cy="216024"/>
            </a:xfrm>
            <a:prstGeom prst="rightArrow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" name="1 Grupo"/>
          <p:cNvGrpSpPr/>
          <p:nvPr/>
        </p:nvGrpSpPr>
        <p:grpSpPr>
          <a:xfrm>
            <a:off x="6158828" y="2265345"/>
            <a:ext cx="2705685" cy="2711184"/>
            <a:chOff x="6158828" y="2265345"/>
            <a:chExt cx="2705685" cy="2711184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8828" y="2265345"/>
              <a:ext cx="2544909" cy="1242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3235" y="3643655"/>
              <a:ext cx="1411278" cy="1332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1 Título"/>
          <p:cNvSpPr txBox="1">
            <a:spLocks/>
          </p:cNvSpPr>
          <p:nvPr/>
        </p:nvSpPr>
        <p:spPr>
          <a:xfrm>
            <a:off x="781486" y="838047"/>
            <a:ext cx="7561694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latin typeface="Century Gothic" panose="020B0502020202020204" pitchFamily="34" charset="0"/>
              </a:rPr>
              <a:t>There is </a:t>
            </a:r>
            <a:r>
              <a:rPr lang="en-US" dirty="0" smtClean="0">
                <a:latin typeface="Century Gothic" panose="020B0502020202020204" pitchFamily="34" charset="0"/>
              </a:rPr>
              <a:t>an increasing </a:t>
            </a:r>
            <a:r>
              <a:rPr lang="en-US" dirty="0">
                <a:latin typeface="Century Gothic" panose="020B0502020202020204" pitchFamily="34" charset="0"/>
              </a:rPr>
              <a:t>need for editing </a:t>
            </a:r>
            <a:r>
              <a:rPr lang="en-US" dirty="0" smtClean="0">
                <a:latin typeface="Century Gothic" panose="020B0502020202020204" pitchFamily="34" charset="0"/>
              </a:rPr>
              <a:t>this </a:t>
            </a:r>
            <a:r>
              <a:rPr lang="en-US" dirty="0">
                <a:latin typeface="Century Gothic" panose="020B0502020202020204" pitchFamily="34" charset="0"/>
              </a:rPr>
              <a:t>new content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108"/>
          <a:stretch/>
        </p:blipFill>
        <p:spPr bwMode="auto">
          <a:xfrm>
            <a:off x="6172829" y="2837035"/>
            <a:ext cx="2560811" cy="125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00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74598" y="330953"/>
            <a:ext cx="8686785" cy="302694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entury Gothic" panose="020B0502020202020204" pitchFamily="34" charset="0"/>
              </a:rPr>
              <a:t>A ‘</a:t>
            </a:r>
            <a:r>
              <a:rPr lang="en-US" i="1" dirty="0" smtClean="0">
                <a:latin typeface="Century Gothic" panose="020B0502020202020204" pitchFamily="34" charset="0"/>
              </a:rPr>
              <a:t>new kind’</a:t>
            </a:r>
            <a:r>
              <a:rPr lang="en-US" dirty="0" smtClean="0">
                <a:latin typeface="Century Gothic" panose="020B0502020202020204" pitchFamily="34" charset="0"/>
              </a:rPr>
              <a:t> of pictures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847" y="-7952"/>
            <a:ext cx="5200154" cy="5193670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-103367" y="-7952"/>
            <a:ext cx="4047214" cy="5193670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506511" y="1069345"/>
            <a:ext cx="3000013" cy="30390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A ‘</a:t>
            </a:r>
            <a:r>
              <a:rPr lang="en-US" i="1" dirty="0" smtClean="0">
                <a:latin typeface="Century Gothic" panose="020B0502020202020204" pitchFamily="34" charset="0"/>
              </a:rPr>
              <a:t>new kind’</a:t>
            </a:r>
            <a:r>
              <a:rPr lang="en-US" dirty="0" smtClean="0">
                <a:latin typeface="Century Gothic" panose="020B0502020202020204" pitchFamily="34" charset="0"/>
              </a:rPr>
              <a:t> of pictures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82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18941" y="283247"/>
            <a:ext cx="8686785" cy="302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6" name="CuadroTexto 13"/>
          <p:cNvSpPr txBox="1"/>
          <p:nvPr/>
        </p:nvSpPr>
        <p:spPr>
          <a:xfrm>
            <a:off x="755000" y="2235594"/>
            <a:ext cx="3344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solidFill>
                  <a:srgbClr val="0070C0"/>
                </a:solidFill>
                <a:latin typeface="Century Gothic" panose="020B0502020202020204" pitchFamily="34" charset="0"/>
                <a:cs typeface="Myriad Pro Cond"/>
              </a:rPr>
              <a:t>(More </a:t>
            </a:r>
            <a:r>
              <a:rPr lang="es-ES_tradnl" b="1" dirty="0" err="1" smtClean="0">
                <a:solidFill>
                  <a:srgbClr val="0070C0"/>
                </a:solidFill>
                <a:latin typeface="Century Gothic" panose="020B0502020202020204" pitchFamily="34" charset="0"/>
                <a:cs typeface="Myriad Pro Cond"/>
              </a:rPr>
              <a:t>closely</a:t>
            </a:r>
            <a:r>
              <a:rPr lang="es-ES_tradnl" b="1" dirty="0" smtClean="0">
                <a:solidFill>
                  <a:srgbClr val="0070C0"/>
                </a:solidFill>
                <a:latin typeface="Century Gothic" panose="020B0502020202020204" pitchFamily="34" charset="0"/>
                <a:cs typeface="Myriad Pro Cond"/>
              </a:rPr>
              <a:t>) </a:t>
            </a:r>
            <a:r>
              <a:rPr lang="es-ES_tradnl" b="1" dirty="0" err="1" smtClean="0">
                <a:solidFill>
                  <a:srgbClr val="0070C0"/>
                </a:solidFill>
                <a:latin typeface="Century Gothic" panose="020B0502020202020204" pitchFamily="34" charset="0"/>
                <a:cs typeface="Myriad Pro Cond"/>
              </a:rPr>
              <a:t>Related</a:t>
            </a:r>
            <a:r>
              <a:rPr lang="es-ES_tradnl" b="1" dirty="0" smtClean="0">
                <a:solidFill>
                  <a:srgbClr val="0070C0"/>
                </a:solidFill>
                <a:latin typeface="Century Gothic" panose="020B0502020202020204" pitchFamily="34" charset="0"/>
                <a:cs typeface="Myriad Pro Cond"/>
              </a:rPr>
              <a:t> </a:t>
            </a:r>
            <a:r>
              <a:rPr lang="es-ES_tradnl" b="1" dirty="0" err="1" smtClean="0">
                <a:solidFill>
                  <a:srgbClr val="0070C0"/>
                </a:solidFill>
                <a:latin typeface="Century Gothic" panose="020B0502020202020204" pitchFamily="34" charset="0"/>
                <a:cs typeface="Myriad Pro Cond"/>
              </a:rPr>
              <a:t>Work</a:t>
            </a:r>
            <a:endParaRPr lang="es-ES" b="1" dirty="0">
              <a:solidFill>
                <a:srgbClr val="0070C0"/>
              </a:solidFill>
              <a:latin typeface="Century Gothic" panose="020B0502020202020204" pitchFamily="34" charset="0"/>
              <a:cs typeface="Myriad Pro Cond"/>
            </a:endParaRPr>
          </a:p>
        </p:txBody>
      </p:sp>
      <p:sp>
        <p:nvSpPr>
          <p:cNvPr id="7" name="CuadroTexto 12"/>
          <p:cNvSpPr txBox="1"/>
          <p:nvPr/>
        </p:nvSpPr>
        <p:spPr>
          <a:xfrm>
            <a:off x="860261" y="2723177"/>
            <a:ext cx="15103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err="1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Lytro</a:t>
            </a:r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 </a:t>
            </a:r>
            <a:r>
              <a:rPr lang="es-ES_tradnl" dirty="0" err="1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Filters</a:t>
            </a:r>
            <a:endParaRPr lang="es-ES_tradnl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  <a:cs typeface="Myriad Pro Cond"/>
            </a:endParaRPr>
          </a:p>
          <a:p>
            <a:r>
              <a:rPr lang="es-ES_tradnl" dirty="0" err="1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Lightfield</a:t>
            </a:r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 Iris</a:t>
            </a:r>
            <a:endParaRPr lang="es-ES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  <a:cs typeface="Myriad Pro Cond"/>
            </a:endParaRPr>
          </a:p>
        </p:txBody>
      </p:sp>
      <p:sp>
        <p:nvSpPr>
          <p:cNvPr id="8" name="CuadroTexto 12"/>
          <p:cNvSpPr txBox="1"/>
          <p:nvPr/>
        </p:nvSpPr>
        <p:spPr>
          <a:xfrm>
            <a:off x="2517253" y="2723177"/>
            <a:ext cx="2661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[</a:t>
            </a:r>
            <a:r>
              <a:rPr lang="es-ES_tradnl" dirty="0" err="1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Lytro</a:t>
            </a:r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 2013]</a:t>
            </a:r>
          </a:p>
          <a:p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[Vertical </a:t>
            </a:r>
            <a:r>
              <a:rPr lang="es-ES_tradnl" dirty="0" err="1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Horizon</a:t>
            </a:r>
            <a:r>
              <a:rPr lang="es-ES_tradnl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cs typeface="Myriad Pro Cond"/>
              </a:rPr>
              <a:t> 2014]</a:t>
            </a:r>
          </a:p>
        </p:txBody>
      </p:sp>
      <p:pic>
        <p:nvPicPr>
          <p:cNvPr id="2050" name="Picture 2" descr="slid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59"/>
          <a:stretch/>
        </p:blipFill>
        <p:spPr bwMode="auto">
          <a:xfrm>
            <a:off x="5380060" y="2235594"/>
            <a:ext cx="2876855" cy="255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 Título"/>
          <p:cNvSpPr txBox="1">
            <a:spLocks/>
          </p:cNvSpPr>
          <p:nvPr/>
        </p:nvSpPr>
        <p:spPr>
          <a:xfrm>
            <a:off x="781486" y="838047"/>
            <a:ext cx="7561694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latin typeface="Century Gothic" panose="020B0502020202020204" pitchFamily="34" charset="0"/>
              </a:rPr>
              <a:t>There is </a:t>
            </a:r>
            <a:r>
              <a:rPr lang="en-US" dirty="0" smtClean="0">
                <a:latin typeface="Century Gothic" panose="020B0502020202020204" pitchFamily="34" charset="0"/>
              </a:rPr>
              <a:t>an increasing </a:t>
            </a:r>
            <a:r>
              <a:rPr lang="en-US" dirty="0">
                <a:latin typeface="Century Gothic" panose="020B0502020202020204" pitchFamily="34" charset="0"/>
              </a:rPr>
              <a:t>need for editing </a:t>
            </a:r>
            <a:r>
              <a:rPr lang="en-US" dirty="0" smtClean="0">
                <a:latin typeface="Century Gothic" panose="020B0502020202020204" pitchFamily="34" charset="0"/>
              </a:rPr>
              <a:t>this </a:t>
            </a:r>
            <a:r>
              <a:rPr lang="en-US" dirty="0">
                <a:latin typeface="Century Gothic" panose="020B0502020202020204" pitchFamily="34" charset="0"/>
              </a:rPr>
              <a:t>new content</a:t>
            </a:r>
          </a:p>
        </p:txBody>
      </p:sp>
      <p:grpSp>
        <p:nvGrpSpPr>
          <p:cNvPr id="14" name="13 Grupo"/>
          <p:cNvGrpSpPr/>
          <p:nvPr/>
        </p:nvGrpSpPr>
        <p:grpSpPr>
          <a:xfrm>
            <a:off x="1182912" y="3506328"/>
            <a:ext cx="3995647" cy="1370323"/>
            <a:chOff x="615570" y="2838576"/>
            <a:chExt cx="3995647" cy="1370323"/>
          </a:xfrm>
        </p:grpSpPr>
        <p:pic>
          <p:nvPicPr>
            <p:cNvPr id="15" name="Imagen 2"/>
            <p:cNvPicPr>
              <a:picLocks noChangeAspect="1"/>
            </p:cNvPicPr>
            <p:nvPr/>
          </p:nvPicPr>
          <p:blipFill rotWithShape="1">
            <a:blip r:embed="rId4"/>
            <a:srcRect r="50000" b="50000"/>
            <a:stretch/>
          </p:blipFill>
          <p:spPr>
            <a:xfrm>
              <a:off x="615570" y="2907077"/>
              <a:ext cx="1294400" cy="1294400"/>
            </a:xfrm>
            <a:prstGeom prst="rect">
              <a:avLst/>
            </a:prstGeom>
          </p:spPr>
        </p:pic>
        <p:pic>
          <p:nvPicPr>
            <p:cNvPr id="16" name="Imagen 5"/>
            <p:cNvPicPr>
              <a:picLocks noChangeAspect="1"/>
            </p:cNvPicPr>
            <p:nvPr/>
          </p:nvPicPr>
          <p:blipFill rotWithShape="1">
            <a:blip r:embed="rId5"/>
            <a:srcRect l="50000" b="49661"/>
            <a:stretch/>
          </p:blipFill>
          <p:spPr>
            <a:xfrm>
              <a:off x="1909970" y="2914499"/>
              <a:ext cx="1285689" cy="1294400"/>
            </a:xfrm>
            <a:prstGeom prst="rect">
              <a:avLst/>
            </a:prstGeom>
          </p:spPr>
        </p:pic>
        <p:pic>
          <p:nvPicPr>
            <p:cNvPr id="17" name="Imagen 5"/>
            <p:cNvPicPr>
              <a:picLocks noChangeAspect="1"/>
            </p:cNvPicPr>
            <p:nvPr/>
          </p:nvPicPr>
          <p:blipFill rotWithShape="1">
            <a:blip r:embed="rId5"/>
            <a:srcRect t="49825" r="50000" b="-2180"/>
            <a:stretch/>
          </p:blipFill>
          <p:spPr>
            <a:xfrm>
              <a:off x="3309626" y="2838576"/>
              <a:ext cx="1301591" cy="13629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661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18941" y="283247"/>
            <a:ext cx="8686785" cy="302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781486" y="838047"/>
            <a:ext cx="7561694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There is a need for editing and manipulating this new content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649160" y="2768073"/>
            <a:ext cx="7826345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latin typeface="Century Gothic" panose="020B0502020202020204" pitchFamily="34" charset="0"/>
              </a:rPr>
              <a:t>Our goal</a:t>
            </a:r>
            <a:r>
              <a:rPr lang="en-US" dirty="0" smtClean="0">
                <a:latin typeface="Century Gothic" panose="020B0502020202020204" pitchFamily="34" charset="0"/>
              </a:rPr>
              <a:t>:</a:t>
            </a:r>
            <a:r>
              <a:rPr lang="en-US" b="1" dirty="0" smtClean="0">
                <a:latin typeface="Century Gothic" panose="020B0502020202020204" pitchFamily="34" charset="0"/>
              </a:rPr>
              <a:t> </a:t>
            </a:r>
            <a:r>
              <a:rPr lang="en-US" dirty="0">
                <a:solidFill>
                  <a:srgbClr val="080808"/>
                </a:solidFill>
                <a:latin typeface="Century Gothic" panose="020B0502020202020204" pitchFamily="34" charset="0"/>
              </a:rPr>
              <a:t>Explore users’ preferences when </a:t>
            </a:r>
            <a:r>
              <a:rPr lang="en-US" dirty="0">
                <a:solidFill>
                  <a:srgbClr val="0070C0"/>
                </a:solidFill>
                <a:latin typeface="Century Gothic" panose="020B0502020202020204" pitchFamily="34" charset="0"/>
              </a:rPr>
              <a:t>navigating </a:t>
            </a:r>
            <a:r>
              <a:rPr lang="en-US" dirty="0">
                <a:solidFill>
                  <a:srgbClr val="080808"/>
                </a:solidFill>
                <a:latin typeface="Century Gothic" panose="020B0502020202020204" pitchFamily="34" charset="0"/>
              </a:rPr>
              <a:t>&amp;</a:t>
            </a:r>
            <a:r>
              <a:rPr lang="en-US" dirty="0">
                <a:solidFill>
                  <a:srgbClr val="0070C0"/>
                </a:solidFill>
                <a:latin typeface="Century Gothic" panose="020B0502020202020204" pitchFamily="34" charset="0"/>
              </a:rPr>
              <a:t> editing </a:t>
            </a:r>
            <a:r>
              <a:rPr lang="en-US" dirty="0">
                <a:solidFill>
                  <a:srgbClr val="080808"/>
                </a:solidFill>
                <a:latin typeface="Century Gothic" panose="020B0502020202020204" pitchFamily="34" charset="0"/>
              </a:rPr>
              <a:t>a light </a:t>
            </a:r>
            <a:r>
              <a:rPr lang="en-US" dirty="0" smtClean="0">
                <a:solidFill>
                  <a:srgbClr val="080808"/>
                </a:solidFill>
                <a:latin typeface="Century Gothic" panose="020B0502020202020204" pitchFamily="34" charset="0"/>
              </a:rPr>
              <a:t>field</a:t>
            </a:r>
            <a:endParaRPr lang="en-US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1192696" y="985962"/>
            <a:ext cx="6543923" cy="11290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4554208" y="1356646"/>
            <a:ext cx="23198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2D   →   4D</a:t>
            </a:r>
            <a:endParaRPr lang="es-ES" sz="3200" b="1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1 Título"/>
          <p:cNvSpPr txBox="1">
            <a:spLocks/>
          </p:cNvSpPr>
          <p:nvPr/>
        </p:nvSpPr>
        <p:spPr>
          <a:xfrm>
            <a:off x="649160" y="3776550"/>
            <a:ext cx="7826345" cy="908805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rgbClr val="403732"/>
                </a:solidFill>
                <a:latin typeface="Century Gothic" panose="020B0502020202020204" pitchFamily="34" charset="0"/>
              </a:rPr>
              <a:t>→ </a:t>
            </a:r>
            <a:r>
              <a:rPr lang="en-US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Analyze </a:t>
            </a:r>
            <a:r>
              <a:rPr lang="en-US" dirty="0" smtClean="0">
                <a:latin typeface="Century Gothic" panose="020B0502020202020204" pitchFamily="34" charset="0"/>
              </a:rPr>
              <a:t>light field editing interaction paradigms</a:t>
            </a:r>
            <a:endParaRPr lang="en-US" dirty="0">
              <a:latin typeface="Century Gothic" panose="020B0502020202020204" pitchFamily="34" charset="0"/>
            </a:endParaRPr>
          </a:p>
        </p:txBody>
      </p:sp>
      <p:grpSp>
        <p:nvGrpSpPr>
          <p:cNvPr id="8" name="7 Grupo"/>
          <p:cNvGrpSpPr/>
          <p:nvPr/>
        </p:nvGrpSpPr>
        <p:grpSpPr>
          <a:xfrm>
            <a:off x="653880" y="996782"/>
            <a:ext cx="3659072" cy="1304505"/>
            <a:chOff x="2774997" y="1240402"/>
            <a:chExt cx="2238280" cy="797975"/>
          </a:xfrm>
        </p:grpSpPr>
        <p:pic>
          <p:nvPicPr>
            <p:cNvPr id="7" name="Picture 6" descr="https://encrypted-tbn3.gstatic.com/images?q=tbn:ANd9GcSnBwT07TzoNIqpHzX41jbHiwMDFZ7_nNk8n1AwcqGpzCAm7XDRG4YxrUKM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8322" y="1307673"/>
              <a:ext cx="652014" cy="652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0" descr="http://t1.gstatic.com/images?q=tbn:ANd9GcRVE2A-e282bLjRK07mIfhmYumVw01VPilcUuNFO6bvOYEjiBYIaw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9242" y="1367149"/>
              <a:ext cx="684597" cy="5134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1 Rectángulo redondeado"/>
            <p:cNvSpPr/>
            <p:nvPr/>
          </p:nvSpPr>
          <p:spPr>
            <a:xfrm>
              <a:off x="2774997" y="1240402"/>
              <a:ext cx="2238280" cy="797975"/>
            </a:xfrm>
            <a:prstGeom prst="round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15 CuadroTexto"/>
            <p:cNvSpPr txBox="1"/>
            <p:nvPr/>
          </p:nvSpPr>
          <p:spPr>
            <a:xfrm>
              <a:off x="3330889" y="1454175"/>
              <a:ext cx="1485757" cy="433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4000" b="1" dirty="0" smtClean="0">
                  <a:solidFill>
                    <a:srgbClr val="0070C0"/>
                  </a:solidFill>
                  <a:latin typeface="Century Gothic" panose="020B0502020202020204" pitchFamily="34" charset="0"/>
                </a:rPr>
                <a:t>,         , …</a:t>
              </a:r>
              <a:endParaRPr lang="es-ES" sz="4000" b="1" dirty="0">
                <a:solidFill>
                  <a:srgbClr val="0070C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" name="8 Grupo"/>
          <p:cNvGrpSpPr/>
          <p:nvPr/>
        </p:nvGrpSpPr>
        <p:grpSpPr>
          <a:xfrm>
            <a:off x="7300085" y="989225"/>
            <a:ext cx="1175420" cy="1304505"/>
            <a:chOff x="6937349" y="989225"/>
            <a:chExt cx="823716" cy="1304505"/>
          </a:xfrm>
        </p:grpSpPr>
        <p:sp>
          <p:nvSpPr>
            <p:cNvPr id="17" name="16 Rectángulo redondeado"/>
            <p:cNvSpPr/>
            <p:nvPr/>
          </p:nvSpPr>
          <p:spPr>
            <a:xfrm>
              <a:off x="6937349" y="989225"/>
              <a:ext cx="823716" cy="1304505"/>
            </a:xfrm>
            <a:prstGeom prst="round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" name="17 CuadroTexto"/>
            <p:cNvSpPr txBox="1"/>
            <p:nvPr/>
          </p:nvSpPr>
          <p:spPr>
            <a:xfrm>
              <a:off x="7173850" y="1264312"/>
              <a:ext cx="35071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4400" b="1" dirty="0" smtClean="0">
                  <a:latin typeface="Century Gothic" panose="020B0502020202020204" pitchFamily="34" charset="0"/>
                </a:rPr>
                <a:t>?</a:t>
              </a:r>
              <a:endParaRPr lang="es-ES" sz="4400" b="1" dirty="0">
                <a:latin typeface="Century Gothic" panose="020B0502020202020204" pitchFamily="34" charset="0"/>
              </a:endParaRPr>
            </a:p>
          </p:txBody>
        </p:sp>
      </p:grpSp>
      <p:pic>
        <p:nvPicPr>
          <p:cNvPr id="19" name="Imagen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9681" y="132209"/>
            <a:ext cx="1219297" cy="12192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/>
          <a:stretch/>
        </p:blipFill>
        <p:spPr bwMode="auto">
          <a:xfrm>
            <a:off x="4456536" y="324947"/>
            <a:ext cx="872975" cy="87903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/>
          <a:stretch/>
        </p:blipFill>
        <p:spPr bwMode="auto">
          <a:xfrm>
            <a:off x="6300766" y="546444"/>
            <a:ext cx="356974" cy="359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/>
          <a:stretch/>
        </p:blipFill>
        <p:spPr bwMode="auto">
          <a:xfrm>
            <a:off x="6299868" y="959508"/>
            <a:ext cx="381600" cy="38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/>
          <a:stretch/>
        </p:blipFill>
        <p:spPr bwMode="auto">
          <a:xfrm>
            <a:off x="6717378" y="959507"/>
            <a:ext cx="381600" cy="38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/>
          <a:stretch/>
        </p:blipFill>
        <p:spPr bwMode="auto">
          <a:xfrm>
            <a:off x="5890655" y="959506"/>
            <a:ext cx="381600" cy="38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/>
          <a:stretch/>
        </p:blipFill>
        <p:spPr bwMode="auto">
          <a:xfrm>
            <a:off x="5890655" y="549732"/>
            <a:ext cx="381600" cy="38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/>
          <a:stretch/>
        </p:blipFill>
        <p:spPr bwMode="auto">
          <a:xfrm>
            <a:off x="6717378" y="549731"/>
            <a:ext cx="381600" cy="38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/>
          <a:stretch/>
        </p:blipFill>
        <p:spPr bwMode="auto">
          <a:xfrm>
            <a:off x="6717378" y="140138"/>
            <a:ext cx="381600" cy="38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/>
          <a:stretch/>
        </p:blipFill>
        <p:spPr bwMode="auto">
          <a:xfrm>
            <a:off x="6299496" y="140138"/>
            <a:ext cx="381600" cy="38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/>
          <a:stretch/>
        </p:blipFill>
        <p:spPr bwMode="auto">
          <a:xfrm>
            <a:off x="5890230" y="140138"/>
            <a:ext cx="381600" cy="38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990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6.78803E-8 L 1.66667E-6 -0.10151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7699"/>
            <a:ext cx="8229600" cy="857250"/>
          </a:xfrm>
        </p:spPr>
        <p:txBody>
          <a:bodyPr/>
          <a:lstStyle/>
          <a:p>
            <a:r>
              <a:rPr lang="en-US" dirty="0" smtClean="0">
                <a:latin typeface="Century Gothic" panose="020B0502020202020204" pitchFamily="34" charset="0"/>
              </a:rPr>
              <a:t>Interaction Paradigms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5" name="2 Marcador de contenido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Century Gothic" panose="020B0502020202020204" pitchFamily="34" charset="0"/>
              </a:rPr>
              <a:t>Two main paradigms:</a:t>
            </a:r>
          </a:p>
          <a:p>
            <a:pPr>
              <a:buNone/>
            </a:pPr>
            <a:endParaRPr lang="en-US" sz="1100" dirty="0" smtClean="0">
              <a:latin typeface="Century Gothic" panose="020B0502020202020204" pitchFamily="34" charset="0"/>
            </a:endParaRPr>
          </a:p>
          <a:p>
            <a:pPr lvl="1"/>
            <a:r>
              <a:rPr lang="en-US" sz="3000" b="1" dirty="0" err="1" smtClean="0">
                <a:latin typeface="Century Gothic" panose="020B0502020202020204" pitchFamily="34" charset="0"/>
              </a:rPr>
              <a:t>Multiview</a:t>
            </a:r>
            <a:r>
              <a:rPr lang="en-US" sz="3000" b="1" dirty="0" smtClean="0">
                <a:latin typeface="Century Gothic" panose="020B0502020202020204" pitchFamily="34" charset="0"/>
              </a:rPr>
              <a:t> 	</a:t>
            </a:r>
            <a:r>
              <a:rPr lang="en-US" sz="2600" i="1" dirty="0" smtClean="0">
                <a:latin typeface="Century Gothic" panose="020B0502020202020204" pitchFamily="34" charset="0"/>
              </a:rPr>
              <a:t>[Zhang02, Wang05, Shum04]</a:t>
            </a:r>
          </a:p>
        </p:txBody>
      </p:sp>
    </p:spTree>
    <p:extLst>
      <p:ext uri="{BB962C8B-B14F-4D97-AF65-F5344CB8AC3E}">
        <p14:creationId xmlns:p14="http://schemas.microsoft.com/office/powerpoint/2010/main" val="234492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267" y="1056281"/>
            <a:ext cx="3836339" cy="3836339"/>
          </a:xfrm>
          <a:prstGeom prst="rect">
            <a:avLst/>
          </a:prstGeom>
        </p:spPr>
      </p:pic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57200" y="57699"/>
            <a:ext cx="8229600" cy="857250"/>
          </a:xfrm>
        </p:spPr>
        <p:txBody>
          <a:bodyPr/>
          <a:lstStyle/>
          <a:p>
            <a:r>
              <a:rPr lang="en-US" dirty="0" smtClean="0">
                <a:latin typeface="Century Gothic" panose="020B0502020202020204" pitchFamily="34" charset="0"/>
              </a:rPr>
              <a:t>Interaction Paradigms - </a:t>
            </a:r>
            <a:r>
              <a:rPr lang="en-US" b="1" dirty="0" err="1" smtClean="0">
                <a:latin typeface="Century Gothic" panose="020B0502020202020204" pitchFamily="34" charset="0"/>
              </a:rPr>
              <a:t>Multiview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 rot="16200000">
            <a:off x="1811715" y="4173420"/>
            <a:ext cx="1321196" cy="2539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050" dirty="0" smtClean="0">
                <a:latin typeface="Century Gothic" panose="020B0502020202020204" pitchFamily="34" charset="0"/>
              </a:rPr>
              <a:t>Source: lytro.com</a:t>
            </a:r>
            <a:endParaRPr lang="en-US" sz="105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15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7699"/>
            <a:ext cx="8229600" cy="857250"/>
          </a:xfrm>
        </p:spPr>
        <p:txBody>
          <a:bodyPr/>
          <a:lstStyle/>
          <a:p>
            <a:r>
              <a:rPr lang="en-US" dirty="0" smtClean="0">
                <a:latin typeface="Century Gothic" panose="020B0502020202020204" pitchFamily="34" charset="0"/>
              </a:rPr>
              <a:t>Interaction Paradigms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5" name="2 Marcador de contenido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Century Gothic" panose="020B0502020202020204" pitchFamily="34" charset="0"/>
              </a:rPr>
              <a:t>Two main paradigms:</a:t>
            </a:r>
          </a:p>
          <a:p>
            <a:pPr>
              <a:buNone/>
            </a:pPr>
            <a:endParaRPr lang="en-US" sz="1100" dirty="0" smtClean="0">
              <a:latin typeface="Century Gothic" panose="020B0502020202020204" pitchFamily="34" charset="0"/>
            </a:endParaRPr>
          </a:p>
          <a:p>
            <a:pPr lvl="1"/>
            <a:r>
              <a:rPr lang="en-US" sz="3000" b="1" dirty="0" err="1" smtClean="0">
                <a:latin typeface="Century Gothic" panose="020B0502020202020204" pitchFamily="34" charset="0"/>
              </a:rPr>
              <a:t>Multiview</a:t>
            </a:r>
            <a:r>
              <a:rPr lang="en-US" sz="3000" b="1" dirty="0" smtClean="0">
                <a:latin typeface="Century Gothic" panose="020B0502020202020204" pitchFamily="34" charset="0"/>
              </a:rPr>
              <a:t> 	</a:t>
            </a:r>
            <a:r>
              <a:rPr lang="en-US" sz="2600" i="1" dirty="0" smtClean="0">
                <a:latin typeface="Century Gothic" panose="020B0502020202020204" pitchFamily="34" charset="0"/>
              </a:rPr>
              <a:t>[Zhang02, Wang05, Shum04]</a:t>
            </a:r>
          </a:p>
          <a:p>
            <a:pPr lvl="1">
              <a:buNone/>
            </a:pPr>
            <a:endParaRPr lang="en-US" sz="2600" b="1" i="1" dirty="0" smtClean="0">
              <a:latin typeface="Century Gothic" panose="020B0502020202020204" pitchFamily="34" charset="0"/>
            </a:endParaRPr>
          </a:p>
          <a:p>
            <a:pPr lvl="1">
              <a:spcBef>
                <a:spcPts val="3200"/>
              </a:spcBef>
            </a:pPr>
            <a:r>
              <a:rPr lang="en-US" sz="3000" b="1" dirty="0" smtClean="0">
                <a:latin typeface="Century Gothic" panose="020B0502020202020204" pitchFamily="34" charset="0"/>
              </a:rPr>
              <a:t>Focus</a:t>
            </a:r>
            <a:r>
              <a:rPr lang="en-US" sz="3000" dirty="0" smtClean="0">
                <a:latin typeface="Century Gothic" panose="020B0502020202020204" pitchFamily="34" charset="0"/>
              </a:rPr>
              <a:t>		</a:t>
            </a:r>
            <a:r>
              <a:rPr lang="en-US" sz="2600" i="1" dirty="0" smtClean="0">
                <a:latin typeface="Century Gothic" panose="020B0502020202020204" pitchFamily="34" charset="0"/>
              </a:rPr>
              <a:t>[Isaksen02, Davis12]</a:t>
            </a:r>
          </a:p>
        </p:txBody>
      </p:sp>
    </p:spTree>
    <p:extLst>
      <p:ext uri="{BB962C8B-B14F-4D97-AF65-F5344CB8AC3E}">
        <p14:creationId xmlns:p14="http://schemas.microsoft.com/office/powerpoint/2010/main" val="397150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0" y="1056281"/>
            <a:ext cx="4762500" cy="3714750"/>
          </a:xfrm>
          <a:prstGeom prst="rect">
            <a:avLst/>
          </a:prstGeom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57699"/>
            <a:ext cx="8229600" cy="857250"/>
          </a:xfrm>
        </p:spPr>
        <p:txBody>
          <a:bodyPr/>
          <a:lstStyle/>
          <a:p>
            <a:r>
              <a:rPr lang="en-US" dirty="0" smtClean="0">
                <a:latin typeface="Century Gothic" panose="020B0502020202020204" pitchFamily="34" charset="0"/>
              </a:rPr>
              <a:t>Interaction Paradigms - </a:t>
            </a:r>
            <a:r>
              <a:rPr lang="en-US" b="1" dirty="0" smtClean="0">
                <a:latin typeface="Century Gothic" panose="020B0502020202020204" pitchFamily="34" charset="0"/>
              </a:rPr>
              <a:t>Focus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 rot="16200000">
            <a:off x="1335510" y="3976938"/>
            <a:ext cx="1457451" cy="2539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050" dirty="0" smtClean="0">
                <a:latin typeface="Century Gothic" panose="020B0502020202020204" pitchFamily="34" charset="0"/>
              </a:rPr>
              <a:t>Source: T. </a:t>
            </a:r>
            <a:r>
              <a:rPr lang="en-US" sz="1050" dirty="0" err="1" smtClean="0">
                <a:latin typeface="Century Gothic" panose="020B0502020202020204" pitchFamily="34" charset="0"/>
              </a:rPr>
              <a:t>Georgiev</a:t>
            </a:r>
            <a:endParaRPr lang="en-US" sz="105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45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7699"/>
            <a:ext cx="8229600" cy="857250"/>
          </a:xfrm>
        </p:spPr>
        <p:txBody>
          <a:bodyPr/>
          <a:lstStyle/>
          <a:p>
            <a:r>
              <a:rPr lang="en-US" dirty="0" smtClean="0">
                <a:latin typeface="Century Gothic" panose="020B0502020202020204" pitchFamily="34" charset="0"/>
              </a:rPr>
              <a:t>Interaction Paradigms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5" name="2 Marcador de contenido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Century Gothic" panose="020B0502020202020204" pitchFamily="34" charset="0"/>
              </a:rPr>
              <a:t>Two main paradigms</a:t>
            </a:r>
          </a:p>
          <a:p>
            <a:pPr>
              <a:buNone/>
            </a:pPr>
            <a:endParaRPr lang="en-US" sz="1100" dirty="0" smtClean="0">
              <a:latin typeface="Century Gothic" panose="020B0502020202020204" pitchFamily="34" charset="0"/>
            </a:endParaRPr>
          </a:p>
          <a:p>
            <a:pPr lvl="1"/>
            <a:r>
              <a:rPr lang="en-US" sz="3000" b="1" dirty="0" err="1" smtClean="0">
                <a:latin typeface="Century Gothic" panose="020B0502020202020204" pitchFamily="34" charset="0"/>
              </a:rPr>
              <a:t>Multiview</a:t>
            </a:r>
            <a:r>
              <a:rPr lang="en-US" sz="3000" b="1" dirty="0" smtClean="0">
                <a:latin typeface="Century Gothic" panose="020B0502020202020204" pitchFamily="34" charset="0"/>
              </a:rPr>
              <a:t> 	</a:t>
            </a:r>
            <a:r>
              <a:rPr lang="en-US" sz="2600" i="1" dirty="0" smtClean="0">
                <a:latin typeface="Century Gothic" panose="020B0502020202020204" pitchFamily="34" charset="0"/>
              </a:rPr>
              <a:t>[Zhang02, Wang05, Shum04]</a:t>
            </a:r>
          </a:p>
          <a:p>
            <a:pPr lvl="1">
              <a:buNone/>
            </a:pPr>
            <a:r>
              <a:rPr lang="en-US" sz="2600" b="1" i="1" dirty="0" smtClean="0">
                <a:latin typeface="Century Gothic" panose="020B0502020202020204" pitchFamily="34" charset="0"/>
              </a:rPr>
              <a:t>	→	</a:t>
            </a:r>
            <a:r>
              <a:rPr lang="en-US" dirty="0" smtClean="0">
                <a:latin typeface="Century Gothic" panose="020B0502020202020204" pitchFamily="34" charset="0"/>
              </a:rPr>
              <a:t>Parallax</a:t>
            </a:r>
          </a:p>
          <a:p>
            <a:pPr lvl="1">
              <a:spcBef>
                <a:spcPts val="3200"/>
              </a:spcBef>
            </a:pPr>
            <a:r>
              <a:rPr lang="en-US" sz="3000" b="1" dirty="0" smtClean="0">
                <a:latin typeface="Century Gothic" panose="020B0502020202020204" pitchFamily="34" charset="0"/>
              </a:rPr>
              <a:t>Focus</a:t>
            </a:r>
            <a:r>
              <a:rPr lang="en-US" sz="3000" dirty="0" smtClean="0">
                <a:latin typeface="Century Gothic" panose="020B0502020202020204" pitchFamily="34" charset="0"/>
              </a:rPr>
              <a:t>		</a:t>
            </a:r>
            <a:r>
              <a:rPr lang="en-US" sz="2600" i="1" dirty="0" smtClean="0">
                <a:latin typeface="Century Gothic" panose="020B0502020202020204" pitchFamily="34" charset="0"/>
              </a:rPr>
              <a:t>[Isaksen02, Davis12]</a:t>
            </a:r>
          </a:p>
          <a:p>
            <a:pPr lvl="1">
              <a:buNone/>
            </a:pPr>
            <a:r>
              <a:rPr lang="en-US" sz="2600" b="1" i="1" dirty="0" smtClean="0">
                <a:latin typeface="Century Gothic" panose="020B0502020202020204" pitchFamily="34" charset="0"/>
              </a:rPr>
              <a:t>	</a:t>
            </a:r>
            <a:r>
              <a:rPr lang="en-US" b="1" dirty="0" smtClean="0">
                <a:latin typeface="Century Gothic" panose="020B0502020202020204" pitchFamily="34" charset="0"/>
              </a:rPr>
              <a:t>→</a:t>
            </a:r>
            <a:r>
              <a:rPr lang="en-US" dirty="0" smtClean="0">
                <a:latin typeface="Century Gothic" panose="020B0502020202020204" pitchFamily="34" charset="0"/>
              </a:rPr>
              <a:t>	Defocus blur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708027" y="1245493"/>
            <a:ext cx="37128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entury Gothic" panose="020B0502020202020204" pitchFamily="34" charset="0"/>
              </a:rPr>
              <a:t>(</a:t>
            </a:r>
            <a:r>
              <a:rPr lang="en-US" sz="2000" dirty="0">
                <a:latin typeface="Century Gothic" panose="020B0502020202020204" pitchFamily="34" charset="0"/>
              </a:rPr>
              <a:t>based on two </a:t>
            </a:r>
            <a:r>
              <a:rPr lang="en-US" sz="2000" dirty="0">
                <a:solidFill>
                  <a:srgbClr val="0070C0"/>
                </a:solidFill>
                <a:latin typeface="Century Gothic" panose="020B0502020202020204" pitchFamily="34" charset="0"/>
              </a:rPr>
              <a:t>depth cues</a:t>
            </a:r>
            <a:r>
              <a:rPr lang="en-US" sz="2800" dirty="0" smtClean="0">
                <a:latin typeface="Century Gothic" panose="020B0502020202020204" pitchFamily="34" charset="0"/>
              </a:rPr>
              <a:t>)</a:t>
            </a:r>
            <a:r>
              <a:rPr lang="en-US" sz="2000" dirty="0" smtClean="0">
                <a:latin typeface="Century Gothic" panose="020B0502020202020204" pitchFamily="34" charset="0"/>
              </a:rPr>
              <a:t>:</a:t>
            </a:r>
            <a:endParaRPr lang="en-US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23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V_2_1.wmv">
            <a:hlinkClick r:id="" action="ppaction://media"/>
          </p:cNvPr>
          <p:cNvPicPr>
            <a:picLocks noChangeAspect="1"/>
          </p:cNvPicPr>
          <p:nvPr>
            <a:videoFile r:link="rId1"/>
            <p:extLst/>
          </p:nvPr>
        </p:nvPicPr>
        <p:blipFill>
          <a:blip r:embed="rId7"/>
          <a:stretch>
            <a:fillRect/>
          </a:stretch>
        </p:blipFill>
        <p:spPr>
          <a:xfrm>
            <a:off x="5524333" y="1250423"/>
            <a:ext cx="3280629" cy="3280629"/>
          </a:xfrm>
          <a:prstGeom prst="rect">
            <a:avLst/>
          </a:prstGeom>
        </p:spPr>
      </p:pic>
      <p:pic>
        <p:nvPicPr>
          <p:cNvPr id="1028" name="Picture 4" descr="C:\Users\Adrian\Dropbox\PPT_SIGGRAPH_2014\images\base_cameras_images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47" y="1346054"/>
            <a:ext cx="4133964" cy="3207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rian\Dropbox\PPT_SIGGRAPH_2014\images\base_cameras_images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51" y="1354703"/>
            <a:ext cx="4131192" cy="320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Adrian\Dropbox\PPT_SIGGRAPH_2014\images\mv_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51" y="1354703"/>
            <a:ext cx="4575688" cy="320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Adrian\Dropbox\PPT_SIGGRAPH_2014\images\mv_30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50" y="1354700"/>
            <a:ext cx="4575688" cy="320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Adrian\Dropbox\PPT_SIGGRAPH_2014\images\mv_3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51" y="1354703"/>
            <a:ext cx="4575688" cy="320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Adrian\Dropbox\PPT_SIGGRAPH_2014\images\mv_32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49" y="1354703"/>
            <a:ext cx="4575688" cy="320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Adrian\Dropbox\PPT_SIGGRAPH_2014\images\mv_33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48" y="1249922"/>
            <a:ext cx="4575688" cy="330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Adrian\Dropbox\PPT_SIGGRAPH_2014\images\mv_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47" y="1255768"/>
            <a:ext cx="4575688" cy="330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 Título"/>
          <p:cNvSpPr>
            <a:spLocks noGrp="1"/>
          </p:cNvSpPr>
          <p:nvPr>
            <p:ph type="title"/>
          </p:nvPr>
        </p:nvSpPr>
        <p:spPr>
          <a:xfrm>
            <a:off x="457200" y="57699"/>
            <a:ext cx="8229600" cy="857250"/>
          </a:xfrm>
        </p:spPr>
        <p:txBody>
          <a:bodyPr/>
          <a:lstStyle/>
          <a:p>
            <a:r>
              <a:rPr lang="en-US" dirty="0" smtClean="0">
                <a:latin typeface="Century Gothic" panose="020B0502020202020204" pitchFamily="34" charset="0"/>
              </a:rPr>
              <a:t>Interaction Paradigms - </a:t>
            </a:r>
            <a:r>
              <a:rPr lang="en-US" b="1" dirty="0" err="1" smtClean="0">
                <a:latin typeface="Century Gothic" panose="020B0502020202020204" pitchFamily="34" charset="0"/>
              </a:rPr>
              <a:t>Multiview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553641" y="1319330"/>
            <a:ext cx="306060" cy="340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Rectángulo"/>
          <p:cNvSpPr/>
          <p:nvPr/>
        </p:nvSpPr>
        <p:spPr>
          <a:xfrm>
            <a:off x="545005" y="2491928"/>
            <a:ext cx="306060" cy="340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Rectángulo redondeado"/>
          <p:cNvSpPr/>
          <p:nvPr/>
        </p:nvSpPr>
        <p:spPr>
          <a:xfrm>
            <a:off x="583869" y="3740727"/>
            <a:ext cx="339484" cy="332509"/>
          </a:xfrm>
          <a:prstGeom prst="roundRect">
            <a:avLst>
              <a:gd name="adj" fmla="val 23485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CuadroTexto"/>
          <p:cNvSpPr txBox="1"/>
          <p:nvPr/>
        </p:nvSpPr>
        <p:spPr>
          <a:xfrm rot="16200000">
            <a:off x="149296" y="1579790"/>
            <a:ext cx="7950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 err="1">
                <a:latin typeface="Cambria" panose="02040503050406030204" pitchFamily="18" charset="0"/>
              </a:rPr>
              <a:t>v</a:t>
            </a:r>
            <a:r>
              <a:rPr lang="es-ES" sz="1600" b="1" dirty="0" err="1" smtClean="0">
                <a:latin typeface="Cambria" panose="02040503050406030204" pitchFamily="18" charset="0"/>
              </a:rPr>
              <a:t>iew</a:t>
            </a:r>
            <a:r>
              <a:rPr lang="es-ES" sz="1600" b="1" dirty="0" smtClean="0">
                <a:latin typeface="Cambria" panose="02040503050406030204" pitchFamily="18" charset="0"/>
              </a:rPr>
              <a:t> 1</a:t>
            </a:r>
            <a:endParaRPr lang="es-ES" sz="1600" b="1" dirty="0">
              <a:latin typeface="Cambria" panose="02040503050406030204" pitchFamily="18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 rot="16200000">
            <a:off x="150556" y="2797727"/>
            <a:ext cx="7950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 err="1">
                <a:latin typeface="Cambria" panose="02040503050406030204" pitchFamily="18" charset="0"/>
              </a:rPr>
              <a:t>v</a:t>
            </a:r>
            <a:r>
              <a:rPr lang="es-ES" sz="1600" b="1" dirty="0" err="1" smtClean="0">
                <a:latin typeface="Cambria" panose="02040503050406030204" pitchFamily="18" charset="0"/>
              </a:rPr>
              <a:t>iew</a:t>
            </a:r>
            <a:r>
              <a:rPr lang="es-ES" sz="1600" b="1" dirty="0" smtClean="0">
                <a:latin typeface="Cambria" panose="02040503050406030204" pitchFamily="18" charset="0"/>
              </a:rPr>
              <a:t> 2</a:t>
            </a:r>
            <a:endParaRPr lang="es-ES" sz="1600" b="1" dirty="0">
              <a:latin typeface="Cambria" panose="02040503050406030204" pitchFamily="18" charset="0"/>
            </a:endParaRPr>
          </a:p>
        </p:txBody>
      </p:sp>
      <p:sp>
        <p:nvSpPr>
          <p:cNvPr id="18" name="17 CuadroTexto"/>
          <p:cNvSpPr txBox="1"/>
          <p:nvPr/>
        </p:nvSpPr>
        <p:spPr>
          <a:xfrm rot="16200000">
            <a:off x="151816" y="4008107"/>
            <a:ext cx="7950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 err="1">
                <a:latin typeface="Cambria" panose="02040503050406030204" pitchFamily="18" charset="0"/>
              </a:rPr>
              <a:t>v</a:t>
            </a:r>
            <a:r>
              <a:rPr lang="es-ES" sz="1600" b="1" dirty="0" err="1" smtClean="0">
                <a:latin typeface="Cambria" panose="02040503050406030204" pitchFamily="18" charset="0"/>
              </a:rPr>
              <a:t>iew</a:t>
            </a:r>
            <a:r>
              <a:rPr lang="es-ES" sz="1600" b="1" i="1" dirty="0" smtClean="0">
                <a:latin typeface="Cambria" panose="02040503050406030204" pitchFamily="18" charset="0"/>
              </a:rPr>
              <a:t> k</a:t>
            </a:r>
            <a:endParaRPr lang="es-ES" sz="1600" b="1" i="1" dirty="0">
              <a:latin typeface="Cambria" panose="02040503050406030204" pitchFamily="18" charset="0"/>
            </a:endParaRPr>
          </a:p>
        </p:txBody>
      </p:sp>
      <p:pic>
        <p:nvPicPr>
          <p:cNvPr id="6" name="MV_2_2_slower.wmv">
            <a:hlinkClick r:id="" action="ppaction://media"/>
          </p:cNvPr>
          <p:cNvPicPr>
            <a:picLocks noChangeAspect="1"/>
          </p:cNvPicPr>
          <p:nvPr>
            <a:videoFile r:link="rId2"/>
            <p:extLst/>
          </p:nvPr>
        </p:nvPicPr>
        <p:blipFill>
          <a:blip r:embed="rId15"/>
          <a:stretch>
            <a:fillRect/>
          </a:stretch>
        </p:blipFill>
        <p:spPr>
          <a:xfrm>
            <a:off x="5525362" y="1255768"/>
            <a:ext cx="3279600" cy="3279600"/>
          </a:xfrm>
          <a:prstGeom prst="rect">
            <a:avLst/>
          </a:prstGeom>
        </p:spPr>
      </p:pic>
      <p:pic>
        <p:nvPicPr>
          <p:cNvPr id="7" name="MV_2_3_1.wmv">
            <a:hlinkClick r:id="" action="ppaction://media"/>
          </p:cNvPr>
          <p:cNvPicPr>
            <a:picLocks noChangeAspect="1"/>
          </p:cNvPicPr>
          <p:nvPr>
            <a:videoFile r:link="rId3"/>
            <p:extLst/>
          </p:nvPr>
        </p:nvPicPr>
        <p:blipFill>
          <a:blip r:embed="rId16"/>
          <a:stretch>
            <a:fillRect/>
          </a:stretch>
        </p:blipFill>
        <p:spPr>
          <a:xfrm>
            <a:off x="5524333" y="1250937"/>
            <a:ext cx="3279600" cy="3279600"/>
          </a:xfrm>
          <a:prstGeom prst="rect">
            <a:avLst/>
          </a:prstGeom>
        </p:spPr>
      </p:pic>
      <p:sp>
        <p:nvSpPr>
          <p:cNvPr id="24" name="23 Rectángulo"/>
          <p:cNvSpPr/>
          <p:nvPr/>
        </p:nvSpPr>
        <p:spPr>
          <a:xfrm>
            <a:off x="324952" y="1152377"/>
            <a:ext cx="1304755" cy="1159933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MV_2_4_b.wmv">
            <a:hlinkClick r:id="" action="ppaction://media"/>
          </p:cNvPr>
          <p:cNvPicPr>
            <a:picLocks noChangeAspect="1"/>
          </p:cNvPicPr>
          <p:nvPr>
            <a:videoFile r:link="rId4"/>
            <p:extLst/>
          </p:nvPr>
        </p:nvPicPr>
        <p:blipFill>
          <a:blip r:embed="rId17"/>
          <a:stretch>
            <a:fillRect/>
          </a:stretch>
        </p:blipFill>
        <p:spPr>
          <a:xfrm>
            <a:off x="5524333" y="1262599"/>
            <a:ext cx="3279600" cy="32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14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18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7284E-6 L 5.55556E-7 0.2321 " pathEditMode="relative" rAng="0" ptsTypes="AA">
                                      <p:cBhvr>
                                        <p:cTn id="29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6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52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8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67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102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7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24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96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9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98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24" grpId="0" animBg="1"/>
      <p:bldP spid="2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cus_2_1.wmv">
            <a:hlinkClick r:id="" action="ppaction://media"/>
          </p:cNvPr>
          <p:cNvPicPr>
            <a:picLocks noChangeAspect="1"/>
          </p:cNvPicPr>
          <p:nvPr>
            <a:videoFile r:link="rId1"/>
            <p:extLst/>
          </p:nvPr>
        </p:nvPicPr>
        <p:blipFill>
          <a:blip r:embed="rId6"/>
          <a:stretch>
            <a:fillRect/>
          </a:stretch>
        </p:blipFill>
        <p:spPr>
          <a:xfrm>
            <a:off x="5525363" y="1263643"/>
            <a:ext cx="3279600" cy="3279600"/>
          </a:xfrm>
          <a:prstGeom prst="rect">
            <a:avLst/>
          </a:prstGeom>
        </p:spPr>
      </p:pic>
      <p:pic>
        <p:nvPicPr>
          <p:cNvPr id="1028" name="Picture 4" descr="C:\Users\Adrian\Dropbox\PPT_SIGGRAPH_2014\images\base_cameras_images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92" y="1344980"/>
            <a:ext cx="4133964" cy="3207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Adrian\Dropbox\PPT_SIGGRAPH_2014\images\focus_0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91" y="1247197"/>
            <a:ext cx="4133963" cy="330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Adrian\Dropbox\PPT_SIGGRAPH_2014\images\focus_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92" y="1247197"/>
            <a:ext cx="4133963" cy="330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Adrian\Dropbox\PPT_SIGGRAPH_2014\images\focus_15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90" y="1247197"/>
            <a:ext cx="4133963" cy="330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Adrian\Dropbox\PPT_SIGGRAPH_2014\images\focus_2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89" y="1250672"/>
            <a:ext cx="4133963" cy="330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Adrian\Dropbox\PPT_SIGGRAPH_2014\images\focus_3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92" y="1247197"/>
            <a:ext cx="4133963" cy="330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302281" y="2319703"/>
            <a:ext cx="1339973" cy="1159933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 Título"/>
          <p:cNvSpPr>
            <a:spLocks noGrp="1"/>
          </p:cNvSpPr>
          <p:nvPr>
            <p:ph type="title"/>
          </p:nvPr>
        </p:nvSpPr>
        <p:spPr>
          <a:xfrm>
            <a:off x="457200" y="57699"/>
            <a:ext cx="8229600" cy="857250"/>
          </a:xfrm>
        </p:spPr>
        <p:txBody>
          <a:bodyPr/>
          <a:lstStyle/>
          <a:p>
            <a:r>
              <a:rPr lang="en-US" dirty="0" smtClean="0">
                <a:latin typeface="Century Gothic" panose="020B0502020202020204" pitchFamily="34" charset="0"/>
              </a:rPr>
              <a:t>Interaction Paradigms - </a:t>
            </a:r>
            <a:r>
              <a:rPr lang="en-US" b="1" dirty="0" smtClean="0">
                <a:latin typeface="Century Gothic" panose="020B0502020202020204" pitchFamily="34" charset="0"/>
              </a:rPr>
              <a:t>Focus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553641" y="1319330"/>
            <a:ext cx="306060" cy="340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Rectángulo"/>
          <p:cNvSpPr/>
          <p:nvPr/>
        </p:nvSpPr>
        <p:spPr>
          <a:xfrm>
            <a:off x="545005" y="2491928"/>
            <a:ext cx="306060" cy="340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Rectángulo redondeado"/>
          <p:cNvSpPr/>
          <p:nvPr/>
        </p:nvSpPr>
        <p:spPr>
          <a:xfrm>
            <a:off x="583869" y="3740727"/>
            <a:ext cx="339484" cy="332509"/>
          </a:xfrm>
          <a:prstGeom prst="roundRect">
            <a:avLst>
              <a:gd name="adj" fmla="val 23485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CuadroTexto"/>
          <p:cNvSpPr txBox="1"/>
          <p:nvPr/>
        </p:nvSpPr>
        <p:spPr>
          <a:xfrm rot="16200000">
            <a:off x="149296" y="1579790"/>
            <a:ext cx="7950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 err="1">
                <a:latin typeface="Cambria" panose="02040503050406030204" pitchFamily="18" charset="0"/>
              </a:rPr>
              <a:t>v</a:t>
            </a:r>
            <a:r>
              <a:rPr lang="es-ES" sz="1600" b="1" dirty="0" err="1" smtClean="0">
                <a:latin typeface="Cambria" panose="02040503050406030204" pitchFamily="18" charset="0"/>
              </a:rPr>
              <a:t>iew</a:t>
            </a:r>
            <a:r>
              <a:rPr lang="es-ES" sz="1600" b="1" dirty="0" smtClean="0">
                <a:latin typeface="Cambria" panose="02040503050406030204" pitchFamily="18" charset="0"/>
              </a:rPr>
              <a:t> 1</a:t>
            </a:r>
            <a:endParaRPr lang="es-ES" sz="1600" b="1" dirty="0">
              <a:latin typeface="Cambria" panose="02040503050406030204" pitchFamily="18" charset="0"/>
            </a:endParaRPr>
          </a:p>
        </p:txBody>
      </p:sp>
      <p:sp>
        <p:nvSpPr>
          <p:cNvPr id="16" name="15 CuadroTexto"/>
          <p:cNvSpPr txBox="1"/>
          <p:nvPr/>
        </p:nvSpPr>
        <p:spPr>
          <a:xfrm rot="16200000">
            <a:off x="150556" y="2797727"/>
            <a:ext cx="7950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 err="1">
                <a:latin typeface="Cambria" panose="02040503050406030204" pitchFamily="18" charset="0"/>
              </a:rPr>
              <a:t>v</a:t>
            </a:r>
            <a:r>
              <a:rPr lang="es-ES" sz="1600" b="1" dirty="0" err="1" smtClean="0">
                <a:latin typeface="Cambria" panose="02040503050406030204" pitchFamily="18" charset="0"/>
              </a:rPr>
              <a:t>iew</a:t>
            </a:r>
            <a:r>
              <a:rPr lang="es-ES" sz="1600" b="1" dirty="0" smtClean="0">
                <a:latin typeface="Cambria" panose="02040503050406030204" pitchFamily="18" charset="0"/>
              </a:rPr>
              <a:t> 2</a:t>
            </a:r>
            <a:endParaRPr lang="es-ES" sz="1600" b="1" dirty="0">
              <a:latin typeface="Cambria" panose="02040503050406030204" pitchFamily="18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 rot="16200000">
            <a:off x="151816" y="4008107"/>
            <a:ext cx="7950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 err="1">
                <a:latin typeface="Cambria" panose="02040503050406030204" pitchFamily="18" charset="0"/>
              </a:rPr>
              <a:t>v</a:t>
            </a:r>
            <a:r>
              <a:rPr lang="es-ES" sz="1600" b="1" dirty="0" err="1" smtClean="0">
                <a:latin typeface="Cambria" panose="02040503050406030204" pitchFamily="18" charset="0"/>
              </a:rPr>
              <a:t>iew</a:t>
            </a:r>
            <a:r>
              <a:rPr lang="es-ES" sz="1600" b="1" i="1" dirty="0" smtClean="0">
                <a:latin typeface="Cambria" panose="02040503050406030204" pitchFamily="18" charset="0"/>
              </a:rPr>
              <a:t> k</a:t>
            </a:r>
            <a:endParaRPr lang="es-ES" sz="1600" b="1" i="1" dirty="0">
              <a:latin typeface="Cambria" panose="02040503050406030204" pitchFamily="18" charset="0"/>
            </a:endParaRPr>
          </a:p>
        </p:txBody>
      </p:sp>
      <p:pic>
        <p:nvPicPr>
          <p:cNvPr id="3" name="Focus_2_2.wmv">
            <a:hlinkClick r:id="" action="ppaction://media"/>
          </p:cNvPr>
          <p:cNvPicPr>
            <a:picLocks noChangeAspect="1"/>
          </p:cNvPicPr>
          <p:nvPr>
            <a:videoFile r:link="rId2"/>
            <p:extLst/>
          </p:nvPr>
        </p:nvPicPr>
        <p:blipFill>
          <a:blip r:embed="rId13"/>
          <a:stretch>
            <a:fillRect/>
          </a:stretch>
        </p:blipFill>
        <p:spPr>
          <a:xfrm>
            <a:off x="5525363" y="1259869"/>
            <a:ext cx="3279600" cy="3279600"/>
          </a:xfrm>
          <a:prstGeom prst="rect">
            <a:avLst/>
          </a:prstGeom>
        </p:spPr>
      </p:pic>
      <p:pic>
        <p:nvPicPr>
          <p:cNvPr id="4" name="Focus_2_3.wmv">
            <a:hlinkClick r:id="" action="ppaction://media"/>
          </p:cNvPr>
          <p:cNvPicPr>
            <a:picLocks noChangeAspect="1"/>
          </p:cNvPicPr>
          <p:nvPr>
            <a:videoFile r:link="rId3"/>
            <p:extLst/>
          </p:nvPr>
        </p:nvPicPr>
        <p:blipFill>
          <a:blip r:embed="rId14"/>
          <a:stretch>
            <a:fillRect/>
          </a:stretch>
        </p:blipFill>
        <p:spPr>
          <a:xfrm>
            <a:off x="5525363" y="1259869"/>
            <a:ext cx="3279600" cy="32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26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4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8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94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63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06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7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7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Position in depth - </a:t>
            </a:r>
            <a:r>
              <a:rPr lang="en-US" b="1" i="1" dirty="0" err="1"/>
              <a:t>Multiview</a:t>
            </a:r>
            <a:endParaRPr lang="en-US" dirty="0"/>
          </a:p>
        </p:txBody>
      </p:sp>
      <p:sp>
        <p:nvSpPr>
          <p:cNvPr id="5" name="4 Rectángulo"/>
          <p:cNvSpPr/>
          <p:nvPr/>
        </p:nvSpPr>
        <p:spPr>
          <a:xfrm>
            <a:off x="1" y="-1"/>
            <a:ext cx="9144000" cy="5143501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Rectángulo"/>
          <p:cNvSpPr/>
          <p:nvPr/>
        </p:nvSpPr>
        <p:spPr>
          <a:xfrm>
            <a:off x="505182" y="1966684"/>
            <a:ext cx="81336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8872" algn="ctr"/>
            <a:r>
              <a:rPr lang="en-US" sz="4000" dirty="0" smtClean="0">
                <a:latin typeface="Century Gothic" panose="020B0502020202020204" pitchFamily="34" charset="0"/>
                <a:ea typeface="+mj-ea"/>
                <a:cs typeface="+mj-cs"/>
              </a:rPr>
              <a:t>So… </a:t>
            </a:r>
          </a:p>
          <a:p>
            <a:pPr marL="118872" algn="ctr"/>
            <a:r>
              <a:rPr lang="en-US" sz="4000" dirty="0" smtClean="0">
                <a:latin typeface="Century Gothic" panose="020B0502020202020204" pitchFamily="34" charset="0"/>
                <a:ea typeface="+mj-ea"/>
                <a:cs typeface="+mj-cs"/>
              </a:rPr>
              <a:t>how do people edit light fields</a:t>
            </a:r>
            <a:r>
              <a:rPr lang="en-US" sz="4000" dirty="0">
                <a:latin typeface="Century Gothic" panose="020B0502020202020204" pitchFamily="34" charset="0"/>
                <a:ea typeface="+mj-ea"/>
                <a:cs typeface="+mj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1140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846" y="-7953"/>
            <a:ext cx="5200153" cy="5200153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-103367" y="-7952"/>
            <a:ext cx="4047214" cy="5193670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506511" y="1069345"/>
            <a:ext cx="3000013" cy="30390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A ‘</a:t>
            </a:r>
            <a:r>
              <a:rPr lang="en-US" i="1" dirty="0" smtClean="0">
                <a:latin typeface="Century Gothic" panose="020B0502020202020204" pitchFamily="34" charset="0"/>
              </a:rPr>
              <a:t>new kind’</a:t>
            </a:r>
            <a:r>
              <a:rPr lang="en-US" dirty="0" smtClean="0">
                <a:latin typeface="Century Gothic" panose="020B0502020202020204" pitchFamily="34" charset="0"/>
              </a:rPr>
              <a:t> of pictures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3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Century Gothic" panose="020B0502020202020204" pitchFamily="34" charset="0"/>
              </a:rPr>
              <a:t>Baseline experiment</a:t>
            </a:r>
          </a:p>
          <a:p>
            <a:pPr marL="400050" lvl="1" indent="0">
              <a:buNone/>
            </a:pPr>
            <a:r>
              <a:rPr lang="en-US" sz="2400" dirty="0" smtClean="0">
                <a:latin typeface="Century Gothic" panose="020B0502020202020204" pitchFamily="34" charset="0"/>
              </a:rPr>
              <a:t>- Users preferences on interfaces</a:t>
            </a:r>
          </a:p>
          <a:p>
            <a:pPr marL="400050" lvl="1" indent="0">
              <a:buNone/>
            </a:pPr>
            <a:r>
              <a:rPr lang="en-US" sz="2400" dirty="0" smtClean="0">
                <a:latin typeface="Century Gothic" panose="020B0502020202020204" pitchFamily="34" charset="0"/>
              </a:rPr>
              <a:t>- Synthetic light fields</a:t>
            </a:r>
          </a:p>
          <a:p>
            <a:pPr marL="514350" indent="-514350">
              <a:spcBef>
                <a:spcPts val="3600"/>
              </a:spcBef>
              <a:buFont typeface="+mj-lt"/>
              <a:buAutoNum type="arabicPeriod"/>
            </a:pPr>
            <a:r>
              <a:rPr lang="en-US" dirty="0" smtClean="0">
                <a:latin typeface="Century Gothic" panose="020B0502020202020204" pitchFamily="34" charset="0"/>
              </a:rPr>
              <a:t>Experiment with real light fields</a:t>
            </a:r>
          </a:p>
          <a:p>
            <a:pPr marL="400050" lvl="1" indent="0">
              <a:buNone/>
            </a:pPr>
            <a:r>
              <a:rPr lang="en-US" sz="2400" dirty="0" smtClean="0">
                <a:latin typeface="Century Gothic" panose="020B0502020202020204" pitchFamily="34" charset="0"/>
              </a:rPr>
              <a:t>- Workflows on realistic edits</a:t>
            </a:r>
          </a:p>
          <a:p>
            <a:pPr marL="400050" lvl="1" indent="0">
              <a:buNone/>
            </a:pPr>
            <a:r>
              <a:rPr lang="en-US" sz="2400" dirty="0" smtClean="0">
                <a:latin typeface="Century Gothic" panose="020B0502020202020204" pitchFamily="34" charset="0"/>
              </a:rPr>
              <a:t>- Captured light fields</a:t>
            </a:r>
          </a:p>
          <a:p>
            <a:pPr marL="0" indent="0">
              <a:spcBef>
                <a:spcPts val="2400"/>
              </a:spcBef>
              <a:buNone/>
            </a:pP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457200" y="3562059"/>
            <a:ext cx="8686800" cy="1032564"/>
          </a:xfrm>
          <a:prstGeom prst="rect">
            <a:avLst/>
          </a:prstGeom>
          <a:solidFill>
            <a:srgbClr val="FFFFFF">
              <a:alpha val="7882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Rectángulo"/>
          <p:cNvSpPr/>
          <p:nvPr/>
        </p:nvSpPr>
        <p:spPr>
          <a:xfrm>
            <a:off x="873457" y="1778875"/>
            <a:ext cx="7813343" cy="1032564"/>
          </a:xfrm>
          <a:prstGeom prst="rect">
            <a:avLst/>
          </a:prstGeom>
          <a:solidFill>
            <a:srgbClr val="FFFFFF">
              <a:alpha val="7882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629"/>
            <a:ext cx="8229600" cy="857250"/>
          </a:xfrm>
        </p:spPr>
        <p:txBody>
          <a:bodyPr/>
          <a:lstStyle/>
          <a:p>
            <a:r>
              <a:rPr lang="en-US" dirty="0" smtClean="0">
                <a:latin typeface="Century Gothic" panose="020B0502020202020204" pitchFamily="34" charset="0"/>
              </a:rPr>
              <a:t>Our user studies</a:t>
            </a:r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707" y="1778875"/>
            <a:ext cx="1315499" cy="1315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223" y="1778874"/>
            <a:ext cx="1315499" cy="1315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301" y="1778873"/>
            <a:ext cx="1315499" cy="1315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915" y="3567041"/>
            <a:ext cx="1314000" cy="131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980" y="3567041"/>
            <a:ext cx="1314000" cy="131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052" y="3567041"/>
            <a:ext cx="1314000" cy="131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12 Imagen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800" y="3567041"/>
            <a:ext cx="1314000" cy="131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13 Imagen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516" y="3567041"/>
            <a:ext cx="1314000" cy="131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966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5" grpId="0" animBg="1"/>
      <p:bldP spid="1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00151"/>
            <a:ext cx="7294728" cy="3394472"/>
          </a:xfrm>
        </p:spPr>
        <p:txBody>
          <a:bodyPr/>
          <a:lstStyle/>
          <a:p>
            <a:pPr marL="514350" indent="-514350">
              <a:spcBef>
                <a:spcPts val="2400"/>
              </a:spcBef>
              <a:buFont typeface="+mj-lt"/>
              <a:buAutoNum type="arabicPeriod"/>
            </a:pPr>
            <a:r>
              <a:rPr lang="en-US" sz="2800" dirty="0" smtClean="0">
                <a:latin typeface="Century Gothic" panose="020B0502020202020204" pitchFamily="34" charset="0"/>
              </a:rPr>
              <a:t>Task-based guided experiments</a:t>
            </a:r>
          </a:p>
          <a:p>
            <a:pPr marL="914400" lvl="1" indent="-51435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Gothic" panose="020B0502020202020204" pitchFamily="34" charset="0"/>
              </a:rPr>
              <a:t>Users perform a specific edit on a given light field</a:t>
            </a:r>
          </a:p>
          <a:p>
            <a:pPr marL="914400" lvl="1" indent="-51435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Gothic" panose="020B0502020202020204" pitchFamily="34" charset="0"/>
              </a:rPr>
              <a:t>Objective &amp; subjective data is gathered</a:t>
            </a:r>
          </a:p>
          <a:p>
            <a:pPr marL="514350" indent="-514350">
              <a:spcBef>
                <a:spcPts val="2400"/>
              </a:spcBef>
              <a:buFont typeface="+mj-lt"/>
              <a:buAutoNum type="arabicPeriod"/>
            </a:pPr>
            <a:endParaRPr lang="en-US" sz="2800" dirty="0" smtClean="0">
              <a:latin typeface="Century Gothic" panose="020B050202020202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457200" y="762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panose="020B0502020202020204" pitchFamily="34" charset="0"/>
              </a:rPr>
              <a:t>Our user </a:t>
            </a:r>
            <a:r>
              <a:rPr lang="en-US" dirty="0" smtClean="0">
                <a:latin typeface="Century Gothic" panose="020B0502020202020204" pitchFamily="34" charset="0"/>
              </a:rPr>
              <a:t>studies – </a:t>
            </a:r>
            <a:r>
              <a:rPr lang="en-US" b="1" dirty="0" smtClean="0">
                <a:latin typeface="Century Gothic" panose="020B0502020202020204" pitchFamily="34" charset="0"/>
              </a:rPr>
              <a:t>Characteristics</a:t>
            </a:r>
            <a:endParaRPr lang="en-US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40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spcBef>
                <a:spcPts val="2400"/>
              </a:spcBef>
              <a:buFont typeface="+mj-lt"/>
              <a:buAutoNum type="arabicPeriod" startAt="2"/>
            </a:pPr>
            <a:r>
              <a:rPr lang="en-US" sz="2800" dirty="0" smtClean="0">
                <a:latin typeface="Century Gothic" panose="020B0502020202020204" pitchFamily="34" charset="0"/>
              </a:rPr>
              <a:t>Depth information plugged into both paradigms (F, MV)</a:t>
            </a:r>
          </a:p>
          <a:p>
            <a:pPr marL="914400" lvl="1" indent="-51435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4 interfaces </a:t>
            </a:r>
            <a:r>
              <a:rPr lang="en-US" sz="2400" dirty="0" smtClean="0">
                <a:latin typeface="Century Gothic" panose="020B0502020202020204" pitchFamily="34" charset="0"/>
              </a:rPr>
              <a:t>(F, MV, F+D, MV+D)</a:t>
            </a:r>
          </a:p>
          <a:p>
            <a:pPr marL="914400" lvl="1" indent="-51435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Gothic" panose="020B0502020202020204" pitchFamily="34" charset="0"/>
              </a:rPr>
              <a:t>Might </a:t>
            </a:r>
            <a:r>
              <a:rPr lang="en-US" sz="24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not</a:t>
            </a:r>
            <a:r>
              <a:rPr lang="en-US" sz="2400" dirty="0" smtClean="0">
                <a:latin typeface="Century Gothic" panose="020B0502020202020204" pitchFamily="34" charset="0"/>
              </a:rPr>
              <a:t> be always </a:t>
            </a:r>
            <a:r>
              <a:rPr lang="en-US" sz="24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useful</a:t>
            </a:r>
            <a:r>
              <a:rPr lang="en-US" sz="2400" dirty="0" smtClean="0">
                <a:latin typeface="Century Gothic" panose="020B0502020202020204" pitchFamily="34" charset="0"/>
              </a:rPr>
              <a:t> (e.g. imperfect depth, not editing on surfaces)</a:t>
            </a:r>
          </a:p>
          <a:p>
            <a:pPr marL="914400" lvl="1" indent="-51435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Gothic" panose="020B0502020202020204" pitchFamily="34" charset="0"/>
              </a:rPr>
              <a:t>Similar to </a:t>
            </a:r>
            <a:r>
              <a:rPr lang="en-US" sz="24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3D editing</a:t>
            </a:r>
          </a:p>
          <a:p>
            <a:pPr marL="914400" lvl="1" indent="-514350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US" sz="2400" dirty="0" smtClean="0">
              <a:latin typeface="Century Gothic" panose="020B050202020202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457200" y="762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panose="020B0502020202020204" pitchFamily="34" charset="0"/>
              </a:rPr>
              <a:t>Our user </a:t>
            </a:r>
            <a:r>
              <a:rPr lang="en-US" dirty="0" smtClean="0">
                <a:latin typeface="Century Gothic" panose="020B0502020202020204" pitchFamily="34" charset="0"/>
              </a:rPr>
              <a:t>studies – </a:t>
            </a:r>
            <a:r>
              <a:rPr lang="en-US" b="1" dirty="0" smtClean="0">
                <a:latin typeface="Century Gothic" panose="020B0502020202020204" pitchFamily="34" charset="0"/>
              </a:rPr>
              <a:t>Characteristics</a:t>
            </a:r>
            <a:endParaRPr lang="en-US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40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spcBef>
                <a:spcPts val="2400"/>
              </a:spcBef>
              <a:buFont typeface="+mj-lt"/>
              <a:buAutoNum type="arabicPeriod" startAt="2"/>
            </a:pPr>
            <a:endParaRPr lang="en-US" sz="2800" dirty="0" smtClean="0">
              <a:latin typeface="Century Gothic" panose="020B050202020202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457200" y="762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panose="020B0502020202020204" pitchFamily="34" charset="0"/>
              </a:rPr>
              <a:t>Our user </a:t>
            </a:r>
            <a:r>
              <a:rPr lang="en-US" dirty="0" smtClean="0">
                <a:latin typeface="Century Gothic" panose="020B0502020202020204" pitchFamily="34" charset="0"/>
              </a:rPr>
              <a:t>studies – </a:t>
            </a:r>
            <a:r>
              <a:rPr lang="en-US" i="1" dirty="0" smtClean="0">
                <a:latin typeface="Century Gothic" panose="020B0502020202020204" pitchFamily="34" charset="0"/>
              </a:rPr>
              <a:t>Editing with Depth</a:t>
            </a:r>
            <a:endParaRPr lang="en-US" b="1" i="1" dirty="0">
              <a:latin typeface="Century Gothic" panose="020B0502020202020204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377440" y="2849333"/>
            <a:ext cx="4389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VIDEO</a:t>
            </a:r>
            <a:endParaRPr lang="es-ES" dirty="0"/>
          </a:p>
        </p:txBody>
      </p:sp>
      <p:pic>
        <p:nvPicPr>
          <p:cNvPr id="2" name="Using_Depth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>
                  <p14:trim st="9376.753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39313" y="1055702"/>
            <a:ext cx="3877288" cy="387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804222"/>
      </p:ext>
    </p:extLst>
  </p:cSld>
  <p:clrMapOvr>
    <a:masterClrMapping/>
  </p:clrMapOvr>
  <p:transition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spcBef>
                <a:spcPts val="2400"/>
              </a:spcBef>
              <a:buFont typeface="+mj-lt"/>
              <a:buAutoNum type="arabicPeriod" startAt="3"/>
            </a:pPr>
            <a:r>
              <a:rPr lang="en-US" sz="2800" dirty="0" smtClean="0">
                <a:latin typeface="Century Gothic" panose="020B0502020202020204" pitchFamily="34" charset="0"/>
              </a:rPr>
              <a:t>Point-based </a:t>
            </a:r>
            <a:r>
              <a:rPr lang="en-US" sz="2800" dirty="0">
                <a:latin typeface="Century Gothic" panose="020B0502020202020204" pitchFamily="34" charset="0"/>
              </a:rPr>
              <a:t>editing </a:t>
            </a:r>
            <a:r>
              <a:rPr lang="en-US" sz="2800" dirty="0" smtClean="0">
                <a:latin typeface="Century Gothic" panose="020B0502020202020204" pitchFamily="34" charset="0"/>
              </a:rPr>
              <a:t>operations</a:t>
            </a:r>
            <a:endParaRPr lang="en-US" sz="2400" dirty="0" smtClean="0">
              <a:latin typeface="Century Gothic" panose="020B0502020202020204" pitchFamily="34" charset="0"/>
            </a:endParaRPr>
          </a:p>
          <a:p>
            <a:pPr marL="914400" lvl="1" indent="-51435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Gothic" panose="020B0502020202020204" pitchFamily="34" charset="0"/>
              </a:rPr>
              <a:t>Most </a:t>
            </a:r>
            <a:r>
              <a:rPr lang="en-US" sz="24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common</a:t>
            </a:r>
            <a:r>
              <a:rPr lang="en-US" sz="2400" dirty="0" smtClean="0">
                <a:latin typeface="Century Gothic" panose="020B0502020202020204" pitchFamily="34" charset="0"/>
              </a:rPr>
              <a:t> editing tools</a:t>
            </a:r>
          </a:p>
          <a:p>
            <a:pPr marL="1314450" lvl="2" indent="-514350">
              <a:spcBef>
                <a:spcPts val="2400"/>
              </a:spcBef>
              <a:buFont typeface="Courier New" panose="02070309020205020404" pitchFamily="49" charset="0"/>
              <a:buChar char="o"/>
            </a:pPr>
            <a:r>
              <a:rPr lang="en-US" sz="2000" dirty="0" smtClean="0">
                <a:latin typeface="Century Gothic" panose="020B0502020202020204" pitchFamily="34" charset="0"/>
              </a:rPr>
              <a:t>Color brush</a:t>
            </a:r>
            <a:r>
              <a:rPr lang="en-US" sz="2000" dirty="0">
                <a:latin typeface="Century Gothic" panose="020B0502020202020204" pitchFamily="34" charset="0"/>
              </a:rPr>
              <a:t>, dodge/burn, clone…</a:t>
            </a:r>
            <a:endParaRPr lang="en-US" sz="2000" dirty="0" smtClean="0">
              <a:latin typeface="Century Gothic" panose="020B0502020202020204" pitchFamily="34" charset="0"/>
            </a:endParaRPr>
          </a:p>
          <a:p>
            <a:pPr marL="914400" lvl="1" indent="-51435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  <a:latin typeface="Century Gothic" panose="020B0502020202020204" pitchFamily="34" charset="0"/>
              </a:rPr>
              <a:t>Building block </a:t>
            </a:r>
            <a:r>
              <a:rPr lang="en-US" sz="2400" dirty="0">
                <a:latin typeface="Century Gothic" panose="020B0502020202020204" pitchFamily="34" charset="0"/>
              </a:rPr>
              <a:t>for </a:t>
            </a:r>
            <a:r>
              <a:rPr lang="en-US" sz="2400" dirty="0" smtClean="0">
                <a:latin typeface="Century Gothic" panose="020B0502020202020204" pitchFamily="34" charset="0"/>
              </a:rPr>
              <a:t>non-local tools</a:t>
            </a:r>
          </a:p>
          <a:p>
            <a:pPr marL="1314450" lvl="2" indent="-514350">
              <a:spcBef>
                <a:spcPts val="2400"/>
              </a:spcBef>
              <a:buFont typeface="Courier New" panose="02070309020205020404" pitchFamily="49" charset="0"/>
              <a:buChar char="o"/>
            </a:pPr>
            <a:r>
              <a:rPr lang="en-US" sz="2000" dirty="0" smtClean="0">
                <a:latin typeface="Century Gothic" panose="020B0502020202020204" pitchFamily="34" charset="0"/>
              </a:rPr>
              <a:t>Selection, coarse edit propagation, magic wand…</a:t>
            </a:r>
            <a:endParaRPr lang="en-US" sz="2000" dirty="0">
              <a:latin typeface="Century Gothic" panose="020B050202020202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457200" y="762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panose="020B0502020202020204" pitchFamily="34" charset="0"/>
              </a:rPr>
              <a:t>Our user </a:t>
            </a:r>
            <a:r>
              <a:rPr lang="en-US" dirty="0" smtClean="0">
                <a:latin typeface="Century Gothic" panose="020B0502020202020204" pitchFamily="34" charset="0"/>
              </a:rPr>
              <a:t>studies – </a:t>
            </a:r>
            <a:r>
              <a:rPr lang="en-US" b="1" dirty="0" smtClean="0">
                <a:latin typeface="Century Gothic" panose="020B0502020202020204" pitchFamily="34" charset="0"/>
              </a:rPr>
              <a:t>Characteristics</a:t>
            </a:r>
            <a:endParaRPr lang="en-US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54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Century Gothic" panose="020B0502020202020204" pitchFamily="34" charset="0"/>
              </a:rPr>
              <a:t>Baseline experiment</a:t>
            </a:r>
          </a:p>
          <a:p>
            <a:pPr marL="400050" lvl="1" indent="0">
              <a:buNone/>
            </a:pPr>
            <a:r>
              <a:rPr lang="en-US" sz="2400" dirty="0" smtClean="0">
                <a:latin typeface="Century Gothic" panose="020B0502020202020204" pitchFamily="34" charset="0"/>
              </a:rPr>
              <a:t>- Users preferences on interfaces</a:t>
            </a:r>
          </a:p>
          <a:p>
            <a:pPr marL="400050" lvl="1" indent="0">
              <a:buNone/>
            </a:pPr>
            <a:r>
              <a:rPr lang="en-US" sz="2400" dirty="0" smtClean="0">
                <a:latin typeface="Century Gothic" panose="020B0502020202020204" pitchFamily="34" charset="0"/>
              </a:rPr>
              <a:t>- Synthetic light fields</a:t>
            </a:r>
          </a:p>
          <a:p>
            <a:pPr marL="514350" indent="-514350">
              <a:spcBef>
                <a:spcPts val="3600"/>
              </a:spcBef>
              <a:buFont typeface="+mj-lt"/>
              <a:buAutoNum type="arabicPeriod"/>
            </a:pPr>
            <a:r>
              <a:rPr lang="en-US" dirty="0" smtClean="0">
                <a:latin typeface="Century Gothic" panose="020B0502020202020204" pitchFamily="34" charset="0"/>
              </a:rPr>
              <a:t>Experiment with real light fields</a:t>
            </a:r>
          </a:p>
          <a:p>
            <a:pPr marL="400050" lvl="1" indent="0">
              <a:buNone/>
            </a:pPr>
            <a:r>
              <a:rPr lang="en-US" sz="2400" dirty="0" smtClean="0">
                <a:latin typeface="Century Gothic" panose="020B0502020202020204" pitchFamily="34" charset="0"/>
              </a:rPr>
              <a:t>- Workflows on realistic edits</a:t>
            </a:r>
          </a:p>
          <a:p>
            <a:pPr marL="400050" lvl="1" indent="0">
              <a:buNone/>
            </a:pPr>
            <a:r>
              <a:rPr lang="en-US" sz="2400" dirty="0" smtClean="0">
                <a:latin typeface="Century Gothic" panose="020B0502020202020204" pitchFamily="34" charset="0"/>
              </a:rPr>
              <a:t>- Captured light fields</a:t>
            </a:r>
          </a:p>
          <a:p>
            <a:pPr marL="0" indent="0">
              <a:spcBef>
                <a:spcPts val="2400"/>
              </a:spcBef>
              <a:buNone/>
            </a:pP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457200" y="3016155"/>
            <a:ext cx="8686800" cy="1578468"/>
          </a:xfrm>
          <a:prstGeom prst="rect">
            <a:avLst/>
          </a:prstGeom>
          <a:solidFill>
            <a:srgbClr val="FFFFFF">
              <a:alpha val="7882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629"/>
            <a:ext cx="8229600" cy="857250"/>
          </a:xfrm>
        </p:spPr>
        <p:txBody>
          <a:bodyPr/>
          <a:lstStyle/>
          <a:p>
            <a:r>
              <a:rPr lang="en-US" dirty="0" smtClean="0">
                <a:latin typeface="Century Gothic" panose="020B0502020202020204" pitchFamily="34" charset="0"/>
              </a:rPr>
              <a:t>Our user studies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66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816" y="1928908"/>
            <a:ext cx="1440000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908" y="1928908"/>
            <a:ext cx="1440000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9" name="38 Conector recto"/>
          <p:cNvCxnSpPr/>
          <p:nvPr/>
        </p:nvCxnSpPr>
        <p:spPr>
          <a:xfrm flipH="1">
            <a:off x="5610350" y="2911084"/>
            <a:ext cx="695352" cy="322071"/>
          </a:xfrm>
          <a:prstGeom prst="line">
            <a:avLst/>
          </a:prstGeom>
          <a:ln>
            <a:solidFill>
              <a:srgbClr val="EA8B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>
            <a:off x="6650617" y="2911084"/>
            <a:ext cx="175481" cy="333045"/>
          </a:xfrm>
          <a:prstGeom prst="line">
            <a:avLst/>
          </a:prstGeom>
          <a:ln>
            <a:solidFill>
              <a:srgbClr val="EA8B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8" name="47 Conector recto"/>
          <p:cNvCxnSpPr/>
          <p:nvPr/>
        </p:nvCxnSpPr>
        <p:spPr>
          <a:xfrm>
            <a:off x="7194388" y="2623302"/>
            <a:ext cx="47554" cy="618161"/>
          </a:xfrm>
          <a:prstGeom prst="line">
            <a:avLst/>
          </a:prstGeom>
          <a:ln>
            <a:solidFill>
              <a:srgbClr val="EA8B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48 Conector recto"/>
          <p:cNvCxnSpPr/>
          <p:nvPr/>
        </p:nvCxnSpPr>
        <p:spPr>
          <a:xfrm>
            <a:off x="7551075" y="2626960"/>
            <a:ext cx="906615" cy="602537"/>
          </a:xfrm>
          <a:prstGeom prst="line">
            <a:avLst/>
          </a:prstGeom>
          <a:ln>
            <a:solidFill>
              <a:srgbClr val="EA8B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2 Marcador de contenido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>
            <a:normAutofit/>
          </a:bodyPr>
          <a:lstStyle/>
          <a:p>
            <a:pPr>
              <a:spcBef>
                <a:spcPts val="2400"/>
              </a:spcBef>
              <a:buFont typeface="Century Gothic" panose="020B0502020202020204" pitchFamily="34" charset="0"/>
              <a:buChar char="∙"/>
            </a:pPr>
            <a:r>
              <a:rPr lang="en-US" sz="2800" dirty="0" smtClean="0">
                <a:latin typeface="Century Gothic" panose="020B0502020202020204" pitchFamily="34" charset="0"/>
              </a:rPr>
              <a:t>5 directed tasks in fixed order</a:t>
            </a:r>
          </a:p>
          <a:p>
            <a:pPr marL="0" indent="0">
              <a:spcBef>
                <a:spcPts val="2400"/>
              </a:spcBef>
              <a:buNone/>
            </a:pPr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000" y="1928908"/>
            <a:ext cx="1440000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165" y="1929404"/>
            <a:ext cx="1440000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97" y="1929404"/>
            <a:ext cx="1440000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457200" y="762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Experiment 1 – </a:t>
            </a:r>
            <a:r>
              <a:rPr lang="en-US" b="1" dirty="0" smtClean="0">
                <a:latin typeface="Century Gothic" panose="020B0502020202020204" pitchFamily="34" charset="0"/>
              </a:rPr>
              <a:t>Procedure 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 flipH="1">
            <a:off x="676882" y="2395728"/>
            <a:ext cx="694718" cy="830111"/>
          </a:xfrm>
          <a:prstGeom prst="line">
            <a:avLst/>
          </a:prstGeom>
          <a:ln>
            <a:solidFill>
              <a:srgbClr val="EA8B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21 Conector recto"/>
          <p:cNvCxnSpPr/>
          <p:nvPr/>
        </p:nvCxnSpPr>
        <p:spPr>
          <a:xfrm>
            <a:off x="1709530" y="2425144"/>
            <a:ext cx="168467" cy="819977"/>
          </a:xfrm>
          <a:prstGeom prst="line">
            <a:avLst/>
          </a:prstGeom>
          <a:ln>
            <a:solidFill>
              <a:srgbClr val="EA8B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0" name="29 Conector recto"/>
          <p:cNvCxnSpPr/>
          <p:nvPr/>
        </p:nvCxnSpPr>
        <p:spPr>
          <a:xfrm flipH="1">
            <a:off x="2298951" y="2942860"/>
            <a:ext cx="158956" cy="283475"/>
          </a:xfrm>
          <a:prstGeom prst="line">
            <a:avLst/>
          </a:prstGeom>
          <a:ln>
            <a:solidFill>
              <a:srgbClr val="EA8B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1" name="30 Conector recto"/>
          <p:cNvCxnSpPr/>
          <p:nvPr/>
        </p:nvCxnSpPr>
        <p:spPr>
          <a:xfrm>
            <a:off x="2801247" y="2942860"/>
            <a:ext cx="717108" cy="290791"/>
          </a:xfrm>
          <a:prstGeom prst="line">
            <a:avLst/>
          </a:prstGeom>
          <a:ln>
            <a:solidFill>
              <a:srgbClr val="EA8B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6" name="55 Conector recto"/>
          <p:cNvCxnSpPr/>
          <p:nvPr/>
        </p:nvCxnSpPr>
        <p:spPr>
          <a:xfrm flipH="1">
            <a:off x="3975100" y="2956745"/>
            <a:ext cx="844060" cy="269094"/>
          </a:xfrm>
          <a:prstGeom prst="line">
            <a:avLst/>
          </a:prstGeom>
          <a:ln>
            <a:solidFill>
              <a:srgbClr val="EA8B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7" name="56 Conector recto"/>
          <p:cNvCxnSpPr/>
          <p:nvPr/>
        </p:nvCxnSpPr>
        <p:spPr>
          <a:xfrm>
            <a:off x="5168900" y="2977285"/>
            <a:ext cx="10974" cy="252212"/>
          </a:xfrm>
          <a:prstGeom prst="line">
            <a:avLst/>
          </a:prstGeom>
          <a:ln>
            <a:solidFill>
              <a:srgbClr val="EA8B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27" name="Picture 3" descr="D:\PhD\PhD - Work\Light_Field_Editing\LFEdit\papers\2013-lightfieldedit_sig13\images\crops\crop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265" y="3244625"/>
            <a:ext cx="1193800" cy="1193800"/>
          </a:xfrm>
          <a:prstGeom prst="rect">
            <a:avLst/>
          </a:prstGeom>
          <a:noFill/>
          <a:ln w="28575">
            <a:solidFill>
              <a:srgbClr val="EA8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PhD\PhD - Work\Light_Field_Editing\LFEdit\papers\2013-lightfieldedit_sig13\images\crops\crop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97" y="3244625"/>
            <a:ext cx="1193800" cy="1193800"/>
          </a:xfrm>
          <a:prstGeom prst="rect">
            <a:avLst/>
          </a:prstGeom>
          <a:noFill/>
          <a:ln w="28575">
            <a:solidFill>
              <a:srgbClr val="EA8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PhD\PhD - Work\Light_Field_Editing\LFEdit\papers\2013-lightfieldedit_sig13\images\crops\crop5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0" y="3244129"/>
            <a:ext cx="1193800" cy="1193800"/>
          </a:xfrm>
          <a:prstGeom prst="rect">
            <a:avLst/>
          </a:prstGeom>
          <a:noFill/>
          <a:ln w="28575">
            <a:solidFill>
              <a:srgbClr val="EA8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PhD\PhD - Work\Light_Field_Editing\LFEdit\papers\2013-lightfieldedit_sig13\images\crops\crop3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008" y="3244625"/>
            <a:ext cx="1193800" cy="1193800"/>
          </a:xfrm>
          <a:prstGeom prst="rect">
            <a:avLst/>
          </a:prstGeom>
          <a:noFill/>
          <a:ln w="28575">
            <a:solidFill>
              <a:srgbClr val="EA8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PhD\PhD - Work\Light_Field_Editing\LFEdit\papers\2013-lightfieldedit_sig13\images\crops\crop4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16" y="3244625"/>
            <a:ext cx="1193800" cy="1193800"/>
          </a:xfrm>
          <a:prstGeom prst="rect">
            <a:avLst/>
          </a:prstGeom>
          <a:noFill/>
          <a:ln w="28575">
            <a:solidFill>
              <a:srgbClr val="EA8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12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457200" y="762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Experiment 1 – </a:t>
            </a:r>
            <a:r>
              <a:rPr lang="en-US" b="1" dirty="0" smtClean="0">
                <a:latin typeface="Century Gothic" panose="020B0502020202020204" pitchFamily="34" charset="0"/>
              </a:rPr>
              <a:t>Procedure 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2 Marcador de contenido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>
            <a:normAutofit/>
          </a:bodyPr>
          <a:lstStyle/>
          <a:p>
            <a:pPr>
              <a:spcBef>
                <a:spcPts val="2400"/>
              </a:spcBef>
              <a:buFont typeface="Century Gothic" panose="020B0502020202020204" pitchFamily="34" charset="0"/>
              <a:buChar char="∙"/>
            </a:pPr>
            <a:r>
              <a:rPr lang="en-US" dirty="0" smtClean="0">
                <a:latin typeface="Century Gothic" panose="020B0502020202020204" pitchFamily="34" charset="0"/>
              </a:rPr>
              <a:t>5 directed tasks in fixed order</a:t>
            </a:r>
          </a:p>
          <a:p>
            <a:pPr>
              <a:spcBef>
                <a:spcPts val="2400"/>
              </a:spcBef>
              <a:buFont typeface="Century Gothic" panose="020B0502020202020204" pitchFamily="34" charset="0"/>
              <a:buChar char="∙"/>
            </a:pPr>
            <a:r>
              <a:rPr lang="en-US" dirty="0">
                <a:latin typeface="Century Gothic" panose="020B0502020202020204" pitchFamily="34" charset="0"/>
              </a:rPr>
              <a:t>4 interfaces (F, FD, M, MD) in random order</a:t>
            </a:r>
          </a:p>
          <a:p>
            <a:pPr>
              <a:spcBef>
                <a:spcPts val="2400"/>
              </a:spcBef>
              <a:buFont typeface="Century Gothic" panose="020B0502020202020204" pitchFamily="34" charset="0"/>
              <a:buChar char="∙"/>
            </a:pPr>
            <a:r>
              <a:rPr lang="en-US" dirty="0" smtClean="0">
                <a:latin typeface="Century Gothic" panose="020B0502020202020204" pitchFamily="34" charset="0"/>
              </a:rPr>
              <a:t>Ground truth depth</a:t>
            </a:r>
          </a:p>
        </p:txBody>
      </p:sp>
    </p:spTree>
    <p:extLst>
      <p:ext uri="{BB962C8B-B14F-4D97-AF65-F5344CB8AC3E}">
        <p14:creationId xmlns:p14="http://schemas.microsoft.com/office/powerpoint/2010/main" val="232230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lvl="1" indent="-5143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Gothic" panose="020B0502020202020204" pitchFamily="34" charset="0"/>
              </a:rPr>
              <a:t>Task </a:t>
            </a:r>
            <a:r>
              <a:rPr lang="en-US" sz="24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dependent</a:t>
            </a:r>
          </a:p>
          <a:p>
            <a:pPr marL="914400" lvl="1" indent="-5143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400" i="1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Focus</a:t>
            </a:r>
            <a:r>
              <a:rPr lang="en-US" sz="24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 </a:t>
            </a:r>
            <a:r>
              <a:rPr lang="en-US" sz="2400" dirty="0" smtClean="0">
                <a:latin typeface="Century Gothic" panose="020B0502020202020204" pitchFamily="34" charset="0"/>
              </a:rPr>
              <a:t>offers more sense of control, </a:t>
            </a:r>
            <a:r>
              <a:rPr lang="en-US" sz="2400" i="1" dirty="0" err="1" smtClean="0">
                <a:solidFill>
                  <a:srgbClr val="0070C0"/>
                </a:solidFill>
                <a:latin typeface="Century Gothic" panose="020B0502020202020204" pitchFamily="34" charset="0"/>
              </a:rPr>
              <a:t>Multiview</a:t>
            </a:r>
            <a:r>
              <a:rPr lang="en-US" sz="2400" i="1" dirty="0" smtClean="0">
                <a:latin typeface="Century Gothic" panose="020B0502020202020204" pitchFamily="34" charset="0"/>
              </a:rPr>
              <a:t> </a:t>
            </a:r>
            <a:r>
              <a:rPr lang="en-US" sz="2400" dirty="0" smtClean="0">
                <a:latin typeface="Century Gothic" panose="020B0502020202020204" pitchFamily="34" charset="0"/>
              </a:rPr>
              <a:t>better for navigation</a:t>
            </a:r>
          </a:p>
          <a:p>
            <a:pPr marL="914400" lvl="1" indent="-5143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Gothic" panose="020B0502020202020204" pitchFamily="34" charset="0"/>
              </a:rPr>
              <a:t>Users prefer </a:t>
            </a:r>
            <a:r>
              <a:rPr lang="en-US" sz="24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switching</a:t>
            </a:r>
            <a:r>
              <a:rPr lang="en-US" sz="2400" dirty="0" smtClean="0">
                <a:latin typeface="Century Gothic" panose="020B0502020202020204" pitchFamily="34" charset="0"/>
              </a:rPr>
              <a:t> between interfaces</a:t>
            </a:r>
          </a:p>
          <a:p>
            <a:pPr marL="514350" indent="-514350" algn="ctr">
              <a:spcBef>
                <a:spcPts val="1800"/>
              </a:spcBef>
              <a:buNone/>
            </a:pPr>
            <a:r>
              <a:rPr lang="en-US" b="1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Hybrid</a:t>
            </a:r>
            <a:r>
              <a:rPr lang="en-US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 Interface</a:t>
            </a:r>
            <a:endParaRPr lang="en-US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457200" y="762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Experiment 1 – </a:t>
            </a:r>
            <a:r>
              <a:rPr lang="en-US" b="1" dirty="0" smtClean="0">
                <a:latin typeface="Century Gothic" panose="020B0502020202020204" pitchFamily="34" charset="0"/>
              </a:rPr>
              <a:t>Findings</a:t>
            </a:r>
            <a:endParaRPr lang="en-US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3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0" lvl="2" indent="-457200">
              <a:spcBef>
                <a:spcPts val="2400"/>
              </a:spcBef>
            </a:pPr>
            <a:r>
              <a:rPr lang="en-US" dirty="0" smtClean="0">
                <a:latin typeface="Century Gothic" panose="020B0502020202020204" pitchFamily="34" charset="0"/>
              </a:rPr>
              <a:t>Depth info is not always useful</a:t>
            </a:r>
          </a:p>
          <a:p>
            <a:pPr marL="914400" lvl="1" indent="-5143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entury Gothic" panose="020B0502020202020204" pitchFamily="34" charset="0"/>
              </a:rPr>
              <a:t>Handling</a:t>
            </a:r>
            <a:r>
              <a:rPr lang="en-US" sz="24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 occlusions</a:t>
            </a:r>
            <a:r>
              <a:rPr lang="en-US" sz="2400" dirty="0" smtClean="0">
                <a:latin typeface="Century Gothic" panose="020B0502020202020204" pitchFamily="34" charset="0"/>
              </a:rPr>
              <a:t> is challenging with depth alone</a:t>
            </a:r>
          </a:p>
          <a:p>
            <a:pPr marL="514350" indent="-514350" algn="ctr">
              <a:spcBef>
                <a:spcPts val="1800"/>
              </a:spcBef>
              <a:buNone/>
            </a:pPr>
            <a:r>
              <a:rPr lang="en-US" b="1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Depth Selection </a:t>
            </a:r>
            <a:r>
              <a:rPr lang="en-US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Tool</a:t>
            </a:r>
            <a:endParaRPr lang="en-US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457200" y="762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Experiment 1 – </a:t>
            </a:r>
            <a:r>
              <a:rPr lang="en-US" b="1" dirty="0" smtClean="0">
                <a:latin typeface="Century Gothic" panose="020B0502020202020204" pitchFamily="34" charset="0"/>
              </a:rPr>
              <a:t>Findings</a:t>
            </a:r>
            <a:endParaRPr lang="en-US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3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8941" y="330953"/>
            <a:ext cx="8686785" cy="302694"/>
          </a:xfrm>
        </p:spPr>
        <p:txBody>
          <a:bodyPr>
            <a:noAutofit/>
          </a:bodyPr>
          <a:lstStyle/>
          <a:p>
            <a:r>
              <a:rPr lang="en-US" i="1" dirty="0" smtClean="0">
                <a:latin typeface="Century Gothic" panose="020B0502020202020204" pitchFamily="34" charset="0"/>
              </a:rPr>
              <a:t>Not just view shifting…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78" y="1151117"/>
            <a:ext cx="3600000" cy="3600000"/>
          </a:xfrm>
          <a:prstGeom prst="rect">
            <a:avLst/>
          </a:prstGeom>
        </p:spPr>
      </p:pic>
      <p:sp>
        <p:nvSpPr>
          <p:cNvPr id="11" name="1 Título"/>
          <p:cNvSpPr txBox="1">
            <a:spLocks/>
          </p:cNvSpPr>
          <p:nvPr/>
        </p:nvSpPr>
        <p:spPr>
          <a:xfrm>
            <a:off x="5110299" y="3296373"/>
            <a:ext cx="3000013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Focus shifting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 rot="16200000">
            <a:off x="179740" y="3797652"/>
            <a:ext cx="1758815" cy="2539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050" dirty="0" smtClean="0">
                <a:latin typeface="Century Gothic" panose="020B0502020202020204" pitchFamily="34" charset="0"/>
              </a:rPr>
              <a:t>Source: </a:t>
            </a:r>
            <a:r>
              <a:rPr lang="en-US" sz="1050" dirty="0" err="1" smtClean="0">
                <a:latin typeface="Century Gothic" panose="020B0502020202020204" pitchFamily="34" charset="0"/>
              </a:rPr>
              <a:t>LightField</a:t>
            </a:r>
            <a:r>
              <a:rPr lang="en-US" sz="1050" dirty="0" smtClean="0">
                <a:latin typeface="Century Gothic" panose="020B0502020202020204" pitchFamily="34" charset="0"/>
              </a:rPr>
              <a:t> Forum</a:t>
            </a:r>
            <a:endParaRPr lang="en-US" sz="105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56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epthPicker1_1.wmv">
            <a:hlinkClick r:id="" action="ppaction://media"/>
          </p:cNvPr>
          <p:cNvPicPr>
            <a:picLocks noChangeAspect="1"/>
          </p:cNvPicPr>
          <p:nvPr>
            <a:videoFile r:link="rId1"/>
            <p:extLst/>
          </p:nvPr>
        </p:nvPicPr>
        <p:blipFill>
          <a:blip r:embed="rId4"/>
          <a:stretch>
            <a:fillRect/>
          </a:stretch>
        </p:blipFill>
        <p:spPr>
          <a:xfrm>
            <a:off x="2539313" y="1034432"/>
            <a:ext cx="3898557" cy="3898557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24175"/>
            <a:ext cx="8229600" cy="857250"/>
          </a:xfrm>
        </p:spPr>
        <p:txBody>
          <a:bodyPr/>
          <a:lstStyle/>
          <a:p>
            <a:r>
              <a:rPr lang="en-US" i="1" dirty="0" smtClean="0">
                <a:latin typeface="Century Gothic" panose="020B0502020202020204" pitchFamily="34" charset="0"/>
              </a:rPr>
              <a:t>Depth Selection </a:t>
            </a:r>
            <a:r>
              <a:rPr lang="en-US" dirty="0" smtClean="0">
                <a:latin typeface="Century Gothic" panose="020B0502020202020204" pitchFamily="34" charset="0"/>
              </a:rPr>
              <a:t>tool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5 Elipse"/>
          <p:cNvSpPr/>
          <p:nvPr/>
        </p:nvSpPr>
        <p:spPr>
          <a:xfrm>
            <a:off x="4818529" y="3524250"/>
            <a:ext cx="95250" cy="95250"/>
          </a:xfrm>
          <a:prstGeom prst="ellipse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1" name="10 Conector recto de flecha"/>
          <p:cNvCxnSpPr>
            <a:stCxn id="6" idx="6"/>
          </p:cNvCxnSpPr>
          <p:nvPr/>
        </p:nvCxnSpPr>
        <p:spPr>
          <a:xfrm flipV="1">
            <a:off x="4913779" y="3565951"/>
            <a:ext cx="2201396" cy="592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14 CuadroTexto"/>
          <p:cNvSpPr txBox="1"/>
          <p:nvPr/>
        </p:nvSpPr>
        <p:spPr>
          <a:xfrm>
            <a:off x="7115175" y="3150453"/>
            <a:ext cx="10406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err="1" smtClean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Select</a:t>
            </a:r>
            <a:endParaRPr lang="es-ES" sz="2400" dirty="0" smtClean="0">
              <a:solidFill>
                <a:srgbClr val="0070C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s-ES" sz="2400" dirty="0" err="1" smtClean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Depth</a:t>
            </a:r>
            <a:endParaRPr lang="es-ES" dirty="0">
              <a:solidFill>
                <a:srgbClr val="0070C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09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epthPicker2_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41648" y="1034431"/>
            <a:ext cx="3898557" cy="3898557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24175"/>
            <a:ext cx="8229600" cy="857250"/>
          </a:xfrm>
        </p:spPr>
        <p:txBody>
          <a:bodyPr/>
          <a:lstStyle/>
          <a:p>
            <a:r>
              <a:rPr lang="en-US" i="1" dirty="0" smtClean="0">
                <a:latin typeface="Century Gothic" panose="020B0502020202020204" pitchFamily="34" charset="0"/>
              </a:rPr>
              <a:t>Depth Selection </a:t>
            </a:r>
            <a:r>
              <a:rPr lang="en-US" dirty="0" smtClean="0">
                <a:latin typeface="Century Gothic" panose="020B0502020202020204" pitchFamily="34" charset="0"/>
              </a:rPr>
              <a:t>tool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cxnSp>
        <p:nvCxnSpPr>
          <p:cNvPr id="8" name="7 Conector recto de flecha"/>
          <p:cNvCxnSpPr/>
          <p:nvPr/>
        </p:nvCxnSpPr>
        <p:spPr>
          <a:xfrm flipH="1">
            <a:off x="2114551" y="1409700"/>
            <a:ext cx="2190749" cy="10858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 flipV="1">
            <a:off x="4962525" y="2495550"/>
            <a:ext cx="1924050" cy="9906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 flipH="1" flipV="1">
            <a:off x="2114550" y="2847975"/>
            <a:ext cx="1785938" cy="18478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 flipH="1" flipV="1">
            <a:off x="2114550" y="2647950"/>
            <a:ext cx="2847976" cy="66675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6886575" y="2217003"/>
            <a:ext cx="13837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err="1" smtClean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Selected</a:t>
            </a:r>
            <a:endParaRPr lang="es-ES" dirty="0">
              <a:solidFill>
                <a:srgbClr val="00B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270776" y="2417117"/>
            <a:ext cx="18437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err="1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Masked</a:t>
            </a:r>
            <a:r>
              <a:rPr lang="es-ES" sz="24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s-ES" sz="2400" dirty="0" err="1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Out</a:t>
            </a:r>
            <a:endParaRPr lang="es-ES" dirty="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23" name="22 Conector recto de flecha"/>
          <p:cNvCxnSpPr/>
          <p:nvPr/>
        </p:nvCxnSpPr>
        <p:spPr>
          <a:xfrm>
            <a:off x="4962525" y="3486150"/>
            <a:ext cx="1924050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27 CuadroTexto"/>
          <p:cNvSpPr txBox="1"/>
          <p:nvPr/>
        </p:nvSpPr>
        <p:spPr>
          <a:xfrm>
            <a:off x="6905625" y="3255317"/>
            <a:ext cx="21884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err="1" smtClean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Edit</a:t>
            </a:r>
            <a:r>
              <a:rPr lang="es-ES" sz="2400" dirty="0" smtClean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s-ES" sz="2400" dirty="0" err="1" smtClean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on</a:t>
            </a:r>
            <a:r>
              <a:rPr lang="es-ES" sz="2400" dirty="0" smtClean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  <a:p>
            <a:r>
              <a:rPr lang="es-ES" sz="2400" dirty="0" err="1" smtClean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selected</a:t>
            </a:r>
            <a:r>
              <a:rPr lang="es-ES" sz="2400" dirty="0" smtClean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s-ES" sz="2400" dirty="0" err="1" smtClean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areas</a:t>
            </a:r>
            <a:endParaRPr lang="es-ES" dirty="0">
              <a:solidFill>
                <a:srgbClr val="00B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763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6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1" grpId="0"/>
      <p:bldP spid="21" grpId="1"/>
      <p:bldP spid="22" grpId="0"/>
      <p:bldP spid="22" grpId="1"/>
      <p:bldP spid="28" grpId="0"/>
      <p:bldP spid="28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epthPicker3.wmv">
            <a:hlinkClick r:id="" action="ppaction://media"/>
          </p:cNvPr>
          <p:cNvPicPr>
            <a:picLocks noChangeAspect="1"/>
          </p:cNvPicPr>
          <p:nvPr>
            <a:videoFile r:link="rId1"/>
            <p:extLst/>
          </p:nvPr>
        </p:nvPicPr>
        <p:blipFill>
          <a:blip r:embed="rId4"/>
          <a:stretch>
            <a:fillRect/>
          </a:stretch>
        </p:blipFill>
        <p:spPr>
          <a:xfrm>
            <a:off x="2539313" y="1034432"/>
            <a:ext cx="3898557" cy="3898557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24175"/>
            <a:ext cx="8229600" cy="857250"/>
          </a:xfrm>
        </p:spPr>
        <p:txBody>
          <a:bodyPr/>
          <a:lstStyle/>
          <a:p>
            <a:r>
              <a:rPr lang="en-US" i="1" dirty="0" smtClean="0">
                <a:latin typeface="Century Gothic" panose="020B0502020202020204" pitchFamily="34" charset="0"/>
              </a:rPr>
              <a:t>Depth Selection </a:t>
            </a:r>
            <a:r>
              <a:rPr lang="en-US" dirty="0" smtClean="0">
                <a:latin typeface="Century Gothic" panose="020B0502020202020204" pitchFamily="34" charset="0"/>
              </a:rPr>
              <a:t>tool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cxnSp>
        <p:nvCxnSpPr>
          <p:cNvPr id="6" name="5 Conector recto de flecha"/>
          <p:cNvCxnSpPr/>
          <p:nvPr/>
        </p:nvCxnSpPr>
        <p:spPr>
          <a:xfrm>
            <a:off x="5314950" y="3486150"/>
            <a:ext cx="1400175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6 CuadroTexto"/>
          <p:cNvSpPr txBox="1"/>
          <p:nvPr/>
        </p:nvSpPr>
        <p:spPr>
          <a:xfrm>
            <a:off x="6696075" y="3255317"/>
            <a:ext cx="232788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err="1" smtClean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Allows</a:t>
            </a:r>
            <a:r>
              <a:rPr lang="es-ES" sz="2400" dirty="0" smtClean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s-ES" sz="2400" dirty="0" err="1" smtClean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handling</a:t>
            </a:r>
            <a:endParaRPr lang="es-ES" sz="2400" dirty="0" smtClean="0">
              <a:solidFill>
                <a:srgbClr val="00B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es-ES" sz="2400" dirty="0" err="1" smtClean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occlussions</a:t>
            </a:r>
            <a:r>
              <a:rPr lang="es-ES" sz="2400" dirty="0" smtClean="0"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  <a:p>
            <a:endParaRPr lang="es-ES" dirty="0">
              <a:solidFill>
                <a:srgbClr val="00B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9 Elipse"/>
          <p:cNvSpPr/>
          <p:nvPr/>
        </p:nvSpPr>
        <p:spPr>
          <a:xfrm>
            <a:off x="4667250" y="3162300"/>
            <a:ext cx="647700" cy="6477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382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 animBg="1"/>
      <p:bldP spid="10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Century Gothic" panose="020B0502020202020204" pitchFamily="34" charset="0"/>
              </a:rPr>
              <a:t>Baseline experiment</a:t>
            </a:r>
          </a:p>
          <a:p>
            <a:pPr marL="400050" lvl="1" indent="0">
              <a:buNone/>
            </a:pPr>
            <a:r>
              <a:rPr lang="en-US" sz="2400" dirty="0" smtClean="0">
                <a:latin typeface="Century Gothic" panose="020B0502020202020204" pitchFamily="34" charset="0"/>
              </a:rPr>
              <a:t>- Users preferences on interfaces</a:t>
            </a:r>
          </a:p>
          <a:p>
            <a:pPr marL="400050" lvl="1" indent="0">
              <a:buNone/>
            </a:pPr>
            <a:r>
              <a:rPr lang="en-US" sz="2400" dirty="0" smtClean="0">
                <a:latin typeface="Century Gothic" panose="020B0502020202020204" pitchFamily="34" charset="0"/>
              </a:rPr>
              <a:t>- Synthetic light fields</a:t>
            </a:r>
          </a:p>
          <a:p>
            <a:pPr marL="514350" indent="-514350">
              <a:spcBef>
                <a:spcPts val="3600"/>
              </a:spcBef>
              <a:buFont typeface="+mj-lt"/>
              <a:buAutoNum type="arabicPeriod"/>
            </a:pPr>
            <a:r>
              <a:rPr lang="en-US" dirty="0" smtClean="0">
                <a:latin typeface="Century Gothic" panose="020B0502020202020204" pitchFamily="34" charset="0"/>
              </a:rPr>
              <a:t>Experiment with real light fields</a:t>
            </a:r>
          </a:p>
          <a:p>
            <a:pPr marL="400050" lvl="1" indent="0">
              <a:buNone/>
            </a:pPr>
            <a:r>
              <a:rPr lang="en-US" sz="2400" dirty="0" smtClean="0">
                <a:latin typeface="Century Gothic" panose="020B0502020202020204" pitchFamily="34" charset="0"/>
              </a:rPr>
              <a:t>- Workflows on realistic edits</a:t>
            </a:r>
          </a:p>
          <a:p>
            <a:pPr marL="400050" lvl="1" indent="0">
              <a:buNone/>
            </a:pPr>
            <a:r>
              <a:rPr lang="en-US" sz="2400" dirty="0" smtClean="0">
                <a:latin typeface="Century Gothic" panose="020B0502020202020204" pitchFamily="34" charset="0"/>
              </a:rPr>
              <a:t>- Captured light fields</a:t>
            </a:r>
          </a:p>
          <a:p>
            <a:pPr marL="0" indent="0">
              <a:spcBef>
                <a:spcPts val="2400"/>
              </a:spcBef>
              <a:buNone/>
            </a:pP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457201" y="1801503"/>
            <a:ext cx="8229600" cy="1009935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629"/>
            <a:ext cx="8229600" cy="857250"/>
          </a:xfrm>
        </p:spPr>
        <p:txBody>
          <a:bodyPr/>
          <a:lstStyle/>
          <a:p>
            <a:r>
              <a:rPr lang="en-US" dirty="0" smtClean="0">
                <a:latin typeface="Century Gothic" panose="020B0502020202020204" pitchFamily="34" charset="0"/>
              </a:rPr>
              <a:t>Our user studies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6" name="5 Flecha abajo"/>
          <p:cNvSpPr/>
          <p:nvPr/>
        </p:nvSpPr>
        <p:spPr>
          <a:xfrm>
            <a:off x="1558486" y="1948070"/>
            <a:ext cx="1470991" cy="1033669"/>
          </a:xfrm>
          <a:prstGeom prst="downArrow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CuadroTexto"/>
          <p:cNvSpPr txBox="1"/>
          <p:nvPr/>
        </p:nvSpPr>
        <p:spPr>
          <a:xfrm>
            <a:off x="3275936" y="1948070"/>
            <a:ext cx="50172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ES" b="1" dirty="0" err="1" smtClean="0">
                <a:solidFill>
                  <a:srgbClr val="0070C0"/>
                </a:solidFill>
              </a:rPr>
              <a:t>Hybrid</a:t>
            </a:r>
            <a:r>
              <a:rPr lang="es-ES" b="1" dirty="0" smtClean="0">
                <a:solidFill>
                  <a:srgbClr val="0070C0"/>
                </a:solidFill>
              </a:rPr>
              <a:t> </a:t>
            </a:r>
            <a:r>
              <a:rPr lang="es-ES" dirty="0" smtClean="0">
                <a:solidFill>
                  <a:srgbClr val="0070C0"/>
                </a:solidFill>
              </a:rPr>
              <a:t>Interface</a:t>
            </a:r>
          </a:p>
          <a:p>
            <a:pPr marL="342900" indent="-342900">
              <a:buFont typeface="+mj-lt"/>
              <a:buAutoNum type="arabicPeriod"/>
            </a:pPr>
            <a:endParaRPr lang="es-ES" b="1" dirty="0">
              <a:solidFill>
                <a:srgbClr val="0070C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s-ES" b="1" dirty="0" err="1" smtClean="0">
                <a:solidFill>
                  <a:srgbClr val="0070C0"/>
                </a:solidFill>
              </a:rPr>
              <a:t>Depth</a:t>
            </a:r>
            <a:r>
              <a:rPr lang="es-ES" b="1" dirty="0" smtClean="0">
                <a:solidFill>
                  <a:srgbClr val="0070C0"/>
                </a:solidFill>
              </a:rPr>
              <a:t> </a:t>
            </a:r>
            <a:r>
              <a:rPr lang="es-ES" b="1" dirty="0" err="1" smtClean="0">
                <a:solidFill>
                  <a:srgbClr val="0070C0"/>
                </a:solidFill>
              </a:rPr>
              <a:t>Selection</a:t>
            </a:r>
            <a:r>
              <a:rPr lang="es-ES" b="1" dirty="0" smtClean="0">
                <a:solidFill>
                  <a:srgbClr val="0070C0"/>
                </a:solidFill>
              </a:rPr>
              <a:t> </a:t>
            </a:r>
            <a:r>
              <a:rPr lang="es-ES" dirty="0" err="1" smtClean="0">
                <a:solidFill>
                  <a:srgbClr val="0070C0"/>
                </a:solidFill>
              </a:rPr>
              <a:t>tool</a:t>
            </a:r>
            <a:endParaRPr lang="es-E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66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6" grpId="0" animBg="1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entury Gothic" panose="020B0502020202020204" pitchFamily="34" charset="0"/>
              </a:rPr>
              <a:t>Experiment 2 – </a:t>
            </a:r>
            <a:r>
              <a:rPr lang="en-US" sz="3200" b="1" dirty="0" smtClean="0">
                <a:latin typeface="Century Gothic" panose="020B0502020202020204" pitchFamily="34" charset="0"/>
              </a:rPr>
              <a:t>Procedure </a:t>
            </a:r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00151"/>
            <a:ext cx="8458200" cy="3394472"/>
          </a:xfrm>
        </p:spPr>
        <p:txBody>
          <a:bodyPr>
            <a:normAutofit/>
          </a:bodyPr>
          <a:lstStyle/>
          <a:p>
            <a:pPr>
              <a:spcBef>
                <a:spcPts val="2400"/>
              </a:spcBef>
              <a:buFont typeface="Century Gothic" panose="020B0502020202020204" pitchFamily="34" charset="0"/>
              <a:buChar char="∙"/>
            </a:pPr>
            <a:r>
              <a:rPr lang="en-US" dirty="0" smtClean="0">
                <a:latin typeface="Century Gothic" panose="020B0502020202020204" pitchFamily="34" charset="0"/>
              </a:rPr>
              <a:t>10 directed tasks; random order</a:t>
            </a:r>
          </a:p>
          <a:p>
            <a:pPr>
              <a:spcBef>
                <a:spcPts val="2400"/>
              </a:spcBef>
              <a:buFont typeface="Century Gothic" panose="020B0502020202020204" pitchFamily="34" charset="0"/>
              <a:buChar char="∙"/>
            </a:pPr>
            <a:r>
              <a:rPr lang="en-US" dirty="0" smtClean="0">
                <a:latin typeface="Century Gothic" panose="020B0502020202020204" pitchFamily="34" charset="0"/>
              </a:rPr>
              <a:t>Hybrid interface </a:t>
            </a:r>
          </a:p>
          <a:p>
            <a:pPr>
              <a:spcBef>
                <a:spcPts val="2400"/>
              </a:spcBef>
              <a:buFont typeface="Century Gothic" panose="020B0502020202020204" pitchFamily="34" charset="0"/>
              <a:buChar char="∙"/>
            </a:pPr>
            <a:r>
              <a:rPr lang="en-US" dirty="0" smtClean="0">
                <a:latin typeface="Century Gothic" panose="020B0502020202020204" pitchFamily="34" charset="0"/>
              </a:rPr>
              <a:t>Reconstructed depth info available</a:t>
            </a:r>
          </a:p>
          <a:p>
            <a:pPr lvl="1">
              <a:spcBef>
                <a:spcPts val="1200"/>
              </a:spcBef>
              <a:buClr>
                <a:srgbClr val="0070C0"/>
              </a:buClr>
              <a:buFont typeface="Wingdings" pitchFamily="2" charset="2"/>
              <a:buChar char="Ø"/>
            </a:pPr>
            <a:r>
              <a:rPr lang="en-US" dirty="0" smtClean="0">
                <a:latin typeface="Century Gothic" panose="020B0502020202020204" pitchFamily="34" charset="0"/>
              </a:rPr>
              <a:t>What impact does </a:t>
            </a:r>
            <a:r>
              <a:rPr lang="en-US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imperfect depth </a:t>
            </a:r>
            <a:r>
              <a:rPr lang="en-US" dirty="0" smtClean="0">
                <a:solidFill>
                  <a:srgbClr val="080808"/>
                </a:solidFill>
                <a:latin typeface="Century Gothic" panose="020B0502020202020204" pitchFamily="34" charset="0"/>
              </a:rPr>
              <a:t>have</a:t>
            </a:r>
            <a:r>
              <a:rPr lang="en-US" dirty="0" smtClean="0">
                <a:latin typeface="Century Gothic" panose="020B0502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2609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Adrian\Dropbox\PPT_SIGGRAPH_2014\images\tasks_exp2_edit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8" y="1349013"/>
            <a:ext cx="8229602" cy="3253646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297712" y="1212112"/>
            <a:ext cx="8559209" cy="3583172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050" name="Picture 2" descr="C:\Users\Adrian\Dropbox\PPT_SIGGRAPH_2014\images\raytrix_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530" y="1481766"/>
            <a:ext cx="1381125" cy="13112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1" name="Picture 3" descr="C:\Users\Adrian\Dropbox\PPT_SIGGRAPH_2014\images\dr-log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29120" y="1481765"/>
            <a:ext cx="1032515" cy="13112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3" descr="C:\Users\Adrian\Dropbox\PPT_SIGGRAPH_2014\images\dr-log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51595" y="1481766"/>
            <a:ext cx="1032515" cy="13112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3" descr="C:\Users\Adrian\Dropbox\PPT_SIGGRAPH_2014\images\dr-log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67744" y="1481765"/>
            <a:ext cx="1032515" cy="13112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3" descr="C:\Users\Adrian\Dropbox\PPT_SIGGRAPH_2014\images\dr-log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68954" y="1481765"/>
            <a:ext cx="1032515" cy="13112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3" descr="C:\Users\Adrian\Dropbox\PPT_SIGGRAPH_2014\images\dr-log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5885" y="3143989"/>
            <a:ext cx="1032515" cy="13112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2" name="Picture 4" descr="C:\Users\Adrian\Dropbox\PPT_SIGGRAPH_2014\images\LYTRO_logo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97221" y="3226907"/>
            <a:ext cx="1217826" cy="12070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4" descr="C:\Users\Adrian\Dropbox\PPT_SIGGRAPH_2014\images\LYTRO_logo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61981" y="3226907"/>
            <a:ext cx="1217826" cy="12070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4" descr="C:\Users\Adrian\Dropbox\PPT_SIGGRAPH_2014\images\LYTRO_logo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25212" y="3248173"/>
            <a:ext cx="1217826" cy="12070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4" descr="C:\Users\Adrian\Dropbox\PPT_SIGGRAPH_2014\images\LYTRO_logo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05156" y="3226907"/>
            <a:ext cx="1217826" cy="12070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entury Gothic" panose="020B0502020202020204" pitchFamily="34" charset="0"/>
              </a:rPr>
              <a:t>Experiment 2 – </a:t>
            </a:r>
            <a:r>
              <a:rPr lang="en-US" sz="3200" b="1" dirty="0" smtClean="0">
                <a:latin typeface="Century Gothic" panose="020B0502020202020204" pitchFamily="34" charset="0"/>
              </a:rPr>
              <a:t>Tasks</a:t>
            </a:r>
            <a:endParaRPr lang="en-US" sz="32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45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rian\Dropbox\PPT_SIGGRAPH_2014\images\tasks_exp2_origina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" y="1349013"/>
            <a:ext cx="8229601" cy="3253646"/>
          </a:xfrm>
          <a:prstGeom prst="rect">
            <a:avLst/>
          </a:prstGeom>
          <a:noFill/>
        </p:spPr>
      </p:pic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6" name="Picture 2" descr="C:\Users\Adrian\Dropbox\PPT_SIGGRAPH_2014\images\tasks_exp2_edit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198" y="1349013"/>
            <a:ext cx="8229602" cy="3253646"/>
          </a:xfrm>
          <a:prstGeom prst="rect">
            <a:avLst/>
          </a:prstGeom>
          <a:noFill/>
        </p:spPr>
      </p:pic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entury Gothic" panose="020B0502020202020204" pitchFamily="34" charset="0"/>
              </a:rPr>
              <a:t>Experiment 2 – Tasks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56219" y="1311465"/>
            <a:ext cx="6720442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2090929" y="2983787"/>
            <a:ext cx="6720442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Rectángulo redondeado"/>
          <p:cNvSpPr/>
          <p:nvPr/>
        </p:nvSpPr>
        <p:spPr>
          <a:xfrm>
            <a:off x="3478693" y="3600698"/>
            <a:ext cx="4587903" cy="124370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dirty="0" err="1" smtClean="0">
                <a:latin typeface="Century Gothic" panose="020B0502020202020204" pitchFamily="34" charset="0"/>
              </a:rPr>
              <a:t>Handling</a:t>
            </a:r>
            <a:r>
              <a:rPr lang="es-ES" sz="2400" dirty="0" smtClean="0">
                <a:latin typeface="Century Gothic" panose="020B0502020202020204" pitchFamily="34" charset="0"/>
              </a:rPr>
              <a:t> </a:t>
            </a:r>
            <a:r>
              <a:rPr lang="es-ES" sz="2400" dirty="0" err="1" smtClean="0">
                <a:latin typeface="Century Gothic" panose="020B0502020202020204" pitchFamily="34" charset="0"/>
              </a:rPr>
              <a:t>occlusions</a:t>
            </a:r>
            <a:endParaRPr lang="es-ES" sz="2400" dirty="0" smtClean="0">
              <a:latin typeface="Century Gothic" panose="020B0502020202020204" pitchFamily="34" charset="0"/>
            </a:endParaRPr>
          </a:p>
        </p:txBody>
      </p:sp>
      <p:pic>
        <p:nvPicPr>
          <p:cNvPr id="11" name="1 Marcador de contenido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10621"/>
            <a:ext cx="1584000" cy="1584000"/>
          </a:xfrm>
          <a:prstGeom prst="rect">
            <a:avLst/>
          </a:prstGeom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174" y="1349013"/>
            <a:ext cx="1584000" cy="15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3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rian\Dropbox\PPT_SIGGRAPH_2014\images\tasks_exp2_origina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" y="1349013"/>
            <a:ext cx="8229601" cy="3253646"/>
          </a:xfrm>
          <a:prstGeom prst="rect">
            <a:avLst/>
          </a:prstGeom>
          <a:noFill/>
        </p:spPr>
      </p:pic>
      <p:pic>
        <p:nvPicPr>
          <p:cNvPr id="1026" name="Picture 2" descr="C:\Users\Adrian\Dropbox\PPT_SIGGRAPH_2014\images\tasks_exp2_edit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198" y="1349013"/>
            <a:ext cx="8229602" cy="3253646"/>
          </a:xfrm>
          <a:prstGeom prst="rect">
            <a:avLst/>
          </a:prstGeom>
          <a:noFill/>
        </p:spPr>
      </p:pic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entury Gothic" panose="020B0502020202020204" pitchFamily="34" charset="0"/>
              </a:rPr>
              <a:t>Experiment 2 – Tasks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56218" y="1311465"/>
            <a:ext cx="8330581" cy="1657331"/>
          </a:xfrm>
          <a:prstGeom prst="rect">
            <a:avLst/>
          </a:prstGeom>
          <a:solidFill>
            <a:schemeClr val="lt1">
              <a:alpha val="8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8 Rectángulo"/>
          <p:cNvSpPr/>
          <p:nvPr/>
        </p:nvSpPr>
        <p:spPr>
          <a:xfrm>
            <a:off x="356218" y="2983787"/>
            <a:ext cx="8455153" cy="1657331"/>
          </a:xfrm>
          <a:prstGeom prst="rect">
            <a:avLst/>
          </a:prstGeom>
          <a:solidFill>
            <a:schemeClr val="lt1">
              <a:alpha val="8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Rectángulo redondeado"/>
          <p:cNvSpPr/>
          <p:nvPr/>
        </p:nvSpPr>
        <p:spPr>
          <a:xfrm>
            <a:off x="3478693" y="3600698"/>
            <a:ext cx="4587903" cy="124370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dirty="0" err="1" smtClean="0">
                <a:latin typeface="Century Gothic" panose="020B0502020202020204" pitchFamily="34" charset="0"/>
              </a:rPr>
              <a:t>Handling</a:t>
            </a:r>
            <a:r>
              <a:rPr lang="es-ES" sz="2400" dirty="0" smtClean="0">
                <a:latin typeface="Century Gothic" panose="020B0502020202020204" pitchFamily="34" charset="0"/>
              </a:rPr>
              <a:t> </a:t>
            </a:r>
            <a:r>
              <a:rPr lang="es-ES" sz="2400" dirty="0" err="1" smtClean="0">
                <a:latin typeface="Century Gothic" panose="020B0502020202020204" pitchFamily="34" charset="0"/>
              </a:rPr>
              <a:t>occlusions</a:t>
            </a:r>
            <a:endParaRPr lang="es-ES" sz="2400" dirty="0" smtClean="0">
              <a:latin typeface="Century Gothic" panose="020B0502020202020204" pitchFamily="34" charset="0"/>
            </a:endParaRPr>
          </a:p>
        </p:txBody>
      </p:sp>
      <p:pic>
        <p:nvPicPr>
          <p:cNvPr id="12" name="11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686" y="983818"/>
            <a:ext cx="2485152" cy="24851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1 Marcador de contenido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925" y="995934"/>
            <a:ext cx="2484000" cy="2484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Flecha derecha 18"/>
          <p:cNvSpPr/>
          <p:nvPr/>
        </p:nvSpPr>
        <p:spPr>
          <a:xfrm>
            <a:off x="4355974" y="2032117"/>
            <a:ext cx="486795" cy="486795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4" name="3 Conector recto de flecha"/>
          <p:cNvCxnSpPr/>
          <p:nvPr/>
        </p:nvCxnSpPr>
        <p:spPr>
          <a:xfrm>
            <a:off x="5695950" y="2032117"/>
            <a:ext cx="203835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4 CuadroTexto"/>
          <p:cNvSpPr txBox="1"/>
          <p:nvPr/>
        </p:nvSpPr>
        <p:spPr>
          <a:xfrm>
            <a:off x="7655749" y="18412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 err="1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Occluder</a:t>
            </a:r>
            <a:endParaRPr lang="es-ES" sz="2000" dirty="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064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rian\Dropbox\PPT_SIGGRAPH_2014\images\tasks_exp2_origina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" y="1349013"/>
            <a:ext cx="8229601" cy="3253646"/>
          </a:xfrm>
          <a:prstGeom prst="rect">
            <a:avLst/>
          </a:prstGeom>
          <a:noFill/>
        </p:spPr>
      </p:pic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6" name="Picture 2" descr="C:\Users\Adrian\Dropbox\PPT_SIGGRAPH_2014\images\tasks_exp2_edit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198" y="1349013"/>
            <a:ext cx="8229602" cy="3253646"/>
          </a:xfrm>
          <a:prstGeom prst="rect">
            <a:avLst/>
          </a:prstGeom>
          <a:noFill/>
        </p:spPr>
      </p:pic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entury Gothic" panose="020B0502020202020204" pitchFamily="34" charset="0"/>
              </a:rPr>
              <a:t>Experiment 2 – Tasks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88024" y="1311465"/>
            <a:ext cx="3357042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395974" y="2983787"/>
            <a:ext cx="8415397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Rectángulo"/>
          <p:cNvSpPr/>
          <p:nvPr/>
        </p:nvSpPr>
        <p:spPr>
          <a:xfrm>
            <a:off x="5406888" y="1311464"/>
            <a:ext cx="3404484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Rectángulo redondeado"/>
          <p:cNvSpPr/>
          <p:nvPr/>
        </p:nvSpPr>
        <p:spPr>
          <a:xfrm>
            <a:off x="234557" y="3457574"/>
            <a:ext cx="4587903" cy="124370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dirty="0" err="1" smtClean="0">
                <a:latin typeface="Century Gothic" panose="020B0502020202020204" pitchFamily="34" charset="0"/>
              </a:rPr>
              <a:t>Editing</a:t>
            </a:r>
            <a:r>
              <a:rPr lang="es-ES" sz="2400" dirty="0" smtClean="0">
                <a:latin typeface="Century Gothic" panose="020B0502020202020204" pitchFamily="34" charset="0"/>
              </a:rPr>
              <a:t> in free </a:t>
            </a:r>
            <a:r>
              <a:rPr lang="es-ES" sz="2400" dirty="0" err="1" smtClean="0">
                <a:latin typeface="Century Gothic" panose="020B0502020202020204" pitchFamily="34" charset="0"/>
              </a:rPr>
              <a:t>space</a:t>
            </a:r>
            <a:endParaRPr lang="es-ES" sz="2400" dirty="0" smtClean="0">
              <a:latin typeface="Century Gothic" panose="020B0502020202020204" pitchFamily="34" charset="0"/>
            </a:endParaRPr>
          </a:p>
        </p:txBody>
      </p:sp>
      <p:sp>
        <p:nvSpPr>
          <p:cNvPr id="2" name="1 Rectángulo redondeado"/>
          <p:cNvSpPr/>
          <p:nvPr/>
        </p:nvSpPr>
        <p:spPr>
          <a:xfrm>
            <a:off x="3943847" y="1622066"/>
            <a:ext cx="878613" cy="445273"/>
          </a:xfrm>
          <a:prstGeom prst="roundRect">
            <a:avLst/>
          </a:prstGeom>
          <a:noFill/>
          <a:ln w="38100">
            <a:solidFill>
              <a:srgbClr val="FA95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49090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rian\Dropbox\PPT_SIGGRAPH_2014\images\tasks_exp2_origina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" y="1349013"/>
            <a:ext cx="8229601" cy="3253646"/>
          </a:xfrm>
          <a:prstGeom prst="rect">
            <a:avLst/>
          </a:prstGeom>
          <a:noFill/>
        </p:spPr>
      </p:pic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6" name="Picture 2" descr="C:\Users\Adrian\Dropbox\PPT_SIGGRAPH_2014\images\tasks_exp2_edit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198" y="1349013"/>
            <a:ext cx="8229602" cy="3253646"/>
          </a:xfrm>
          <a:prstGeom prst="rect">
            <a:avLst/>
          </a:prstGeom>
          <a:noFill/>
        </p:spPr>
      </p:pic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entury Gothic" panose="020B0502020202020204" pitchFamily="34" charset="0"/>
              </a:rPr>
              <a:t>Experiment 2 – Tasks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2049846" y="1349013"/>
            <a:ext cx="3357042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5406888" y="2983787"/>
            <a:ext cx="3404483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Rectángulo"/>
          <p:cNvSpPr/>
          <p:nvPr/>
        </p:nvSpPr>
        <p:spPr>
          <a:xfrm>
            <a:off x="5406888" y="1311464"/>
            <a:ext cx="3404484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340450" y="2997751"/>
            <a:ext cx="3404483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Rectángulo redondeado"/>
          <p:cNvSpPr/>
          <p:nvPr/>
        </p:nvSpPr>
        <p:spPr>
          <a:xfrm>
            <a:off x="3744933" y="1040378"/>
            <a:ext cx="4587903" cy="124370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dirty="0" err="1" smtClean="0">
                <a:latin typeface="Century Gothic" panose="020B0502020202020204" pitchFamily="34" charset="0"/>
              </a:rPr>
              <a:t>Editing</a:t>
            </a:r>
            <a:r>
              <a:rPr lang="es-ES" sz="2400" dirty="0" smtClean="0">
                <a:latin typeface="Century Gothic" panose="020B0502020202020204" pitchFamily="34" charset="0"/>
              </a:rPr>
              <a:t> </a:t>
            </a:r>
            <a:r>
              <a:rPr lang="es-ES" sz="2400" dirty="0" err="1" smtClean="0">
                <a:latin typeface="Century Gothic" panose="020B0502020202020204" pitchFamily="34" charset="0"/>
              </a:rPr>
              <a:t>planar</a:t>
            </a:r>
            <a:r>
              <a:rPr lang="es-ES" sz="2400" dirty="0" smtClean="0">
                <a:latin typeface="Century Gothic" panose="020B0502020202020204" pitchFamily="34" charset="0"/>
              </a:rPr>
              <a:t> </a:t>
            </a:r>
            <a:r>
              <a:rPr lang="es-ES" sz="2400" dirty="0" err="1" smtClean="0">
                <a:latin typeface="Century Gothic" panose="020B0502020202020204" pitchFamily="34" charset="0"/>
              </a:rPr>
              <a:t>surfaces</a:t>
            </a:r>
            <a:endParaRPr lang="es-ES" sz="2400" dirty="0" smtClean="0">
              <a:latin typeface="Century Gothic" panose="020B0502020202020204" pitchFamily="34" charset="0"/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1288111" y="1349013"/>
            <a:ext cx="754580" cy="445273"/>
          </a:xfrm>
          <a:prstGeom prst="roundRect">
            <a:avLst/>
          </a:prstGeom>
          <a:noFill/>
          <a:ln w="38100">
            <a:solidFill>
              <a:srgbClr val="FA95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Rectángulo redondeado"/>
          <p:cNvSpPr/>
          <p:nvPr/>
        </p:nvSpPr>
        <p:spPr>
          <a:xfrm>
            <a:off x="4635607" y="2997751"/>
            <a:ext cx="298174" cy="445273"/>
          </a:xfrm>
          <a:prstGeom prst="roundRect">
            <a:avLst/>
          </a:prstGeom>
          <a:noFill/>
          <a:ln w="38100">
            <a:solidFill>
              <a:srgbClr val="FA95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Rectángulo redondeado"/>
          <p:cNvSpPr/>
          <p:nvPr/>
        </p:nvSpPr>
        <p:spPr>
          <a:xfrm>
            <a:off x="4979496" y="3220388"/>
            <a:ext cx="157047" cy="667910"/>
          </a:xfrm>
          <a:prstGeom prst="roundRect">
            <a:avLst/>
          </a:prstGeom>
          <a:noFill/>
          <a:ln w="38100">
            <a:solidFill>
              <a:srgbClr val="FA95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457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8941" y="330953"/>
            <a:ext cx="8686785" cy="302694"/>
          </a:xfrm>
        </p:spPr>
        <p:txBody>
          <a:bodyPr>
            <a:noAutofit/>
          </a:bodyPr>
          <a:lstStyle/>
          <a:p>
            <a:r>
              <a:rPr lang="en-US" i="1" dirty="0" smtClean="0">
                <a:latin typeface="Century Gothic" panose="020B0502020202020204" pitchFamily="34" charset="0"/>
              </a:rPr>
              <a:t>Not just view shifting…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pic>
        <p:nvPicPr>
          <p:cNvPr id="2050" name="Picture 2" descr="http://lightfield-forum.com/wordpress/wp-content/uploads/2012/11/3d-sidebyside-gentian-lytro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0" b="14851"/>
          <a:stretch/>
        </p:blipFill>
        <p:spPr bwMode="auto">
          <a:xfrm>
            <a:off x="343200" y="1415332"/>
            <a:ext cx="6624594" cy="3069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7106078" y="3029792"/>
            <a:ext cx="3000013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Stereo content creation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 rot="16200000">
            <a:off x="-663165" y="3510485"/>
            <a:ext cx="1758815" cy="2539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050" dirty="0" smtClean="0">
                <a:latin typeface="Century Gothic" panose="020B0502020202020204" pitchFamily="34" charset="0"/>
              </a:rPr>
              <a:t>Source: </a:t>
            </a:r>
            <a:r>
              <a:rPr lang="en-US" sz="1050" dirty="0" err="1" smtClean="0">
                <a:latin typeface="Century Gothic" panose="020B0502020202020204" pitchFamily="34" charset="0"/>
              </a:rPr>
              <a:t>LightField</a:t>
            </a:r>
            <a:r>
              <a:rPr lang="en-US" sz="1050" dirty="0" smtClean="0">
                <a:latin typeface="Century Gothic" panose="020B0502020202020204" pitchFamily="34" charset="0"/>
              </a:rPr>
              <a:t> Forum</a:t>
            </a:r>
            <a:endParaRPr lang="en-US" sz="105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30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rian\Dropbox\PPT_SIGGRAPH_2014\images\tasks_exp2_origina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" y="1349013"/>
            <a:ext cx="8229601" cy="3253646"/>
          </a:xfrm>
          <a:prstGeom prst="rect">
            <a:avLst/>
          </a:prstGeom>
          <a:noFill/>
        </p:spPr>
      </p:pic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6" name="Picture 2" descr="C:\Users\Adrian\Dropbox\PPT_SIGGRAPH_2014\images\tasks_exp2_edit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198" y="1349013"/>
            <a:ext cx="8229602" cy="3253646"/>
          </a:xfrm>
          <a:prstGeom prst="rect">
            <a:avLst/>
          </a:prstGeom>
          <a:noFill/>
        </p:spPr>
      </p:pic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entury Gothic" panose="020B0502020202020204" pitchFamily="34" charset="0"/>
              </a:rPr>
              <a:t>Experiment 2 – Tasks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95974" y="1311465"/>
            <a:ext cx="4995009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395974" y="2983787"/>
            <a:ext cx="6672471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Rectángulo"/>
          <p:cNvSpPr/>
          <p:nvPr/>
        </p:nvSpPr>
        <p:spPr>
          <a:xfrm>
            <a:off x="7084346" y="1311464"/>
            <a:ext cx="1727025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Rectángulo redondeado"/>
          <p:cNvSpPr/>
          <p:nvPr/>
        </p:nvSpPr>
        <p:spPr>
          <a:xfrm>
            <a:off x="302017" y="2605543"/>
            <a:ext cx="4587903" cy="124370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dirty="0" err="1" smtClean="0">
                <a:latin typeface="Century Gothic" panose="020B0502020202020204" pitchFamily="34" charset="0"/>
              </a:rPr>
              <a:t>Intricate</a:t>
            </a:r>
            <a:r>
              <a:rPr lang="es-ES" sz="2400" dirty="0" smtClean="0">
                <a:latin typeface="Century Gothic" panose="020B0502020202020204" pitchFamily="34" charset="0"/>
              </a:rPr>
              <a:t> </a:t>
            </a:r>
            <a:r>
              <a:rPr lang="es-ES" sz="2400" dirty="0" err="1" smtClean="0">
                <a:latin typeface="Century Gothic" panose="020B0502020202020204" pitchFamily="34" charset="0"/>
              </a:rPr>
              <a:t>geometries</a:t>
            </a:r>
            <a:endParaRPr lang="es-ES" sz="2400" dirty="0" smtClean="0">
              <a:latin typeface="Century Gothic" panose="020B0502020202020204" pitchFamily="34" charset="0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5931674" y="1614116"/>
            <a:ext cx="1077396" cy="1272208"/>
          </a:xfrm>
          <a:prstGeom prst="roundRect">
            <a:avLst/>
          </a:prstGeom>
          <a:noFill/>
          <a:ln w="38100">
            <a:solidFill>
              <a:srgbClr val="FA95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Rectángulo redondeado"/>
          <p:cNvSpPr/>
          <p:nvPr/>
        </p:nvSpPr>
        <p:spPr>
          <a:xfrm>
            <a:off x="7808187" y="4055166"/>
            <a:ext cx="878613" cy="539458"/>
          </a:xfrm>
          <a:prstGeom prst="roundRect">
            <a:avLst/>
          </a:prstGeom>
          <a:noFill/>
          <a:ln w="38100">
            <a:solidFill>
              <a:srgbClr val="FA95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493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rian\Dropbox\PPT_SIGGRAPH_2014\images\tasks_exp2_origina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" y="1349013"/>
            <a:ext cx="8229601" cy="3253646"/>
          </a:xfrm>
          <a:prstGeom prst="rect">
            <a:avLst/>
          </a:prstGeom>
          <a:noFill/>
        </p:spPr>
      </p:pic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6" name="Picture 2" descr="C:\Users\Adrian\Dropbox\PPT_SIGGRAPH_2014\images\tasks_exp2_edit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198" y="1349013"/>
            <a:ext cx="8229602" cy="3253646"/>
          </a:xfrm>
          <a:prstGeom prst="rect">
            <a:avLst/>
          </a:prstGeom>
          <a:noFill/>
        </p:spPr>
      </p:pic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entury Gothic" panose="020B0502020202020204" pitchFamily="34" charset="0"/>
              </a:rPr>
              <a:t>Experiment 2 – Tasks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728366" y="1349013"/>
            <a:ext cx="1678522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"/>
          <p:cNvSpPr/>
          <p:nvPr/>
        </p:nvSpPr>
        <p:spPr>
          <a:xfrm>
            <a:off x="7060757" y="2983787"/>
            <a:ext cx="1782418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Rectángulo"/>
          <p:cNvSpPr/>
          <p:nvPr/>
        </p:nvSpPr>
        <p:spPr>
          <a:xfrm>
            <a:off x="5406888" y="1311464"/>
            <a:ext cx="3404484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3728366" y="2997751"/>
            <a:ext cx="1678521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Rectángulo"/>
          <p:cNvSpPr/>
          <p:nvPr/>
        </p:nvSpPr>
        <p:spPr>
          <a:xfrm>
            <a:off x="395194" y="2982491"/>
            <a:ext cx="1678521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Rectángulo"/>
          <p:cNvSpPr/>
          <p:nvPr/>
        </p:nvSpPr>
        <p:spPr>
          <a:xfrm>
            <a:off x="408049" y="1319760"/>
            <a:ext cx="1678522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Rectángulo redondeado"/>
          <p:cNvSpPr/>
          <p:nvPr/>
        </p:nvSpPr>
        <p:spPr>
          <a:xfrm>
            <a:off x="4342733" y="1134552"/>
            <a:ext cx="4587903" cy="124370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dirty="0" err="1" smtClean="0">
                <a:latin typeface="Century Gothic" panose="020B0502020202020204" pitchFamily="34" charset="0"/>
              </a:rPr>
              <a:t>Editing</a:t>
            </a:r>
            <a:r>
              <a:rPr lang="es-ES" sz="2400" dirty="0" smtClean="0">
                <a:latin typeface="Century Gothic" panose="020B0502020202020204" pitchFamily="34" charset="0"/>
              </a:rPr>
              <a:t> </a:t>
            </a:r>
            <a:r>
              <a:rPr lang="es-ES" sz="2400" dirty="0" err="1" smtClean="0">
                <a:latin typeface="Century Gothic" panose="020B0502020202020204" pitchFamily="34" charset="0"/>
              </a:rPr>
              <a:t>curved</a:t>
            </a:r>
            <a:r>
              <a:rPr lang="es-ES" sz="2400" dirty="0" smtClean="0">
                <a:latin typeface="Century Gothic" panose="020B0502020202020204" pitchFamily="34" charset="0"/>
              </a:rPr>
              <a:t> </a:t>
            </a:r>
            <a:r>
              <a:rPr lang="es-ES" sz="2400" dirty="0" err="1" smtClean="0">
                <a:latin typeface="Century Gothic" panose="020B0502020202020204" pitchFamily="34" charset="0"/>
              </a:rPr>
              <a:t>surfaces</a:t>
            </a:r>
            <a:endParaRPr lang="es-ES" sz="2400" dirty="0" smtClean="0">
              <a:latin typeface="Century Gothic" panose="020B0502020202020204" pitchFamily="34" charset="0"/>
            </a:endParaRPr>
          </a:p>
        </p:txBody>
      </p:sp>
      <p:sp>
        <p:nvSpPr>
          <p:cNvPr id="15" name="14 Rectángulo redondeado"/>
          <p:cNvSpPr/>
          <p:nvPr/>
        </p:nvSpPr>
        <p:spPr>
          <a:xfrm>
            <a:off x="5971430" y="3811156"/>
            <a:ext cx="469127" cy="649526"/>
          </a:xfrm>
          <a:prstGeom prst="roundRect">
            <a:avLst/>
          </a:prstGeom>
          <a:noFill/>
          <a:ln w="38100">
            <a:solidFill>
              <a:srgbClr val="FA95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15 Rectángulo redondeado"/>
          <p:cNvSpPr/>
          <p:nvPr/>
        </p:nvSpPr>
        <p:spPr>
          <a:xfrm>
            <a:off x="2094522" y="3355451"/>
            <a:ext cx="799753" cy="1225742"/>
          </a:xfrm>
          <a:prstGeom prst="roundRect">
            <a:avLst/>
          </a:prstGeom>
          <a:noFill/>
          <a:ln w="38100">
            <a:solidFill>
              <a:srgbClr val="FA95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16 Rectángulo redondeado"/>
          <p:cNvSpPr/>
          <p:nvPr/>
        </p:nvSpPr>
        <p:spPr>
          <a:xfrm>
            <a:off x="2775005" y="2067340"/>
            <a:ext cx="299003" cy="254442"/>
          </a:xfrm>
          <a:prstGeom prst="roundRect">
            <a:avLst/>
          </a:prstGeom>
          <a:noFill/>
          <a:ln w="38100">
            <a:solidFill>
              <a:srgbClr val="FA95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17 Rectángulo redondeado"/>
          <p:cNvSpPr/>
          <p:nvPr/>
        </p:nvSpPr>
        <p:spPr>
          <a:xfrm>
            <a:off x="2719346" y="1533768"/>
            <a:ext cx="354662" cy="279129"/>
          </a:xfrm>
          <a:prstGeom prst="roundRect">
            <a:avLst/>
          </a:prstGeom>
          <a:noFill/>
          <a:ln w="38100">
            <a:solidFill>
              <a:srgbClr val="FA95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582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entury Gothic" panose="020B0502020202020204" pitchFamily="34" charset="0"/>
              </a:rPr>
              <a:t>Experiment 2 – Analysis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639" y="931546"/>
            <a:ext cx="3240000" cy="240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639" y="3401916"/>
            <a:ext cx="3240000" cy="145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33" y="3378063"/>
            <a:ext cx="3271386" cy="15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347488" y="1097280"/>
            <a:ext cx="2571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err="1" smtClean="0">
                <a:latin typeface="Century Gothic" panose="020B0502020202020204" pitchFamily="34" charset="0"/>
              </a:rPr>
              <a:t>Subjective</a:t>
            </a:r>
            <a:r>
              <a:rPr lang="es-ES" sz="2400" dirty="0" smtClean="0">
                <a:latin typeface="Century Gothic" panose="020B0502020202020204" pitchFamily="34" charset="0"/>
              </a:rPr>
              <a:t> Data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515566" y="1711345"/>
            <a:ext cx="42915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200" dirty="0" smtClean="0">
                <a:latin typeface="Century Gothic" panose="020B0502020202020204" pitchFamily="34" charset="0"/>
              </a:rPr>
              <a:t>- Ratings in post-</a:t>
            </a:r>
            <a:r>
              <a:rPr lang="es-ES" sz="2200" dirty="0" err="1" smtClean="0">
                <a:latin typeface="Century Gothic" panose="020B0502020202020204" pitchFamily="34" charset="0"/>
              </a:rPr>
              <a:t>task</a:t>
            </a:r>
            <a:r>
              <a:rPr lang="es-ES" sz="2200" dirty="0" smtClean="0">
                <a:latin typeface="Century Gothic" panose="020B0502020202020204" pitchFamily="34" charset="0"/>
              </a:rPr>
              <a:t> </a:t>
            </a:r>
            <a:r>
              <a:rPr lang="es-ES" sz="2200" dirty="0" err="1" smtClean="0">
                <a:latin typeface="Century Gothic" panose="020B0502020202020204" pitchFamily="34" charset="0"/>
              </a:rPr>
              <a:t>questions</a:t>
            </a:r>
            <a:endParaRPr lang="es-ES" sz="2200" dirty="0" smtClean="0">
              <a:latin typeface="Century Gothic" panose="020B0502020202020204" pitchFamily="34" charset="0"/>
            </a:endParaRPr>
          </a:p>
        </p:txBody>
      </p:sp>
      <p:grpSp>
        <p:nvGrpSpPr>
          <p:cNvPr id="2" name="7 Grupo"/>
          <p:cNvGrpSpPr/>
          <p:nvPr/>
        </p:nvGrpSpPr>
        <p:grpSpPr>
          <a:xfrm>
            <a:off x="3845881" y="3337083"/>
            <a:ext cx="1643497" cy="1614108"/>
            <a:chOff x="3845881" y="3337083"/>
            <a:chExt cx="1643497" cy="1614108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845882" y="3378066"/>
              <a:ext cx="1576624" cy="157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6 Rectángulo"/>
            <p:cNvSpPr/>
            <p:nvPr/>
          </p:nvSpPr>
          <p:spPr>
            <a:xfrm>
              <a:off x="3845881" y="3337083"/>
              <a:ext cx="1643497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5" name="4 Rectángulo"/>
          <p:cNvSpPr/>
          <p:nvPr/>
        </p:nvSpPr>
        <p:spPr>
          <a:xfrm>
            <a:off x="296877" y="3367893"/>
            <a:ext cx="8771879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516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entury Gothic" panose="020B0502020202020204" pitchFamily="34" charset="0"/>
              </a:rPr>
              <a:t>Experiment 2 – Analysis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639" y="931546"/>
            <a:ext cx="3240000" cy="240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639" y="3401916"/>
            <a:ext cx="3240000" cy="145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33" y="3378063"/>
            <a:ext cx="3271386" cy="15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347488" y="1097280"/>
            <a:ext cx="2571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entury Gothic" panose="020B0502020202020204" pitchFamily="34" charset="0"/>
              </a:rPr>
              <a:t>Subjective Data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515566" y="1711345"/>
            <a:ext cx="42915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Century Gothic" panose="020B0502020202020204" pitchFamily="34" charset="0"/>
              </a:rPr>
              <a:t>- Ratings in post-task questions</a:t>
            </a:r>
          </a:p>
        </p:txBody>
      </p:sp>
      <p:sp>
        <p:nvSpPr>
          <p:cNvPr id="15" name="14 CuadroTexto"/>
          <p:cNvSpPr txBox="1"/>
          <p:nvPr/>
        </p:nvSpPr>
        <p:spPr>
          <a:xfrm>
            <a:off x="515566" y="2294632"/>
            <a:ext cx="51283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200" dirty="0" smtClean="0">
                <a:latin typeface="Century Gothic" panose="020B0502020202020204" pitchFamily="34" charset="0"/>
              </a:rPr>
              <a:t>- Ratings &amp; rankings in final </a:t>
            </a:r>
            <a:r>
              <a:rPr lang="en-US" sz="2200" dirty="0" smtClean="0">
                <a:latin typeface="Century Gothic" panose="020B0502020202020204" pitchFamily="34" charset="0"/>
              </a:rPr>
              <a:t>questions</a:t>
            </a:r>
          </a:p>
        </p:txBody>
      </p:sp>
      <p:grpSp>
        <p:nvGrpSpPr>
          <p:cNvPr id="2" name="7 Grupo"/>
          <p:cNvGrpSpPr/>
          <p:nvPr/>
        </p:nvGrpSpPr>
        <p:grpSpPr>
          <a:xfrm>
            <a:off x="3845881" y="3337083"/>
            <a:ext cx="1643497" cy="1614108"/>
            <a:chOff x="3845881" y="3337083"/>
            <a:chExt cx="1643497" cy="1614108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845882" y="3378066"/>
              <a:ext cx="1576624" cy="157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6 Rectángulo"/>
            <p:cNvSpPr/>
            <p:nvPr/>
          </p:nvSpPr>
          <p:spPr>
            <a:xfrm>
              <a:off x="3845881" y="3337083"/>
              <a:ext cx="1643497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5" name="4 Rectángulo"/>
          <p:cNvSpPr/>
          <p:nvPr/>
        </p:nvSpPr>
        <p:spPr>
          <a:xfrm>
            <a:off x="296877" y="3367893"/>
            <a:ext cx="5261085" cy="1657331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Rectángulo"/>
          <p:cNvSpPr/>
          <p:nvPr/>
        </p:nvSpPr>
        <p:spPr>
          <a:xfrm>
            <a:off x="5685639" y="931546"/>
            <a:ext cx="3240000" cy="2405537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447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entury Gothic" panose="020B0502020202020204" pitchFamily="34" charset="0"/>
              </a:rPr>
              <a:t>Experiment 2 – Analysis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639" y="931546"/>
            <a:ext cx="3240000" cy="240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639" y="3401916"/>
            <a:ext cx="3240000" cy="145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33" y="3378063"/>
            <a:ext cx="3271386" cy="15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347488" y="1097280"/>
            <a:ext cx="24978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err="1" smtClean="0">
                <a:latin typeface="Century Gothic" panose="020B0502020202020204" pitchFamily="34" charset="0"/>
              </a:rPr>
              <a:t>Objective</a:t>
            </a:r>
            <a:r>
              <a:rPr lang="es-ES" sz="2400" dirty="0" smtClean="0">
                <a:latin typeface="Century Gothic" panose="020B0502020202020204" pitchFamily="34" charset="0"/>
              </a:rPr>
              <a:t> Data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515566" y="1711345"/>
            <a:ext cx="4835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s-ES" sz="2200" dirty="0" smtClean="0">
                <a:latin typeface="Century Gothic" panose="020B0502020202020204" pitchFamily="34" charset="0"/>
              </a:rPr>
              <a:t>Times of use of </a:t>
            </a:r>
            <a:r>
              <a:rPr lang="es-ES" sz="2200" dirty="0" err="1" smtClean="0">
                <a:latin typeface="Century Gothic" panose="020B0502020202020204" pitchFamily="34" charset="0"/>
              </a:rPr>
              <a:t>the</a:t>
            </a:r>
            <a:r>
              <a:rPr lang="es-ES" sz="2200" dirty="0" smtClean="0">
                <a:latin typeface="Century Gothic" panose="020B0502020202020204" pitchFamily="34" charset="0"/>
              </a:rPr>
              <a:t> </a:t>
            </a:r>
            <a:r>
              <a:rPr lang="es-ES" sz="2200" dirty="0" err="1" smtClean="0">
                <a:latin typeface="Century Gothic" panose="020B0502020202020204" pitchFamily="34" charset="0"/>
              </a:rPr>
              <a:t>different</a:t>
            </a:r>
            <a:r>
              <a:rPr lang="es-ES" sz="2200" dirty="0" smtClean="0">
                <a:latin typeface="Century Gothic" panose="020B0502020202020204" pitchFamily="34" charset="0"/>
              </a:rPr>
              <a:t> </a:t>
            </a:r>
            <a:r>
              <a:rPr lang="es-ES" sz="2200" dirty="0" err="1" smtClean="0">
                <a:latin typeface="Century Gothic" panose="020B0502020202020204" pitchFamily="34" charset="0"/>
              </a:rPr>
              <a:t>features</a:t>
            </a:r>
            <a:r>
              <a:rPr lang="es-ES" sz="2200" dirty="0" smtClean="0">
                <a:latin typeface="Century Gothic" panose="020B0502020202020204" pitchFamily="34" charset="0"/>
              </a:rPr>
              <a:t> and </a:t>
            </a:r>
            <a:r>
              <a:rPr lang="es-ES" sz="2200" dirty="0" err="1" smtClean="0">
                <a:latin typeface="Century Gothic" panose="020B0502020202020204" pitchFamily="34" charset="0"/>
              </a:rPr>
              <a:t>tools</a:t>
            </a:r>
            <a:r>
              <a:rPr lang="es-ES" sz="2200" dirty="0" smtClean="0">
                <a:latin typeface="Century Gothic" panose="020B0502020202020204" pitchFamily="34" charset="0"/>
              </a:rPr>
              <a:t> → </a:t>
            </a:r>
            <a:r>
              <a:rPr lang="es-ES" sz="2200" dirty="0" err="1" smtClean="0">
                <a:solidFill>
                  <a:srgbClr val="0070C0"/>
                </a:solidFill>
                <a:latin typeface="Century Gothic" panose="020B0502020202020204" pitchFamily="34" charset="0"/>
              </a:rPr>
              <a:t>workflows</a:t>
            </a:r>
            <a:endParaRPr lang="es-ES" sz="2200" dirty="0" smtClean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" name="7 Grupo"/>
          <p:cNvGrpSpPr/>
          <p:nvPr/>
        </p:nvGrpSpPr>
        <p:grpSpPr>
          <a:xfrm>
            <a:off x="3845881" y="3337083"/>
            <a:ext cx="1643497" cy="1614108"/>
            <a:chOff x="3845881" y="3337083"/>
            <a:chExt cx="1643497" cy="1614108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845882" y="3378066"/>
              <a:ext cx="1576624" cy="157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6 Rectángulo"/>
            <p:cNvSpPr/>
            <p:nvPr/>
          </p:nvSpPr>
          <p:spPr>
            <a:xfrm>
              <a:off x="3845881" y="3337083"/>
              <a:ext cx="1643497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5" name="4 Rectángulo"/>
          <p:cNvSpPr/>
          <p:nvPr/>
        </p:nvSpPr>
        <p:spPr>
          <a:xfrm>
            <a:off x="5629523" y="866693"/>
            <a:ext cx="3439233" cy="4158532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4321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entury Gothic" panose="020B0502020202020204" pitchFamily="34" charset="0"/>
              </a:rPr>
              <a:t>Experiment 2 – Analysis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639" y="931546"/>
            <a:ext cx="3240000" cy="240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639" y="3401916"/>
            <a:ext cx="3240000" cy="145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33" y="3378063"/>
            <a:ext cx="3271386" cy="15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347488" y="1097280"/>
            <a:ext cx="24978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err="1" smtClean="0">
                <a:latin typeface="Century Gothic" panose="020B0502020202020204" pitchFamily="34" charset="0"/>
              </a:rPr>
              <a:t>Objective</a:t>
            </a:r>
            <a:r>
              <a:rPr lang="es-ES" sz="2400" dirty="0" smtClean="0">
                <a:latin typeface="Century Gothic" panose="020B0502020202020204" pitchFamily="34" charset="0"/>
              </a:rPr>
              <a:t> Data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515566" y="1711345"/>
            <a:ext cx="4835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s-ES" sz="2200" dirty="0" smtClean="0">
                <a:latin typeface="Century Gothic" panose="020B0502020202020204" pitchFamily="34" charset="0"/>
              </a:rPr>
              <a:t>Times of use of </a:t>
            </a:r>
            <a:r>
              <a:rPr lang="es-ES" sz="2200" dirty="0" err="1" smtClean="0">
                <a:latin typeface="Century Gothic" panose="020B0502020202020204" pitchFamily="34" charset="0"/>
              </a:rPr>
              <a:t>the</a:t>
            </a:r>
            <a:r>
              <a:rPr lang="es-ES" sz="2200" dirty="0" smtClean="0">
                <a:latin typeface="Century Gothic" panose="020B0502020202020204" pitchFamily="34" charset="0"/>
              </a:rPr>
              <a:t> </a:t>
            </a:r>
            <a:r>
              <a:rPr lang="es-ES" sz="2200" dirty="0" err="1" smtClean="0">
                <a:latin typeface="Century Gothic" panose="020B0502020202020204" pitchFamily="34" charset="0"/>
              </a:rPr>
              <a:t>different</a:t>
            </a:r>
            <a:r>
              <a:rPr lang="es-ES" sz="2200" dirty="0" smtClean="0">
                <a:latin typeface="Century Gothic" panose="020B0502020202020204" pitchFamily="34" charset="0"/>
              </a:rPr>
              <a:t> </a:t>
            </a:r>
            <a:r>
              <a:rPr lang="es-ES" sz="2200" dirty="0" err="1" smtClean="0">
                <a:latin typeface="Century Gothic" panose="020B0502020202020204" pitchFamily="34" charset="0"/>
              </a:rPr>
              <a:t>features</a:t>
            </a:r>
            <a:r>
              <a:rPr lang="es-ES" sz="2200" dirty="0" smtClean="0">
                <a:latin typeface="Century Gothic" panose="020B0502020202020204" pitchFamily="34" charset="0"/>
              </a:rPr>
              <a:t> and </a:t>
            </a:r>
            <a:r>
              <a:rPr lang="es-ES" sz="2200" dirty="0" err="1" smtClean="0">
                <a:latin typeface="Century Gothic" panose="020B0502020202020204" pitchFamily="34" charset="0"/>
              </a:rPr>
              <a:t>tools</a:t>
            </a:r>
            <a:r>
              <a:rPr lang="es-ES" sz="2200" dirty="0" smtClean="0">
                <a:latin typeface="Century Gothic" panose="020B0502020202020204" pitchFamily="34" charset="0"/>
              </a:rPr>
              <a:t> → </a:t>
            </a:r>
            <a:r>
              <a:rPr lang="es-ES" sz="2200" dirty="0" err="1" smtClean="0">
                <a:latin typeface="Century Gothic" panose="020B0502020202020204" pitchFamily="34" charset="0"/>
              </a:rPr>
              <a:t>workflows</a:t>
            </a:r>
            <a:endParaRPr lang="es-ES" sz="2200" dirty="0" smtClean="0">
              <a:latin typeface="Century Gothic" panose="020B0502020202020204" pitchFamily="34" charset="0"/>
            </a:endParaRPr>
          </a:p>
        </p:txBody>
      </p:sp>
      <p:grpSp>
        <p:nvGrpSpPr>
          <p:cNvPr id="2" name="7 Grupo"/>
          <p:cNvGrpSpPr/>
          <p:nvPr/>
        </p:nvGrpSpPr>
        <p:grpSpPr>
          <a:xfrm>
            <a:off x="3845881" y="3337083"/>
            <a:ext cx="1643497" cy="1614108"/>
            <a:chOff x="3845881" y="3337083"/>
            <a:chExt cx="1643497" cy="1614108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845882" y="3378066"/>
              <a:ext cx="1576624" cy="157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6 Rectángulo"/>
            <p:cNvSpPr/>
            <p:nvPr/>
          </p:nvSpPr>
          <p:spPr>
            <a:xfrm>
              <a:off x="3845881" y="3337083"/>
              <a:ext cx="1643497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5" name="4 Rectángulo"/>
          <p:cNvSpPr/>
          <p:nvPr/>
        </p:nvSpPr>
        <p:spPr>
          <a:xfrm>
            <a:off x="5629523" y="866693"/>
            <a:ext cx="3439233" cy="4158532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CuadroTexto"/>
          <p:cNvSpPr txBox="1"/>
          <p:nvPr/>
        </p:nvSpPr>
        <p:spPr>
          <a:xfrm>
            <a:off x="1654305" y="1931074"/>
            <a:ext cx="5878532" cy="1200329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s-ES" sz="3600" dirty="0" smtClean="0">
                <a:solidFill>
                  <a:srgbClr val="C00000"/>
                </a:solidFill>
              </a:rPr>
              <a:t>Full </a:t>
            </a:r>
            <a:r>
              <a:rPr lang="es-ES" sz="3600" dirty="0" err="1" smtClean="0">
                <a:solidFill>
                  <a:srgbClr val="C00000"/>
                </a:solidFill>
              </a:rPr>
              <a:t>analysis</a:t>
            </a:r>
            <a:r>
              <a:rPr lang="es-ES" sz="3600" dirty="0" smtClean="0">
                <a:solidFill>
                  <a:srgbClr val="C00000"/>
                </a:solidFill>
              </a:rPr>
              <a:t> in </a:t>
            </a:r>
            <a:r>
              <a:rPr lang="es-ES" sz="3600" dirty="0" err="1" smtClean="0">
                <a:solidFill>
                  <a:srgbClr val="C00000"/>
                </a:solidFill>
              </a:rPr>
              <a:t>the</a:t>
            </a:r>
            <a:r>
              <a:rPr lang="es-ES" sz="3600" dirty="0" smtClean="0">
                <a:solidFill>
                  <a:srgbClr val="C00000"/>
                </a:solidFill>
              </a:rPr>
              <a:t> </a:t>
            </a:r>
            <a:r>
              <a:rPr lang="es-ES" sz="3600" dirty="0" err="1" smtClean="0">
                <a:solidFill>
                  <a:srgbClr val="C00000"/>
                </a:solidFill>
              </a:rPr>
              <a:t>paper</a:t>
            </a:r>
            <a:r>
              <a:rPr lang="es-ES" sz="3600" dirty="0" smtClean="0">
                <a:solidFill>
                  <a:srgbClr val="C00000"/>
                </a:solidFill>
              </a:rPr>
              <a:t> </a:t>
            </a:r>
            <a:endParaRPr lang="es-ES" sz="3600" dirty="0" smtClean="0">
              <a:solidFill>
                <a:srgbClr val="C00000"/>
              </a:solidFill>
            </a:endParaRPr>
          </a:p>
          <a:p>
            <a:pPr algn="ctr"/>
            <a:r>
              <a:rPr lang="es-ES" sz="3600" smtClean="0">
                <a:solidFill>
                  <a:srgbClr val="C00000"/>
                </a:solidFill>
              </a:rPr>
              <a:t>and supplementary</a:t>
            </a:r>
            <a:r>
              <a:rPr lang="es-ES" sz="3600" dirty="0" smtClean="0">
                <a:solidFill>
                  <a:srgbClr val="C00000"/>
                </a:solidFill>
              </a:rPr>
              <a:t> </a:t>
            </a:r>
            <a:r>
              <a:rPr lang="es-ES" sz="3600" dirty="0" smtClean="0">
                <a:solidFill>
                  <a:srgbClr val="C00000"/>
                </a:solidFill>
              </a:rPr>
              <a:t>material</a:t>
            </a:r>
          </a:p>
        </p:txBody>
      </p:sp>
    </p:spTree>
    <p:extLst>
      <p:ext uri="{BB962C8B-B14F-4D97-AF65-F5344CB8AC3E}">
        <p14:creationId xmlns:p14="http://schemas.microsoft.com/office/powerpoint/2010/main" val="306557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A usable interface that allows performing </a:t>
            </a:r>
            <a:r>
              <a:rPr lang="en-US" sz="28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common edits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on a light field</a:t>
            </a: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457200" y="762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Conclusions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925" y="2122876"/>
            <a:ext cx="5290622" cy="260822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13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ult_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539314" y="1047133"/>
            <a:ext cx="3898557" cy="3898557"/>
          </a:xfrm>
          <a:prstGeom prst="rect">
            <a:avLst/>
          </a:prstGeom>
        </p:spPr>
      </p:pic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entury Gothic" panose="020B0502020202020204" pitchFamily="34" charset="0"/>
              </a:rPr>
              <a:t>Editing results</a:t>
            </a:r>
            <a:endParaRPr lang="en-US" sz="3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212351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199" y="1200151"/>
            <a:ext cx="8413845" cy="339447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Users leverage the </a:t>
            </a:r>
            <a:r>
              <a:rPr lang="en-US" sz="28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extra angular information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in the </a:t>
            </a:r>
            <a:r>
              <a:rPr lang="en-US" sz="28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4D light field</a:t>
            </a: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457200" y="762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Conclusions</a:t>
            </a:r>
            <a:endParaRPr lang="en-US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3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sz="28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Occlusions</a:t>
            </a:r>
            <a:r>
              <a:rPr lang="en-US" sz="2800" dirty="0" smtClean="0">
                <a:latin typeface="Century Gothic" panose="020B0502020202020204" pitchFamily="34" charset="0"/>
              </a:rPr>
              <a:t> and </a:t>
            </a:r>
            <a:r>
              <a:rPr lang="en-US" sz="28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complex </a:t>
            </a:r>
            <a:r>
              <a:rPr lang="en-US" sz="2800" dirty="0">
                <a:solidFill>
                  <a:srgbClr val="0070C0"/>
                </a:solidFill>
                <a:latin typeface="Century Gothic" panose="020B0502020202020204" pitchFamily="34" charset="0"/>
              </a:rPr>
              <a:t>geometries </a:t>
            </a:r>
            <a:r>
              <a:rPr lang="en-US" sz="28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can be handled with the Depth </a:t>
            </a:r>
            <a:r>
              <a:rPr lang="en-US" sz="2800" dirty="0">
                <a:solidFill>
                  <a:srgbClr val="0070C0"/>
                </a:solidFill>
                <a:latin typeface="Century Gothic" panose="020B0502020202020204" pitchFamily="34" charset="0"/>
              </a:rPr>
              <a:t>Selection </a:t>
            </a:r>
            <a:r>
              <a:rPr lang="en-US" sz="2800" dirty="0" smtClean="0">
                <a:latin typeface="Century Gothic" panose="020B0502020202020204" pitchFamily="34" charset="0"/>
              </a:rPr>
              <a:t>tool</a:t>
            </a:r>
            <a:endParaRPr lang="en-US" sz="2800" dirty="0" smtClean="0">
              <a:solidFill>
                <a:srgbClr val="0070C0"/>
              </a:solidFill>
              <a:latin typeface="Century Gothic" panose="020B0502020202020204" pitchFamily="34" charset="0"/>
            </a:endParaRPr>
          </a:p>
          <a:p>
            <a:pPr marL="914400" lvl="1" indent="-5143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Utility</a:t>
            </a:r>
            <a:r>
              <a:rPr lang="en-US" sz="2400" dirty="0" smtClean="0">
                <a:latin typeface="Century Gothic" panose="020B0502020202020204" pitchFamily="34" charset="0"/>
              </a:rPr>
              <a:t> of Depth Selection: 		4.6/5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Freq. of use </a:t>
            </a:r>
            <a:r>
              <a:rPr lang="en-US" sz="2400" dirty="0" smtClean="0">
                <a:latin typeface="Century Gothic" panose="020B0502020202020204" pitchFamily="34" charset="0"/>
              </a:rPr>
              <a:t>Depth Selection: 	4.7/5</a:t>
            </a:r>
          </a:p>
          <a:p>
            <a:pPr marL="914400" lvl="1" indent="-514350" algn="r">
              <a:buNone/>
            </a:pPr>
            <a:r>
              <a:rPr lang="en-US" sz="2000" dirty="0" smtClean="0">
                <a:latin typeface="Century Gothic" panose="020B0502020202020204" pitchFamily="34" charset="0"/>
              </a:rPr>
              <a:t>										1: not at all – 5 very</a:t>
            </a:r>
          </a:p>
          <a:p>
            <a:pPr marL="914400" lvl="1" indent="-514350">
              <a:buFont typeface="Arial" pitchFamily="34" charset="0"/>
              <a:buChar char="•"/>
            </a:pP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457200" y="762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Conclusions</a:t>
            </a:r>
            <a:endParaRPr lang="en-US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3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 Título"/>
          <p:cNvSpPr txBox="1">
            <a:spLocks/>
          </p:cNvSpPr>
          <p:nvPr/>
        </p:nvSpPr>
        <p:spPr>
          <a:xfrm>
            <a:off x="5964442" y="2558541"/>
            <a:ext cx="3174960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Scene reconstruction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13" name="1 Título"/>
          <p:cNvSpPr txBox="1">
            <a:spLocks/>
          </p:cNvSpPr>
          <p:nvPr/>
        </p:nvSpPr>
        <p:spPr>
          <a:xfrm>
            <a:off x="218941" y="330953"/>
            <a:ext cx="8686785" cy="302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i="1" smtClean="0">
                <a:latin typeface="Century Gothic" panose="020B0502020202020204" pitchFamily="34" charset="0"/>
              </a:rPr>
              <a:t>Not just view shifting…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166042" y="3977965"/>
            <a:ext cx="2141208" cy="3636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latin typeface="Century Gothic" panose="020B0502020202020204" pitchFamily="34" charset="0"/>
              </a:rPr>
              <a:t>[Kim et al. 2013]</a:t>
            </a:r>
            <a:endParaRPr lang="en-US" sz="1200" b="1" dirty="0">
              <a:latin typeface="Century Gothic" panose="020B0502020202020204" pitchFamily="34" charset="0"/>
            </a:endParaRPr>
          </a:p>
        </p:txBody>
      </p:sp>
      <p:grpSp>
        <p:nvGrpSpPr>
          <p:cNvPr id="4" name="3 Grupo"/>
          <p:cNvGrpSpPr/>
          <p:nvPr/>
        </p:nvGrpSpPr>
        <p:grpSpPr>
          <a:xfrm>
            <a:off x="261925" y="1555117"/>
            <a:ext cx="5507880" cy="2458168"/>
            <a:chOff x="261925" y="1388863"/>
            <a:chExt cx="5507880" cy="2458168"/>
          </a:xfrm>
        </p:grpSpPr>
        <p:pic>
          <p:nvPicPr>
            <p:cNvPr id="2" name="1 Imagen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5891" y="1388863"/>
              <a:ext cx="2943914" cy="2458168"/>
            </a:xfrm>
            <a:prstGeom prst="rect">
              <a:avLst/>
            </a:prstGeom>
          </p:spPr>
        </p:pic>
        <p:pic>
          <p:nvPicPr>
            <p:cNvPr id="3" name="2 Imagen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925" y="1388863"/>
              <a:ext cx="2458168" cy="24581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613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ditingSession3_short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539314" y="1034433"/>
            <a:ext cx="3898557" cy="3898557"/>
          </a:xfrm>
          <a:prstGeom prst="rect">
            <a:avLst/>
          </a:prstGeom>
        </p:spPr>
      </p:pic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entury Gothic" panose="020B0502020202020204" pitchFamily="34" charset="0"/>
              </a:rPr>
              <a:t>Sample editing session</a:t>
            </a:r>
            <a:endParaRPr lang="en-US" sz="3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74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n-US" sz="28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Depth inaccuracies </a:t>
            </a:r>
            <a:r>
              <a:rPr lang="en-US" sz="2800" dirty="0" smtClean="0">
                <a:latin typeface="Century Gothic" panose="020B0502020202020204" pitchFamily="34" charset="0"/>
              </a:rPr>
              <a:t>do not significantly affect editing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Effect of depth inaccuracies </a:t>
            </a:r>
            <a:r>
              <a:rPr lang="en-US" sz="2400" dirty="0" smtClean="0">
                <a:latin typeface="Century Gothic" panose="020B0502020202020204" pitchFamily="34" charset="0"/>
              </a:rPr>
              <a:t>in editing: 	2.2/5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Noticing inaccuracies </a:t>
            </a:r>
            <a:r>
              <a:rPr lang="en-US" sz="2400" dirty="0" smtClean="0">
                <a:latin typeface="Century Gothic" panose="020B0502020202020204" pitchFamily="34" charset="0"/>
              </a:rPr>
              <a:t>in depth info: 		2.2/5</a:t>
            </a:r>
          </a:p>
          <a:p>
            <a:pPr marL="914400" lvl="1" indent="-514350" algn="r">
              <a:buNone/>
            </a:pPr>
            <a:r>
              <a:rPr lang="en-US" sz="2000" dirty="0" smtClean="0">
                <a:latin typeface="Century Gothic" panose="020B0502020202020204" pitchFamily="34" charset="0"/>
              </a:rPr>
              <a:t>1: none – 5 a lot</a:t>
            </a: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457200" y="762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Conclusions</a:t>
            </a:r>
            <a:endParaRPr lang="en-US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3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A LF Edit Interface would benefit from the </a:t>
            </a:r>
            <a:r>
              <a:rPr lang="en-US" sz="28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easy navigation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of </a:t>
            </a:r>
            <a:r>
              <a:rPr lang="en-US" sz="2800" dirty="0" err="1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multiview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 and the </a:t>
            </a:r>
            <a:r>
              <a:rPr lang="en-US" sz="28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degree of control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of focus</a:t>
            </a: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457200" y="762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Conclusions</a:t>
            </a:r>
            <a:endParaRPr lang="en-US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3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entury Gothic" panose="020B0502020202020204" pitchFamily="34" charset="0"/>
              </a:rPr>
              <a:t>Thanks!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02150" y="1160894"/>
            <a:ext cx="8325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s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302149" y="1000253"/>
            <a:ext cx="848404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5738" indent="-185738">
              <a:lnSpc>
                <a:spcPct val="150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latin typeface="Century Gothic" panose="020B0502020202020204" pitchFamily="34" charset="0"/>
              </a:rPr>
              <a:t>Anonymous Reviewers</a:t>
            </a:r>
            <a:endParaRPr lang="en-US" sz="2000" dirty="0" smtClean="0">
              <a:solidFill>
                <a:schemeClr val="tx1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marL="185738" indent="-185738">
              <a:lnSpc>
                <a:spcPct val="150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Participants of the experiments</a:t>
            </a:r>
          </a:p>
          <a:p>
            <a:pPr marL="185738" indent="-185738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P. </a:t>
            </a:r>
            <a:r>
              <a:rPr lang="en-US" sz="2000" dirty="0" err="1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Moosebrugger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, S. </a:t>
            </a:r>
            <a:r>
              <a:rPr lang="en-US" sz="2000" dirty="0" err="1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López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, J. I. </a:t>
            </a:r>
            <a:r>
              <a:rPr lang="en-US" sz="2000" dirty="0" err="1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Echevarría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, C. A. </a:t>
            </a:r>
            <a:r>
              <a:rPr lang="en-US" sz="2000" dirty="0" err="1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Aliaga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R. </a:t>
            </a:r>
            <a:r>
              <a:rPr lang="en-US" sz="2000" dirty="0" err="1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Buisan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, J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. Marco, P. Hernando, L. Serra, C. K. Liang</a:t>
            </a:r>
          </a:p>
          <a:p>
            <a:pPr marL="185738" indent="-185738">
              <a:lnSpc>
                <a:spcPct val="150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LF and 3D models owners</a:t>
            </a:r>
          </a:p>
          <a:p>
            <a:pPr marL="185738" indent="-185738">
              <a:lnSpc>
                <a:spcPct val="150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Projects Verve, Golem, TAMA, Tropic, Intel Corp, Adobe, NVIDIA</a:t>
            </a:r>
          </a:p>
        </p:txBody>
      </p:sp>
    </p:spTree>
    <p:extLst>
      <p:ext uri="{BB962C8B-B14F-4D97-AF65-F5344CB8AC3E}">
        <p14:creationId xmlns:p14="http://schemas.microsoft.com/office/powerpoint/2010/main" val="311870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entury Gothic" panose="020B0502020202020204" pitchFamily="34" charset="0"/>
              </a:rPr>
              <a:t>Thanks!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02150" y="1160894"/>
            <a:ext cx="8325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s-ES" dirty="0"/>
          </a:p>
        </p:txBody>
      </p:sp>
      <p:pic>
        <p:nvPicPr>
          <p:cNvPr id="4" name="EditingSession4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178989" y="963187"/>
            <a:ext cx="3485246" cy="3485246"/>
          </a:xfrm>
          <a:prstGeom prst="rect">
            <a:avLst/>
          </a:prstGeom>
        </p:spPr>
      </p:pic>
      <p:sp>
        <p:nvSpPr>
          <p:cNvPr id="7" name="6 Rectángulo"/>
          <p:cNvSpPr/>
          <p:nvPr/>
        </p:nvSpPr>
        <p:spPr>
          <a:xfrm>
            <a:off x="302151" y="2232452"/>
            <a:ext cx="468331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Interface, </a:t>
            </a:r>
            <a:r>
              <a:rPr lang="es-ES" sz="2400" b="1" dirty="0" err="1" smtClean="0">
                <a:solidFill>
                  <a:srgbClr val="0070C0"/>
                </a:solidFill>
                <a:latin typeface="Century Gothic" panose="020B0502020202020204" pitchFamily="34" charset="0"/>
              </a:rPr>
              <a:t>Code</a:t>
            </a:r>
            <a:r>
              <a:rPr lang="es-ES" sz="2400" b="1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 &amp; Data online</a:t>
            </a:r>
            <a:r>
              <a:rPr lang="es-ES" sz="24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: </a:t>
            </a:r>
          </a:p>
          <a:p>
            <a:pPr>
              <a:spcBef>
                <a:spcPts val="1200"/>
              </a:spcBef>
            </a:pPr>
            <a:r>
              <a:rPr lang="es-ES" sz="2000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http://giga.cps.unizar.es/~ajarabo/pubs/lfeiSIG14/</a:t>
            </a:r>
            <a:endParaRPr lang="es-ES" sz="200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66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entury Gothic" panose="020B0502020202020204" pitchFamily="34" charset="0"/>
              </a:rPr>
              <a:t>Interfaces - </a:t>
            </a:r>
            <a:r>
              <a:rPr lang="en-US" b="1" dirty="0" err="1" smtClean="0">
                <a:latin typeface="Century Gothic" panose="020B0502020202020204" pitchFamily="34" charset="0"/>
              </a:rPr>
              <a:t>Multiview</a:t>
            </a:r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02150" y="1160894"/>
            <a:ext cx="8325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49" y="867288"/>
            <a:ext cx="8569039" cy="422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76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71341" y="284300"/>
            <a:ext cx="8686785" cy="302694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entury Gothic" panose="020B0502020202020204" pitchFamily="34" charset="0"/>
              </a:rPr>
              <a:t>Interfaces - </a:t>
            </a:r>
            <a:r>
              <a:rPr lang="en-US" b="1" dirty="0" smtClean="0">
                <a:latin typeface="Century Gothic" panose="020B0502020202020204" pitchFamily="34" charset="0"/>
              </a:rPr>
              <a:t>Focus</a:t>
            </a:r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02150" y="1160894"/>
            <a:ext cx="8325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94" y="875076"/>
            <a:ext cx="8640000" cy="424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941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cdn3.pcadvisor.co.uk/cmsdata/reviews/3496511/Sharp_85in_8K_glasses_free_3D_T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89" y="1171492"/>
            <a:ext cx="4151718" cy="2756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CuadroTexto"/>
          <p:cNvSpPr txBox="1"/>
          <p:nvPr/>
        </p:nvSpPr>
        <p:spPr>
          <a:xfrm>
            <a:off x="453253" y="4117591"/>
            <a:ext cx="471956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Century Gothic" panose="020B0502020202020204" pitchFamily="34" charset="0"/>
              </a:rPr>
              <a:t>85-inch </a:t>
            </a:r>
            <a:r>
              <a:rPr lang="en-US" dirty="0">
                <a:latin typeface="Century Gothic" panose="020B0502020202020204" pitchFamily="34" charset="0"/>
              </a:rPr>
              <a:t>8K </a:t>
            </a:r>
            <a:r>
              <a:rPr lang="en-US" dirty="0" err="1" smtClean="0">
                <a:latin typeface="Century Gothic" panose="020B0502020202020204" pitchFamily="34" charset="0"/>
              </a:rPr>
              <a:t>autostereoscopic</a:t>
            </a:r>
            <a:r>
              <a:rPr lang="en-US" dirty="0" smtClean="0">
                <a:latin typeface="Century Gothic" panose="020B0502020202020204" pitchFamily="34" charset="0"/>
              </a:rPr>
              <a:t> TV by Sharp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3" name="1 Título"/>
          <p:cNvSpPr txBox="1">
            <a:spLocks/>
          </p:cNvSpPr>
          <p:nvPr/>
        </p:nvSpPr>
        <p:spPr>
          <a:xfrm>
            <a:off x="218941" y="330953"/>
            <a:ext cx="8686785" cy="302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i="1" smtClean="0">
                <a:latin typeface="Century Gothic" panose="020B0502020202020204" pitchFamily="34" charset="0"/>
              </a:rPr>
              <a:t>Not just view shifting…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43276" y="1171492"/>
            <a:ext cx="3000013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Content for </a:t>
            </a:r>
            <a:r>
              <a:rPr lang="en-US" b="1" dirty="0" smtClean="0">
                <a:latin typeface="Century Gothic" panose="020B0502020202020204" pitchFamily="34" charset="0"/>
              </a:rPr>
              <a:t>glasses-free 3D displays</a:t>
            </a:r>
            <a:endParaRPr lang="en-US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15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tailoreddisplays.com/color_rd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34"/>
          <a:stretch/>
        </p:blipFill>
        <p:spPr bwMode="auto">
          <a:xfrm>
            <a:off x="661232" y="1163935"/>
            <a:ext cx="4151718" cy="2796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CuadroTexto"/>
          <p:cNvSpPr txBox="1"/>
          <p:nvPr/>
        </p:nvSpPr>
        <p:spPr>
          <a:xfrm rot="16200000">
            <a:off x="-459064" y="3002399"/>
            <a:ext cx="1872629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Century Gothic" panose="020B0502020202020204" pitchFamily="34" charset="0"/>
              </a:rPr>
              <a:t>[Pamplona et al. 2012]</a:t>
            </a:r>
            <a:endParaRPr lang="en-US" sz="1200" dirty="0">
              <a:latin typeface="Century Gothic" panose="020B0502020202020204" pitchFamily="34" charset="0"/>
            </a:endParaRPr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5343276" y="2671083"/>
            <a:ext cx="3562449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and for </a:t>
            </a:r>
          </a:p>
          <a:p>
            <a:r>
              <a:rPr lang="en-US" b="1" dirty="0" smtClean="0">
                <a:latin typeface="Century Gothic" panose="020B0502020202020204" pitchFamily="34" charset="0"/>
              </a:rPr>
              <a:t>tailored displays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13" name="1 Título"/>
          <p:cNvSpPr txBox="1">
            <a:spLocks/>
          </p:cNvSpPr>
          <p:nvPr/>
        </p:nvSpPr>
        <p:spPr>
          <a:xfrm>
            <a:off x="218941" y="330953"/>
            <a:ext cx="8686785" cy="302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i="1" smtClean="0">
                <a:latin typeface="Century Gothic" panose="020B0502020202020204" pitchFamily="34" charset="0"/>
              </a:rPr>
              <a:t>Not just view shifting…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4" name="1 Título"/>
          <p:cNvSpPr txBox="1">
            <a:spLocks/>
          </p:cNvSpPr>
          <p:nvPr/>
        </p:nvSpPr>
        <p:spPr>
          <a:xfrm>
            <a:off x="5343276" y="1171492"/>
            <a:ext cx="3000013" cy="1454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Content for glasses-free 3D displays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4" name="AutoShape 2" descr="http://tailoreddisplays.com/color_r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9" name="8 CuadroTexto"/>
          <p:cNvSpPr txBox="1"/>
          <p:nvPr/>
        </p:nvSpPr>
        <p:spPr>
          <a:xfrm>
            <a:off x="922385" y="4042947"/>
            <a:ext cx="91082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Century Gothic" panose="020B0502020202020204" pitchFamily="34" charset="0"/>
              </a:rPr>
              <a:t>Input</a:t>
            </a:r>
          </a:p>
          <a:p>
            <a:pPr algn="ctr"/>
            <a:r>
              <a:rPr lang="en-US" dirty="0">
                <a:latin typeface="Century Gothic" panose="020B0502020202020204" pitchFamily="34" charset="0"/>
              </a:rPr>
              <a:t>i</a:t>
            </a:r>
            <a:r>
              <a:rPr lang="en-US" dirty="0" smtClean="0">
                <a:latin typeface="Century Gothic" panose="020B0502020202020204" pitchFamily="34" charset="0"/>
              </a:rPr>
              <a:t>mage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2215152" y="4042946"/>
            <a:ext cx="104387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Century Gothic" panose="020B0502020202020204" pitchFamily="34" charset="0"/>
              </a:rPr>
              <a:t>Regular</a:t>
            </a:r>
          </a:p>
          <a:p>
            <a:pPr algn="ctr"/>
            <a:r>
              <a:rPr lang="en-US" dirty="0" smtClean="0">
                <a:latin typeface="Century Gothic" panose="020B0502020202020204" pitchFamily="34" charset="0"/>
              </a:rPr>
              <a:t>display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3575417" y="4042945"/>
            <a:ext cx="10615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Century Gothic" panose="020B0502020202020204" pitchFamily="34" charset="0"/>
              </a:rPr>
              <a:t>Tailored</a:t>
            </a:r>
          </a:p>
          <a:p>
            <a:pPr algn="ctr"/>
            <a:r>
              <a:rPr lang="en-US" dirty="0" smtClean="0">
                <a:latin typeface="Century Gothic" panose="020B0502020202020204" pitchFamily="34" charset="0"/>
              </a:rPr>
              <a:t>display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23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8941" y="330953"/>
            <a:ext cx="8686785" cy="302694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entury Gothic" panose="020B0502020202020204" pitchFamily="34" charset="0"/>
              </a:rPr>
              <a:t>Light Fields</a:t>
            </a:r>
            <a:endParaRPr lang="en-US" sz="3200" dirty="0">
              <a:latin typeface="Century Gothic" panose="020B0502020202020204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444021" y="1127513"/>
            <a:ext cx="8533002" cy="3182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 smtClean="0">
                <a:latin typeface="Century Gothic" panose="020B0502020202020204" pitchFamily="34" charset="0"/>
              </a:rPr>
              <a:t>Image-based rendering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latin typeface="Century Gothic" panose="020B0502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 smtClean="0">
                <a:latin typeface="Century Gothic" panose="020B0502020202020204" pitchFamily="34" charset="0"/>
              </a:rPr>
              <a:t>A new scene representation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1300" dirty="0" smtClean="0">
              <a:latin typeface="Century Gothic" panose="020B050202020202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latin typeface="Century Gothic" panose="020B0502020202020204" pitchFamily="34" charset="0"/>
              </a:rPr>
              <a:t>Advanced  image editing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latin typeface="Century Gothic" panose="020B0502020202020204" pitchFamily="34" charset="0"/>
              </a:rPr>
              <a:t>Scene reconstruction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latin typeface="Century Gothic" panose="020B0502020202020204" pitchFamily="34" charset="0"/>
              </a:rPr>
              <a:t>View shifting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latin typeface="Century Gothic" panose="020B0502020202020204" pitchFamily="34" charset="0"/>
              </a:rPr>
              <a:t>All-in-focus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latin typeface="Century Gothic" panose="020B0502020202020204" pitchFamily="34" charset="0"/>
              </a:rPr>
              <a:t>Focus shifting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latin typeface="Century Gothic" panose="020B0502020202020204" pitchFamily="34" charset="0"/>
              </a:rPr>
              <a:t>Stereo content creation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>
                <a:latin typeface="Century Gothic" panose="020B0502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97958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14_Preso">
  <a:themeElements>
    <a:clrScheme name="SIG2014">
      <a:dk1>
        <a:srgbClr val="413B36"/>
      </a:dk1>
      <a:lt1>
        <a:sysClr val="window" lastClr="FFFFFF"/>
      </a:lt1>
      <a:dk2>
        <a:srgbClr val="413B36"/>
      </a:dk2>
      <a:lt2>
        <a:srgbClr val="F8F8F8"/>
      </a:lt2>
      <a:accent1>
        <a:srgbClr val="413B36"/>
      </a:accent1>
      <a:accent2>
        <a:srgbClr val="D94E32"/>
      </a:accent2>
      <a:accent3>
        <a:srgbClr val="008F73"/>
      </a:accent3>
      <a:accent4>
        <a:srgbClr val="ACA091"/>
      </a:accent4>
      <a:accent5>
        <a:srgbClr val="5F5F5F"/>
      </a:accent5>
      <a:accent6>
        <a:srgbClr val="4D4D4D"/>
      </a:accent6>
      <a:hlink>
        <a:srgbClr val="D94E32"/>
      </a:hlink>
      <a:folHlink>
        <a:srgbClr val="DC7954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5669</TotalTime>
  <Words>4007</Words>
  <Application>Microsoft Office PowerPoint</Application>
  <PresentationFormat>Presentación en pantalla (16:9)</PresentationFormat>
  <Paragraphs>547</Paragraphs>
  <Slides>66</Slides>
  <Notes>66</Notes>
  <HiddenSlides>3</HiddenSlides>
  <MMClips>16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66</vt:i4>
      </vt:variant>
    </vt:vector>
  </HeadingPairs>
  <TitlesOfParts>
    <vt:vector size="67" baseType="lpstr">
      <vt:lpstr>S14_Preso</vt:lpstr>
      <vt:lpstr>Presentación de PowerPoint</vt:lpstr>
      <vt:lpstr>A ‘new kind’ of pictures</vt:lpstr>
      <vt:lpstr>Presentación de PowerPoint</vt:lpstr>
      <vt:lpstr>Not just view shifting…</vt:lpstr>
      <vt:lpstr>Not just view shifting…</vt:lpstr>
      <vt:lpstr>Presentación de PowerPoint</vt:lpstr>
      <vt:lpstr>Presentación de PowerPoint</vt:lpstr>
      <vt:lpstr>Presentación de PowerPoint</vt:lpstr>
      <vt:lpstr>Light Fields</vt:lpstr>
      <vt:lpstr>Light field cameras proliferate…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Interaction Paradigms</vt:lpstr>
      <vt:lpstr>Interaction Paradigms - Multiview</vt:lpstr>
      <vt:lpstr>Interaction Paradigms</vt:lpstr>
      <vt:lpstr>Interaction Paradigms - Focus</vt:lpstr>
      <vt:lpstr>Interaction Paradigms</vt:lpstr>
      <vt:lpstr>Interaction Paradigms - Multiview</vt:lpstr>
      <vt:lpstr>Interaction Paradigms - Focus</vt:lpstr>
      <vt:lpstr>Position in depth - Multiview</vt:lpstr>
      <vt:lpstr>Our user studies</vt:lpstr>
      <vt:lpstr>Presentación de PowerPoint</vt:lpstr>
      <vt:lpstr>Presentación de PowerPoint</vt:lpstr>
      <vt:lpstr>Presentación de PowerPoint</vt:lpstr>
      <vt:lpstr>Presentación de PowerPoint</vt:lpstr>
      <vt:lpstr>Our user studies</vt:lpstr>
      <vt:lpstr>Presentación de PowerPoint</vt:lpstr>
      <vt:lpstr>Presentación de PowerPoint</vt:lpstr>
      <vt:lpstr>Presentación de PowerPoint</vt:lpstr>
      <vt:lpstr>Presentación de PowerPoint</vt:lpstr>
      <vt:lpstr>Depth Selection tool</vt:lpstr>
      <vt:lpstr>Depth Selection tool</vt:lpstr>
      <vt:lpstr>Depth Selection tool</vt:lpstr>
      <vt:lpstr>Our user studies</vt:lpstr>
      <vt:lpstr>Experiment 2 – Procedure </vt:lpstr>
      <vt:lpstr>Experiment 2 – Tasks</vt:lpstr>
      <vt:lpstr>Experiment 2 – Tasks</vt:lpstr>
      <vt:lpstr>Experiment 2 – Tasks</vt:lpstr>
      <vt:lpstr>Experiment 2 – Tasks</vt:lpstr>
      <vt:lpstr>Experiment 2 – Tasks</vt:lpstr>
      <vt:lpstr>Experiment 2 – Tasks</vt:lpstr>
      <vt:lpstr>Experiment 2 – Tasks</vt:lpstr>
      <vt:lpstr>Experiment 2 – Analysis</vt:lpstr>
      <vt:lpstr>Experiment 2 – Analysis</vt:lpstr>
      <vt:lpstr>Experiment 2 – Analysis</vt:lpstr>
      <vt:lpstr>Experiment 2 – Analysis</vt:lpstr>
      <vt:lpstr>Presentación de PowerPoint</vt:lpstr>
      <vt:lpstr>Editing results</vt:lpstr>
      <vt:lpstr>Presentación de PowerPoint</vt:lpstr>
      <vt:lpstr>Presentación de PowerPoint</vt:lpstr>
      <vt:lpstr>Sample editing session</vt:lpstr>
      <vt:lpstr>Presentación de PowerPoint</vt:lpstr>
      <vt:lpstr>Presentación de PowerPoint</vt:lpstr>
      <vt:lpstr>Thanks!</vt:lpstr>
      <vt:lpstr>Thanks!</vt:lpstr>
      <vt:lpstr>Interfaces - Multiview</vt:lpstr>
      <vt:lpstr>Interfaces - Focus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Todd Szymanski</dc:creator>
  <cp:lastModifiedBy>Adrian</cp:lastModifiedBy>
  <cp:revision>265</cp:revision>
  <dcterms:created xsi:type="dcterms:W3CDTF">2014-06-13T19:50:08Z</dcterms:created>
  <dcterms:modified xsi:type="dcterms:W3CDTF">2014-09-19T16:22:48Z</dcterms:modified>
</cp:coreProperties>
</file>