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70" r:id="rId2"/>
    <p:sldId id="265" r:id="rId3"/>
    <p:sldId id="324" r:id="rId4"/>
    <p:sldId id="327" r:id="rId5"/>
    <p:sldId id="325" r:id="rId6"/>
    <p:sldId id="326" r:id="rId7"/>
    <p:sldId id="359" r:id="rId8"/>
    <p:sldId id="323" r:id="rId9"/>
    <p:sldId id="358" r:id="rId10"/>
    <p:sldId id="271" r:id="rId11"/>
    <p:sldId id="317" r:id="rId12"/>
    <p:sldId id="281" r:id="rId13"/>
    <p:sldId id="273" r:id="rId14"/>
    <p:sldId id="370" r:id="rId15"/>
    <p:sldId id="371" r:id="rId16"/>
    <p:sldId id="333" r:id="rId17"/>
    <p:sldId id="334" r:id="rId18"/>
    <p:sldId id="335" r:id="rId19"/>
    <p:sldId id="336" r:id="rId20"/>
    <p:sldId id="282" r:id="rId21"/>
    <p:sldId id="318" r:id="rId22"/>
    <p:sldId id="372" r:id="rId23"/>
    <p:sldId id="337" r:id="rId24"/>
    <p:sldId id="298" r:id="rId25"/>
    <p:sldId id="339" r:id="rId26"/>
    <p:sldId id="296" r:id="rId27"/>
    <p:sldId id="291" r:id="rId28"/>
    <p:sldId id="344" r:id="rId29"/>
    <p:sldId id="345" r:id="rId30"/>
    <p:sldId id="346" r:id="rId31"/>
    <p:sldId id="347" r:id="rId32"/>
    <p:sldId id="343" r:id="rId33"/>
    <p:sldId id="363" r:id="rId34"/>
    <p:sldId id="365" r:id="rId35"/>
    <p:sldId id="304" r:id="rId36"/>
    <p:sldId id="301" r:id="rId37"/>
    <p:sldId id="362" r:id="rId38"/>
    <p:sldId id="367" r:id="rId39"/>
    <p:sldId id="353" r:id="rId40"/>
    <p:sldId id="354" r:id="rId41"/>
    <p:sldId id="355" r:id="rId42"/>
    <p:sldId id="356" r:id="rId43"/>
    <p:sldId id="357" r:id="rId44"/>
    <p:sldId id="309" r:id="rId45"/>
    <p:sldId id="312" r:id="rId46"/>
    <p:sldId id="313" r:id="rId47"/>
    <p:sldId id="310" r:id="rId48"/>
    <p:sldId id="314" r:id="rId49"/>
    <p:sldId id="373" r:id="rId50"/>
    <p:sldId id="368" r:id="rId51"/>
    <p:sldId id="311" r:id="rId52"/>
    <p:sldId id="360" r:id="rId53"/>
    <p:sldId id="369" r:id="rId54"/>
    <p:sldId id="274" r:id="rId55"/>
    <p:sldId id="352" r:id="rId56"/>
    <p:sldId id="315" r:id="rId57"/>
    <p:sldId id="284" r:id="rId58"/>
    <p:sldId id="285" r:id="rId5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2832" autoAdjust="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FB260-5990-4A11-A927-BA233AA6F7ED}" type="datetimeFigureOut">
              <a:rPr lang="es-ES" smtClean="0"/>
              <a:pPr/>
              <a:t>19/06/2012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9A1E2-D903-45F7-8661-616ABE04582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80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frames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delete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saved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frames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can use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interval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length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measure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quality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approximation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9A1E2-D903-45F7-8661-616ABE04582D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9A1E2-D903-45F7-8661-616ABE04582D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9A1E2-D903-45F7-8661-616ABE04582D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9A1E2-D903-45F7-8661-616ABE04582D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frames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delete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saved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frames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can use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interval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length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measure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quality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approximation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9A1E2-D903-45F7-8661-616ABE04582D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frames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delete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saved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frames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can use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interval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length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measure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quality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approximation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9A1E2-D903-45F7-8661-616ABE04582D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number</a:t>
            </a:r>
            <a:r>
              <a:rPr lang="es-ES" dirty="0" smtClean="0"/>
              <a:t> of </a:t>
            </a:r>
            <a:r>
              <a:rPr lang="es-ES" dirty="0" err="1" smtClean="0"/>
              <a:t>frames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delete</a:t>
            </a:r>
            <a:r>
              <a:rPr lang="es-ES" baseline="0" dirty="0" smtClean="0"/>
              <a:t> are </a:t>
            </a:r>
            <a:r>
              <a:rPr lang="es-ES" baseline="0" dirty="0" err="1" smtClean="0"/>
              <a:t>saved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frames</a:t>
            </a:r>
            <a:r>
              <a:rPr lang="es-ES" baseline="0" dirty="0" smtClean="0"/>
              <a:t>: </a:t>
            </a:r>
            <a:r>
              <a:rPr lang="es-ES" baseline="0" dirty="0" err="1" smtClean="0"/>
              <a:t>we</a:t>
            </a:r>
            <a:r>
              <a:rPr lang="es-ES" baseline="0" dirty="0" smtClean="0"/>
              <a:t> can use </a:t>
            </a:r>
            <a:r>
              <a:rPr lang="es-ES" baseline="0" dirty="0" err="1" smtClean="0"/>
              <a:t>this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interval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length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measure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quality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approximation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9A1E2-D903-45F7-8661-616ABE04582D}" type="slidenum">
              <a:rPr lang="es-ES" smtClean="0"/>
              <a:pPr/>
              <a:t>42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D3FB-5C99-48E7-94FB-6F219D680C35}" type="datetimeFigureOut">
              <a:rPr lang="es-ES"/>
              <a:pPr>
                <a:defRPr/>
              </a:pPr>
              <a:t>19/06/2012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6D46F-8F56-4414-9E47-20D7F087A3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823D-522C-4BE1-A86C-E88C4F1D5A1E}" type="datetimeFigureOut">
              <a:rPr lang="es-ES"/>
              <a:pPr>
                <a:defRPr/>
              </a:pPr>
              <a:t>19/06/2012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8F08C-4288-40D1-BACA-8E85AD86EC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9EBF2-F952-444D-B086-AF044163513B}" type="datetimeFigureOut">
              <a:rPr lang="es-ES"/>
              <a:pPr>
                <a:defRPr/>
              </a:pPr>
              <a:t>19/06/2012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FC58-C8F0-49DA-BEF6-2C61CAE838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38DD-8D15-40EF-BF70-076000A785C0}" type="datetimeFigureOut">
              <a:rPr lang="es-ES"/>
              <a:pPr>
                <a:defRPr/>
              </a:pPr>
              <a:t>19/06/2012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8A330-F0C6-4491-9C20-7E19219F1E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EFF5-9905-461F-A4C8-40233C9BA206}" type="datetimeFigureOut">
              <a:rPr lang="es-ES"/>
              <a:pPr>
                <a:defRPr/>
              </a:pPr>
              <a:t>19/06/2012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7DBF-D024-4ED6-9044-579255EFBE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3296-7BCC-497F-98DE-1693E5866544}" type="datetimeFigureOut">
              <a:rPr lang="es-ES"/>
              <a:pPr>
                <a:defRPr/>
              </a:pPr>
              <a:t>19/06/2012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35FB1-612A-4D11-B354-623175BD7E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4C11-5E8A-4575-B275-E80D7BDD1287}" type="datetimeFigureOut">
              <a:rPr lang="es-ES"/>
              <a:pPr>
                <a:defRPr/>
              </a:pPr>
              <a:t>19/06/2012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2C2C-19D8-4AC0-87F3-5EE805D9A1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0373-B9F4-4F31-B502-BE07610D359D}" type="datetimeFigureOut">
              <a:rPr lang="es-ES"/>
              <a:pPr>
                <a:defRPr/>
              </a:pPr>
              <a:t>19/06/2012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D173-3E90-4D2A-9BA4-3A00FB09F2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EF14-D13C-4415-893E-F91BF82D26C5}" type="datetimeFigureOut">
              <a:rPr lang="es-ES"/>
              <a:pPr>
                <a:defRPr/>
              </a:pPr>
              <a:t>19/06/2012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BC19-79C9-463E-A0C7-E902144480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E9E30-32F1-4656-91A6-0159C9237CF0}" type="datetimeFigureOut">
              <a:rPr lang="es-ES"/>
              <a:pPr>
                <a:defRPr/>
              </a:pPr>
              <a:t>19/06/2012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DD7EF-8972-4CD2-A348-0ACA459292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5A272-2CA0-4630-8E17-CC1CCFCA0D03}" type="datetimeFigureOut">
              <a:rPr lang="es-ES"/>
              <a:pPr>
                <a:defRPr/>
              </a:pPr>
              <a:t>19/06/2012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5173-74B2-44EC-B441-88A71F7265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5DA46E-984F-48D9-BB81-093BADC16C90}" type="datetimeFigureOut">
              <a:rPr lang="es-ES"/>
              <a:pPr>
                <a:defRPr/>
              </a:pPr>
              <a:t>19/06/2012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085CC0-84A1-4643-B038-14B9E030EF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ri&#225;n\Documents\My%20Presentations\EG2012\Presentation\videos\human_random_color_reference.avi" TargetMode="External"/><Relationship Id="rId1" Type="http://schemas.openxmlformats.org/officeDocument/2006/relationships/video" Target="file:///C:\Users\Adri&#225;n\Documents\My%20Presentations\EG2012\Presentation\videos\human_army_color_reference.avi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ri&#225;n\Documents\My%20Presentations\EG2012\Presentation\videos\human_army_color_type2_int20.avi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ri&#225;n\Documents\My%20Presentations\EG2012\Presentation\videos\human_random_color_type2_int30.avi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ri&#225;n\Documents\My%20Presentations\EG2012\Presentation\videos\human_army_vqm.avi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ri&#225;n\Documents\My%20Presentations\EG2012\Presentation\videos\human_random_vqm.avi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Adri&#225;n\Documents\My%20Presentations\EG2012\Presentation\videos\human_random_color_reference.avi" TargetMode="External"/><Relationship Id="rId1" Type="http://schemas.openxmlformats.org/officeDocument/2006/relationships/video" Target="file:///C:\Users\Adri&#225;n\Documents\My%20Presentations\EG2012\Presentation\videos\human_random_color_type2_int30.avi" TargetMode="Externa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 smtClean="0"/>
              <a:t>Crowd</a:t>
            </a:r>
            <a:r>
              <a:rPr lang="es-ES" b="1" dirty="0" smtClean="0"/>
              <a:t> Light: </a:t>
            </a:r>
            <a:br>
              <a:rPr lang="es-ES" b="1" dirty="0" smtClean="0"/>
            </a:br>
            <a:r>
              <a:rPr lang="es-ES" b="1" dirty="0" err="1" smtClean="0"/>
              <a:t>Evaluating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Perceived</a:t>
            </a:r>
            <a:r>
              <a:rPr lang="es-ES" b="1" dirty="0" smtClean="0"/>
              <a:t> </a:t>
            </a:r>
            <a:r>
              <a:rPr lang="es-ES" b="1" dirty="0" err="1" smtClean="0"/>
              <a:t>Fidelity</a:t>
            </a:r>
            <a:r>
              <a:rPr lang="es-ES" b="1" dirty="0" smtClean="0"/>
              <a:t> of </a:t>
            </a:r>
            <a:r>
              <a:rPr lang="es-ES" b="1" dirty="0" err="1" smtClean="0"/>
              <a:t>Illuminated</a:t>
            </a:r>
            <a:r>
              <a:rPr lang="es-ES" b="1" dirty="0" smtClean="0"/>
              <a:t> </a:t>
            </a:r>
            <a:r>
              <a:rPr lang="es-ES" b="1" dirty="0" err="1" smtClean="0"/>
              <a:t>Dynamic</a:t>
            </a:r>
            <a:r>
              <a:rPr lang="es-ES" b="1" dirty="0" smtClean="0"/>
              <a:t> </a:t>
            </a:r>
            <a:r>
              <a:rPr lang="es-ES" b="1" dirty="0" err="1" smtClean="0"/>
              <a:t>Scenes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000099" y="4143380"/>
            <a:ext cx="7072363" cy="12969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None/>
              <a:tabLst>
                <a:tab pos="3598863" algn="ctr"/>
                <a:tab pos="7199313" algn="r"/>
              </a:tabLst>
              <a:defRPr>
                <a:latin typeface="Times New Roman" pitchFamily="18"/>
              </a:defRPr>
            </a:pPr>
            <a:r>
              <a:rPr lang="es-ES" sz="2000" dirty="0" smtClean="0">
                <a:latin typeface="Times New Roman" pitchFamily="18"/>
                <a:ea typeface="WenQuanYi Zen Hei" pitchFamily="2"/>
                <a:cs typeface="Lohit Hindi" pitchFamily="2"/>
              </a:rPr>
              <a:t>Adrian Jarabo</a:t>
            </a:r>
            <a:r>
              <a:rPr lang="es-ES" sz="2000" baseline="30000" dirty="0">
                <a:latin typeface="Times New Roman" pitchFamily="18"/>
                <a:ea typeface="WenQuanYi Zen Hei" pitchFamily="2"/>
                <a:cs typeface="Lohit Hindi" pitchFamily="2"/>
              </a:rPr>
              <a:t>1	</a:t>
            </a:r>
            <a:r>
              <a:rPr lang="es-ES" sz="2000" dirty="0" smtClean="0">
                <a:latin typeface="Times New Roman" pitchFamily="18"/>
                <a:ea typeface="WenQuanYi Zen Hei" pitchFamily="2"/>
                <a:cs typeface="Lohit Hindi" pitchFamily="2"/>
              </a:rPr>
              <a:t>Tom Van Eyck</a:t>
            </a:r>
            <a:r>
              <a:rPr lang="es-ES" sz="20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2</a:t>
            </a:r>
            <a:r>
              <a:rPr lang="es-ES" sz="2000" baseline="30000" dirty="0">
                <a:latin typeface="Times New Roman" pitchFamily="18"/>
                <a:ea typeface="WenQuanYi Zen Hei" pitchFamily="2"/>
                <a:cs typeface="Lohit Hindi" pitchFamily="2"/>
              </a:rPr>
              <a:t>	</a:t>
            </a:r>
            <a:r>
              <a:rPr lang="es-ES" sz="20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Veronica</a:t>
            </a:r>
            <a:r>
              <a:rPr lang="es-ES" sz="2000" dirty="0" smtClean="0">
                <a:latin typeface="Times New Roman" pitchFamily="18"/>
                <a:ea typeface="WenQuanYi Zen Hei" pitchFamily="2"/>
                <a:cs typeface="Lohit Hindi" pitchFamily="2"/>
              </a:rPr>
              <a:t> Sundstedt</a:t>
            </a:r>
            <a:r>
              <a:rPr lang="es-ES" sz="20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3</a:t>
            </a:r>
            <a:endParaRPr lang="es-ES" sz="2000" baseline="30000" dirty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600000" algn="ctr"/>
                <a:tab pos="7200000" algn="r"/>
              </a:tabLst>
              <a:defRPr>
                <a:latin typeface="Times New Roman" pitchFamily="18"/>
              </a:defRPr>
            </a:pPr>
            <a:r>
              <a:rPr lang="es-ES" sz="2000" dirty="0" err="1">
                <a:latin typeface="Times New Roman" pitchFamily="18"/>
                <a:ea typeface="WenQuanYi Zen Hei" pitchFamily="2"/>
                <a:cs typeface="Lohit Hindi" pitchFamily="2"/>
              </a:rPr>
              <a:t>K</a:t>
            </a:r>
            <a:r>
              <a:rPr lang="es-ES" sz="20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avita</a:t>
            </a:r>
            <a:r>
              <a:rPr lang="es-ES" sz="2000" dirty="0" smtClean="0">
                <a:latin typeface="Times New Roman" pitchFamily="18"/>
                <a:ea typeface="WenQuanYi Zen Hei" pitchFamily="2"/>
                <a:cs typeface="Lohit Hindi" pitchFamily="2"/>
              </a:rPr>
              <a:t> Bala</a:t>
            </a:r>
            <a:r>
              <a:rPr lang="es-ES" sz="20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4</a:t>
            </a:r>
            <a:r>
              <a:rPr lang="es-ES" sz="2000" baseline="30000" dirty="0">
                <a:latin typeface="Times New Roman" pitchFamily="18"/>
                <a:ea typeface="WenQuanYi Zen Hei" pitchFamily="2"/>
                <a:cs typeface="Lohit Hindi" pitchFamily="2"/>
              </a:rPr>
              <a:t>	</a:t>
            </a:r>
            <a:r>
              <a:rPr lang="es-ES" sz="2000" dirty="0">
                <a:latin typeface="Times New Roman" pitchFamily="18"/>
                <a:ea typeface="WenQuanYi Zen Hei" pitchFamily="2"/>
                <a:cs typeface="Lohit Hindi" pitchFamily="2"/>
              </a:rPr>
              <a:t>D</a:t>
            </a:r>
            <a:r>
              <a:rPr lang="es-ES" sz="2000" dirty="0" smtClean="0">
                <a:latin typeface="Times New Roman" pitchFamily="18"/>
                <a:ea typeface="WenQuanYi Zen Hei" pitchFamily="2"/>
                <a:cs typeface="Lohit Hindi" pitchFamily="2"/>
              </a:rPr>
              <a:t>iego Gutierrez</a:t>
            </a:r>
            <a:r>
              <a:rPr lang="es-ES" sz="20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1</a:t>
            </a:r>
            <a:r>
              <a:rPr lang="es-ES" sz="2000" baseline="30000" dirty="0">
                <a:latin typeface="Times New Roman" pitchFamily="18"/>
                <a:ea typeface="WenQuanYi Zen Hei" pitchFamily="2"/>
                <a:cs typeface="Lohit Hindi" pitchFamily="2"/>
              </a:rPr>
              <a:t>	</a:t>
            </a:r>
            <a:r>
              <a:rPr lang="es-ES" sz="2000" dirty="0">
                <a:latin typeface="Times New Roman" pitchFamily="18"/>
                <a:ea typeface="WenQuanYi Zen Hei" pitchFamily="2"/>
                <a:cs typeface="Lohit Hindi" pitchFamily="2"/>
              </a:rPr>
              <a:t>C</a:t>
            </a:r>
            <a:r>
              <a:rPr lang="es-ES" sz="2000" dirty="0" smtClean="0">
                <a:latin typeface="Times New Roman" pitchFamily="18"/>
                <a:ea typeface="WenQuanYi Zen Hei" pitchFamily="2"/>
                <a:cs typeface="Lohit Hindi" pitchFamily="2"/>
              </a:rPr>
              <a:t>arol O’Sullivan</a:t>
            </a:r>
            <a:r>
              <a:rPr lang="es-ES" sz="20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2</a:t>
            </a:r>
            <a:endParaRPr lang="es-ES" sz="2000" baseline="30000" dirty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>
                <a:latin typeface="Times New Roman" pitchFamily="18"/>
              </a:defRPr>
            </a:pPr>
            <a:endParaRPr lang="es-ES" baseline="30000" dirty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>
                <a:latin typeface="Times New Roman" pitchFamily="18"/>
              </a:defRPr>
            </a:pPr>
            <a:r>
              <a:rPr lang="es-ES" sz="1600" baseline="30000" dirty="0">
                <a:latin typeface="Times New Roman" pitchFamily="18"/>
                <a:ea typeface="WenQuanYi Zen Hei" pitchFamily="2"/>
                <a:cs typeface="Lohit Hindi" pitchFamily="2"/>
              </a:rPr>
              <a:t>1</a:t>
            </a:r>
            <a:r>
              <a:rPr lang="es-ES" sz="1600" dirty="0">
                <a:latin typeface="Times New Roman" pitchFamily="18"/>
                <a:ea typeface="WenQuanYi Zen Hei" pitchFamily="2"/>
                <a:cs typeface="Lohit Hindi" pitchFamily="2"/>
              </a:rPr>
              <a:t>Universidad de Zaragoza	</a:t>
            </a:r>
            <a:r>
              <a:rPr lang="es-ES" sz="1600" dirty="0" smtClean="0">
                <a:latin typeface="Times New Roman" pitchFamily="18"/>
                <a:ea typeface="WenQuanYi Zen Hei" pitchFamily="2"/>
                <a:cs typeface="Lohit Hindi" pitchFamily="2"/>
              </a:rPr>
              <a:t>  </a:t>
            </a:r>
            <a:r>
              <a:rPr lang="es-ES" sz="16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2</a:t>
            </a:r>
            <a:r>
              <a:rPr lang="es-ES" sz="1600" dirty="0" smtClean="0">
                <a:latin typeface="Times New Roman" pitchFamily="18"/>
                <a:ea typeface="WenQuanYi Zen Hei" pitchFamily="2"/>
                <a:cs typeface="Lohit Hindi" pitchFamily="2"/>
              </a:rPr>
              <a:t>Trinity </a:t>
            </a:r>
            <a:r>
              <a:rPr lang="es-ES" sz="16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College</a:t>
            </a:r>
            <a:r>
              <a:rPr lang="es-ES" sz="1600" dirty="0" smtClean="0">
                <a:latin typeface="Times New Roman" pitchFamily="18"/>
                <a:ea typeface="WenQuanYi Zen Hei" pitchFamily="2"/>
                <a:cs typeface="Lohit Hindi" pitchFamily="2"/>
              </a:rPr>
              <a:t> </a:t>
            </a:r>
            <a:r>
              <a:rPr lang="es-ES" sz="16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Dublin</a:t>
            </a:r>
            <a:endParaRPr lang="es-ES" sz="1600" dirty="0" smtClean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None/>
              <a:defRPr>
                <a:latin typeface="Times New Roman" pitchFamily="18"/>
              </a:defRPr>
            </a:pPr>
            <a:r>
              <a:rPr lang="es-ES" sz="16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3</a:t>
            </a:r>
            <a:r>
              <a:rPr lang="es-ES" sz="1600" dirty="0">
                <a:latin typeface="Times New Roman" pitchFamily="18"/>
                <a:ea typeface="WenQuanYi Zen Hei" pitchFamily="2"/>
                <a:cs typeface="Lohit Hindi" pitchFamily="2"/>
              </a:rPr>
              <a:t>Blekinge </a:t>
            </a:r>
            <a:r>
              <a:rPr lang="es-ES" sz="1600" dirty="0" err="1">
                <a:latin typeface="Times New Roman" pitchFamily="18"/>
                <a:ea typeface="WenQuanYi Zen Hei" pitchFamily="2"/>
                <a:cs typeface="Lohit Hindi" pitchFamily="2"/>
              </a:rPr>
              <a:t>Institute</a:t>
            </a:r>
            <a:r>
              <a:rPr lang="es-ES" sz="1600" dirty="0">
                <a:latin typeface="Times New Roman" pitchFamily="18"/>
                <a:ea typeface="WenQuanYi Zen Hei" pitchFamily="2"/>
                <a:cs typeface="Lohit Hindi" pitchFamily="2"/>
              </a:rPr>
              <a:t> of </a:t>
            </a:r>
            <a:r>
              <a:rPr lang="es-ES" sz="16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Technology</a:t>
            </a:r>
            <a:r>
              <a:rPr lang="es-ES" sz="1600" dirty="0">
                <a:latin typeface="Times New Roman" pitchFamily="18"/>
                <a:ea typeface="WenQuanYi Zen Hei" pitchFamily="2"/>
                <a:cs typeface="Lohit Hindi" pitchFamily="2"/>
              </a:rPr>
              <a:t>	</a:t>
            </a:r>
            <a:r>
              <a:rPr lang="es-ES" sz="1600" dirty="0" smtClean="0">
                <a:latin typeface="Times New Roman" pitchFamily="18"/>
                <a:ea typeface="WenQuanYi Zen Hei" pitchFamily="2"/>
                <a:cs typeface="Lohit Hindi" pitchFamily="2"/>
              </a:rPr>
              <a:t>        </a:t>
            </a:r>
            <a:r>
              <a:rPr lang="es-ES" sz="16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4</a:t>
            </a:r>
            <a:r>
              <a:rPr lang="es-ES" sz="1600" dirty="0" smtClean="0">
                <a:latin typeface="Times New Roman" pitchFamily="18"/>
                <a:ea typeface="WenQuanYi Zen Hei" pitchFamily="2"/>
                <a:cs typeface="Lohit Hindi" pitchFamily="2"/>
              </a:rPr>
              <a:t>Cornell </a:t>
            </a:r>
            <a:r>
              <a:rPr lang="es-ES" sz="16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University</a:t>
            </a:r>
            <a:endParaRPr lang="es-ES" sz="1600" dirty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>
                <a:latin typeface="Times New Roman" pitchFamily="18"/>
              </a:defRPr>
            </a:pPr>
            <a:endParaRPr lang="es-ES" sz="1600" dirty="0">
              <a:latin typeface="Times New Roman" pitchFamily="18"/>
              <a:ea typeface="WenQuanYi Zen Hei" pitchFamily="2"/>
              <a:cs typeface="Lohit Hind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Perceptual </a:t>
            </a:r>
            <a:r>
              <a:rPr lang="es-ES" dirty="0" err="1" smtClean="0"/>
              <a:t>rendering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Visible </a:t>
            </a:r>
            <a:r>
              <a:rPr lang="es-ES" dirty="0" err="1" smtClean="0"/>
              <a:t>Difference</a:t>
            </a:r>
            <a:r>
              <a:rPr lang="es-ES" dirty="0" smtClean="0"/>
              <a:t> </a:t>
            </a:r>
            <a:r>
              <a:rPr lang="es-ES" dirty="0" err="1" smtClean="0"/>
              <a:t>Predictor</a:t>
            </a:r>
            <a:endParaRPr lang="es-ES" dirty="0" smtClean="0"/>
          </a:p>
          <a:p>
            <a:pPr lvl="2">
              <a:buNone/>
            </a:pPr>
            <a:r>
              <a:rPr lang="es-ES" dirty="0" smtClean="0"/>
              <a:t>[</a:t>
            </a:r>
            <a:r>
              <a:rPr lang="es-ES" dirty="0" err="1" smtClean="0"/>
              <a:t>Bolin</a:t>
            </a:r>
            <a:r>
              <a:rPr lang="es-ES" dirty="0" smtClean="0"/>
              <a:t> and Meyer 95/98, </a:t>
            </a:r>
            <a:r>
              <a:rPr lang="es-ES" dirty="0" err="1" smtClean="0"/>
              <a:t>Myszkowski</a:t>
            </a:r>
            <a:r>
              <a:rPr lang="es-ES" dirty="0" smtClean="0"/>
              <a:t> et al. 01, …]</a:t>
            </a:r>
          </a:p>
          <a:p>
            <a:pPr lvl="1"/>
            <a:r>
              <a:rPr lang="es-ES" dirty="0" err="1" smtClean="0"/>
              <a:t>Illumination</a:t>
            </a:r>
            <a:r>
              <a:rPr lang="es-ES" dirty="0" smtClean="0"/>
              <a:t> </a:t>
            </a:r>
            <a:r>
              <a:rPr lang="es-ES" dirty="0" err="1" smtClean="0"/>
              <a:t>components</a:t>
            </a:r>
            <a:r>
              <a:rPr lang="es-ES" dirty="0" smtClean="0"/>
              <a:t> </a:t>
            </a:r>
          </a:p>
          <a:p>
            <a:pPr lvl="2">
              <a:buNone/>
            </a:pPr>
            <a:r>
              <a:rPr lang="es-ES" dirty="0" smtClean="0"/>
              <a:t>[Stokes et al. 04; </a:t>
            </a:r>
            <a:r>
              <a:rPr lang="es-ES" dirty="0" err="1" smtClean="0"/>
              <a:t>Debattista</a:t>
            </a:r>
            <a:r>
              <a:rPr lang="es-ES" dirty="0" smtClean="0"/>
              <a:t> et al. 05]</a:t>
            </a:r>
          </a:p>
          <a:p>
            <a:pPr lvl="1"/>
            <a:r>
              <a:rPr lang="es-ES" dirty="0" err="1" smtClean="0"/>
              <a:t>Approximated</a:t>
            </a:r>
            <a:r>
              <a:rPr lang="es-ES" dirty="0" smtClean="0"/>
              <a:t> </a:t>
            </a:r>
            <a:r>
              <a:rPr lang="es-ES" dirty="0" err="1" smtClean="0"/>
              <a:t>Visibility</a:t>
            </a:r>
            <a:endParaRPr lang="es-ES" dirty="0" smtClean="0"/>
          </a:p>
          <a:p>
            <a:pPr lvl="2">
              <a:buNone/>
            </a:pPr>
            <a:r>
              <a:rPr lang="es-ES" dirty="0" smtClean="0"/>
              <a:t>[</a:t>
            </a:r>
            <a:r>
              <a:rPr lang="es-ES" dirty="0" err="1" smtClean="0"/>
              <a:t>Kozlowski</a:t>
            </a:r>
            <a:r>
              <a:rPr lang="es-ES" dirty="0" smtClean="0"/>
              <a:t> and </a:t>
            </a:r>
            <a:r>
              <a:rPr lang="es-ES" dirty="0" err="1" smtClean="0"/>
              <a:t>Kautz</a:t>
            </a:r>
            <a:r>
              <a:rPr lang="es-ES" dirty="0" smtClean="0"/>
              <a:t> 07, </a:t>
            </a:r>
            <a:r>
              <a:rPr lang="es-ES" dirty="0" err="1" smtClean="0"/>
              <a:t>Yu</a:t>
            </a:r>
            <a:r>
              <a:rPr lang="es-ES" dirty="0" smtClean="0"/>
              <a:t> et al. 09, </a:t>
            </a:r>
            <a:r>
              <a:rPr lang="es-ES" dirty="0" err="1" smtClean="0"/>
              <a:t>Ritschel</a:t>
            </a:r>
            <a:r>
              <a:rPr lang="es-ES" dirty="0" smtClean="0"/>
              <a:t> et al. 08]</a:t>
            </a:r>
          </a:p>
          <a:p>
            <a:pPr lvl="1"/>
            <a:r>
              <a:rPr lang="es-ES" dirty="0" smtClean="0"/>
              <a:t>Visual </a:t>
            </a:r>
            <a:r>
              <a:rPr lang="es-ES" dirty="0" err="1" smtClean="0"/>
              <a:t>attention</a:t>
            </a:r>
            <a:endParaRPr lang="es-ES" dirty="0" smtClean="0"/>
          </a:p>
          <a:p>
            <a:pPr lvl="2">
              <a:buNone/>
            </a:pPr>
            <a:r>
              <a:rPr lang="es-ES" dirty="0" smtClean="0"/>
              <a:t>[</a:t>
            </a:r>
            <a:r>
              <a:rPr lang="es-ES" dirty="0" err="1" smtClean="0"/>
              <a:t>Yee</a:t>
            </a:r>
            <a:r>
              <a:rPr lang="es-ES" dirty="0" smtClean="0"/>
              <a:t> et al. 01, </a:t>
            </a:r>
            <a:r>
              <a:rPr lang="es-ES" dirty="0" err="1" smtClean="0"/>
              <a:t>Ferwerda</a:t>
            </a:r>
            <a:r>
              <a:rPr lang="es-ES" dirty="0" smtClean="0"/>
              <a:t> and </a:t>
            </a:r>
            <a:r>
              <a:rPr lang="es-ES" dirty="0" err="1" smtClean="0"/>
              <a:t>Pellacini</a:t>
            </a:r>
            <a:r>
              <a:rPr lang="es-ES" dirty="0" smtClean="0"/>
              <a:t> 03, </a:t>
            </a:r>
            <a:r>
              <a:rPr lang="es-ES" dirty="0" err="1" smtClean="0"/>
              <a:t>Sundstedt</a:t>
            </a:r>
            <a:r>
              <a:rPr lang="es-ES" dirty="0" smtClean="0"/>
              <a:t> et al. 07, </a:t>
            </a:r>
            <a:r>
              <a:rPr lang="es-ES" dirty="0" err="1" smtClean="0"/>
              <a:t>Hasic</a:t>
            </a:r>
            <a:r>
              <a:rPr lang="es-ES" dirty="0" smtClean="0"/>
              <a:t> and </a:t>
            </a:r>
            <a:r>
              <a:rPr lang="es-ES" dirty="0" err="1" smtClean="0"/>
              <a:t>Chalmers</a:t>
            </a:r>
            <a:r>
              <a:rPr lang="es-ES" dirty="0" smtClean="0"/>
              <a:t> 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85786" y="4143380"/>
            <a:ext cx="7572428" cy="142876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Related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Perception</a:t>
            </a:r>
            <a:r>
              <a:rPr lang="es-ES" dirty="0" smtClean="0"/>
              <a:t> in </a:t>
            </a:r>
            <a:r>
              <a:rPr lang="es-ES" dirty="0" err="1" smtClean="0"/>
              <a:t>crowds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Perception</a:t>
            </a:r>
            <a:r>
              <a:rPr lang="es-ES" dirty="0" smtClean="0"/>
              <a:t> of general </a:t>
            </a:r>
            <a:r>
              <a:rPr lang="es-ES" dirty="0" err="1" smtClean="0"/>
              <a:t>aggregates</a:t>
            </a:r>
            <a:r>
              <a:rPr lang="es-ES" dirty="0" smtClean="0"/>
              <a:t> </a:t>
            </a:r>
          </a:p>
          <a:p>
            <a:pPr lvl="2">
              <a:buNone/>
            </a:pPr>
            <a:r>
              <a:rPr lang="es-ES" dirty="0" smtClean="0"/>
              <a:t>[</a:t>
            </a:r>
            <a:r>
              <a:rPr lang="es-ES" dirty="0" err="1" smtClean="0"/>
              <a:t>Ramanarayanan</a:t>
            </a:r>
            <a:r>
              <a:rPr lang="es-ES" dirty="0" smtClean="0"/>
              <a:t> et al. 08] </a:t>
            </a:r>
          </a:p>
          <a:p>
            <a:pPr lvl="1"/>
            <a:r>
              <a:rPr lang="es-ES" dirty="0" err="1" smtClean="0"/>
              <a:t>Perception</a:t>
            </a:r>
            <a:r>
              <a:rPr lang="es-ES" dirty="0" smtClean="0"/>
              <a:t> of </a:t>
            </a: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variety</a:t>
            </a:r>
            <a:endParaRPr lang="es-ES" dirty="0" smtClean="0"/>
          </a:p>
          <a:p>
            <a:pPr lvl="2">
              <a:buNone/>
            </a:pPr>
            <a:r>
              <a:rPr lang="es-ES" dirty="0" smtClean="0"/>
              <a:t>[McDonnell et al.  08]</a:t>
            </a:r>
          </a:p>
          <a:p>
            <a:r>
              <a:rPr lang="es-ES" dirty="0" smtClean="0"/>
              <a:t>Visual </a:t>
            </a:r>
            <a:r>
              <a:rPr lang="es-ES" dirty="0" err="1" smtClean="0"/>
              <a:t>Equivalence</a:t>
            </a:r>
            <a:r>
              <a:rPr lang="es-ES" dirty="0" smtClean="0"/>
              <a:t>:</a:t>
            </a:r>
          </a:p>
          <a:p>
            <a:pPr lvl="2">
              <a:buNone/>
            </a:pPr>
            <a:r>
              <a:rPr lang="es-ES" dirty="0" smtClean="0"/>
              <a:t>[</a:t>
            </a:r>
            <a:r>
              <a:rPr lang="es-ES" dirty="0" err="1" smtClean="0"/>
              <a:t>Ramanarayanan</a:t>
            </a:r>
            <a:r>
              <a:rPr lang="es-ES" dirty="0" smtClean="0"/>
              <a:t> et al. 07, </a:t>
            </a:r>
            <a:r>
              <a:rPr lang="es-ES" dirty="0" err="1" smtClean="0"/>
              <a:t>Ramanarayanan</a:t>
            </a:r>
            <a:r>
              <a:rPr lang="es-ES" dirty="0" smtClean="0"/>
              <a:t> et al. 08, </a:t>
            </a:r>
            <a:r>
              <a:rPr lang="es-ES" dirty="0" err="1" smtClean="0"/>
              <a:t>Vangorp</a:t>
            </a:r>
            <a:r>
              <a:rPr lang="es-ES" dirty="0" smtClean="0"/>
              <a:t> et al. 09, </a:t>
            </a:r>
            <a:r>
              <a:rPr lang="es-ES" dirty="0" err="1" smtClean="0"/>
              <a:t>Krivanek</a:t>
            </a:r>
            <a:r>
              <a:rPr lang="es-ES" dirty="0" smtClean="0"/>
              <a:t> et al. 10]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goal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s-ES" sz="2800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s-ES" dirty="0" err="1" smtClean="0"/>
              <a:t>Evaluate</a:t>
            </a:r>
            <a:r>
              <a:rPr lang="es-ES" dirty="0" smtClean="0"/>
              <a:t> and </a:t>
            </a:r>
            <a:r>
              <a:rPr lang="es-ES" dirty="0" err="1" smtClean="0"/>
              <a:t>understand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perceived</a:t>
            </a:r>
            <a:r>
              <a:rPr lang="es-ES" dirty="0" smtClean="0"/>
              <a:t> </a:t>
            </a:r>
            <a:r>
              <a:rPr lang="es-ES" dirty="0" err="1" smtClean="0"/>
              <a:t>fidelity</a:t>
            </a:r>
            <a:r>
              <a:rPr lang="es-ES" dirty="0" smtClean="0"/>
              <a:t> of </a:t>
            </a:r>
            <a:r>
              <a:rPr lang="es-ES" dirty="0" err="1" smtClean="0"/>
              <a:t>illumination</a:t>
            </a:r>
            <a:r>
              <a:rPr lang="es-ES" dirty="0" smtClean="0"/>
              <a:t> in </a:t>
            </a:r>
            <a:r>
              <a:rPr lang="es-ES" dirty="0" err="1" smtClean="0"/>
              <a:t>scenes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complex</a:t>
            </a:r>
            <a:r>
              <a:rPr lang="es-ES" dirty="0" smtClean="0"/>
              <a:t> </a:t>
            </a:r>
            <a:r>
              <a:rPr lang="es-ES" dirty="0" err="1" smtClean="0"/>
              <a:t>dynamic</a:t>
            </a:r>
            <a:r>
              <a:rPr lang="es-ES" dirty="0" smtClean="0"/>
              <a:t> </a:t>
            </a:r>
            <a:r>
              <a:rPr lang="es-ES" dirty="0" err="1" smtClean="0"/>
              <a:t>crowds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goal</a:t>
            </a:r>
            <a:r>
              <a:rPr lang="es-ES" dirty="0" smtClean="0"/>
              <a:t> – </a:t>
            </a:r>
            <a:r>
              <a:rPr lang="es-ES" dirty="0" err="1" smtClean="0"/>
              <a:t>Questions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answer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0713" indent="-620713">
              <a:spcBef>
                <a:spcPts val="2400"/>
              </a:spcBef>
              <a:buNone/>
            </a:pPr>
            <a:r>
              <a:rPr lang="en-US" dirty="0" smtClean="0"/>
              <a:t>Q1. Does the complexity of the crowd affect perceived quality of illumination?</a:t>
            </a:r>
          </a:p>
          <a:p>
            <a:pPr marL="620713" indent="-620713">
              <a:spcBef>
                <a:spcPts val="2400"/>
              </a:spcBef>
              <a:buNone/>
            </a:pPr>
            <a:r>
              <a:rPr lang="en-US" dirty="0" smtClean="0"/>
              <a:t>Q2. Are errors in direct or indirect lighting more salient?</a:t>
            </a:r>
          </a:p>
          <a:p>
            <a:pPr marL="620713" indent="-620713">
              <a:spcBef>
                <a:spcPts val="2400"/>
              </a:spcBef>
              <a:buNone/>
            </a:pPr>
            <a:r>
              <a:rPr lang="en-US" dirty="0" smtClean="0"/>
              <a:t>Q3. What effect does </a:t>
            </a:r>
            <a:r>
              <a:rPr lang="en-US" dirty="0" err="1" smtClean="0"/>
              <a:t>colour</a:t>
            </a:r>
            <a:r>
              <a:rPr lang="en-US" dirty="0" smtClean="0"/>
              <a:t> have on the perceived </a:t>
            </a:r>
            <a:r>
              <a:rPr lang="en-US" dirty="0" err="1" smtClean="0"/>
              <a:t>ﬁdelity</a:t>
            </a:r>
            <a:r>
              <a:rPr lang="en-US" dirty="0" smtClean="0"/>
              <a:t> of illuminated crowd scenes?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s-ES" sz="4000" dirty="0" err="1" smtClean="0"/>
              <a:t>Illumination</a:t>
            </a:r>
            <a:endParaRPr lang="es-ES" sz="4000" dirty="0" smtClean="0"/>
          </a:p>
          <a:p>
            <a:pPr>
              <a:spcBef>
                <a:spcPts val="2400"/>
              </a:spcBef>
            </a:pPr>
            <a:r>
              <a:rPr lang="es-ES" sz="4000" dirty="0" err="1" smtClean="0"/>
              <a:t>Experiments</a:t>
            </a:r>
            <a:endParaRPr lang="es-ES" sz="4000" dirty="0" smtClean="0"/>
          </a:p>
          <a:p>
            <a:pPr>
              <a:spcBef>
                <a:spcPts val="2400"/>
              </a:spcBef>
            </a:pPr>
            <a:r>
              <a:rPr lang="es-ES" sz="4000" dirty="0" err="1" smtClean="0"/>
              <a:t>Comparison</a:t>
            </a:r>
            <a:r>
              <a:rPr lang="es-ES" sz="4000" dirty="0" smtClean="0"/>
              <a:t> </a:t>
            </a:r>
            <a:r>
              <a:rPr lang="es-ES" sz="4000" dirty="0" err="1" smtClean="0"/>
              <a:t>with</a:t>
            </a:r>
            <a:r>
              <a:rPr lang="es-ES" sz="4000" dirty="0" smtClean="0"/>
              <a:t> Video </a:t>
            </a:r>
            <a:r>
              <a:rPr lang="es-ES" sz="4000" dirty="0" err="1" smtClean="0"/>
              <a:t>Quality</a:t>
            </a:r>
            <a:r>
              <a:rPr lang="es-ES" sz="4000" dirty="0" smtClean="0"/>
              <a:t> </a:t>
            </a:r>
            <a:r>
              <a:rPr lang="es-ES" sz="4000" dirty="0" err="1" smtClean="0"/>
              <a:t>Metric</a:t>
            </a:r>
            <a:endParaRPr lang="es-ES" sz="40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s-ES" sz="4000" dirty="0" err="1" smtClean="0"/>
              <a:t>Illumination</a:t>
            </a:r>
            <a:endParaRPr lang="es-ES" sz="4000" dirty="0" smtClean="0"/>
          </a:p>
          <a:p>
            <a:pPr>
              <a:spcBef>
                <a:spcPts val="2400"/>
              </a:spcBef>
            </a:pPr>
            <a:r>
              <a:rPr lang="es-ES" sz="4000" dirty="0" err="1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  <a:endParaRPr lang="es-E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s-ES" sz="4000" dirty="0" err="1" smtClean="0">
                <a:solidFill>
                  <a:schemeClr val="bg1">
                    <a:lumMod val="65000"/>
                  </a:schemeClr>
                </a:solidFill>
              </a:rPr>
              <a:t>Comparison</a:t>
            </a:r>
            <a:r>
              <a:rPr lang="es-ES" sz="4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4000" dirty="0" err="1" smtClean="0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es-ES" sz="4000" dirty="0" smtClean="0">
                <a:solidFill>
                  <a:schemeClr val="bg1">
                    <a:lumMod val="65000"/>
                  </a:schemeClr>
                </a:solidFill>
              </a:rPr>
              <a:t> Video </a:t>
            </a:r>
            <a:r>
              <a:rPr lang="es-ES" sz="4000" dirty="0" err="1" smtClean="0">
                <a:solidFill>
                  <a:schemeClr val="bg1">
                    <a:lumMod val="65000"/>
                  </a:schemeClr>
                </a:solidFill>
              </a:rPr>
              <a:t>Quality</a:t>
            </a:r>
            <a:r>
              <a:rPr lang="es-ES" sz="4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4000" dirty="0" err="1" smtClean="0">
                <a:solidFill>
                  <a:schemeClr val="bg1">
                    <a:lumMod val="65000"/>
                  </a:schemeClr>
                </a:solidFill>
              </a:rPr>
              <a:t>Metric</a:t>
            </a:r>
            <a:endParaRPr lang="es-E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Illumination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000232" y="4214818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000760" y="2143116"/>
            <a:ext cx="285752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Arco de bloque"/>
          <p:cNvSpPr/>
          <p:nvPr/>
        </p:nvSpPr>
        <p:spPr>
          <a:xfrm>
            <a:off x="1500166" y="1285860"/>
            <a:ext cx="6143668" cy="6143668"/>
          </a:xfrm>
          <a:prstGeom prst="blockArc">
            <a:avLst>
              <a:gd name="adj1" fmla="val 10800000"/>
              <a:gd name="adj2" fmla="val 16594"/>
              <a:gd name="adj3" fmla="val 25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20" name="19 Grupo"/>
          <p:cNvGrpSpPr/>
          <p:nvPr/>
        </p:nvGrpSpPr>
        <p:grpSpPr>
          <a:xfrm rot="2354427">
            <a:off x="2484274" y="2448374"/>
            <a:ext cx="500066" cy="590207"/>
            <a:chOff x="2428860" y="3000372"/>
            <a:chExt cx="665802" cy="785818"/>
          </a:xfrm>
        </p:grpSpPr>
        <p:sp>
          <p:nvSpPr>
            <p:cNvPr id="19" name="18 Trapecio"/>
            <p:cNvSpPr/>
            <p:nvPr/>
          </p:nvSpPr>
          <p:spPr>
            <a:xfrm rot="16200000">
              <a:off x="2583166" y="3203256"/>
              <a:ext cx="642942" cy="380050"/>
            </a:xfrm>
            <a:prstGeom prst="trapezoid">
              <a:avLst>
                <a:gd name="adj" fmla="val 4946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2428860" y="3000372"/>
              <a:ext cx="428628" cy="78581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22" name="21 Conector recto de flecha"/>
          <p:cNvCxnSpPr/>
          <p:nvPr/>
        </p:nvCxnSpPr>
        <p:spPr>
          <a:xfrm>
            <a:off x="1857356" y="3286124"/>
            <a:ext cx="2643206" cy="92869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2428860" y="2285992"/>
            <a:ext cx="2071702" cy="192882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16200000" flipH="1">
            <a:off x="2678893" y="2393149"/>
            <a:ext cx="2500330" cy="114300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5400000">
            <a:off x="3143240" y="2786058"/>
            <a:ext cx="2786082" cy="7143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rot="5400000">
            <a:off x="4000496" y="2285992"/>
            <a:ext cx="2428892" cy="142876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357686" y="4071942"/>
            <a:ext cx="285752" cy="2857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071934" y="384548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x</a:t>
            </a:r>
            <a:endParaRPr lang="es-ES" b="1" i="1" dirty="0"/>
          </a:p>
        </p:txBody>
      </p:sp>
      <p:cxnSp>
        <p:nvCxnSpPr>
          <p:cNvPr id="49" name="48 Conector recto de flecha"/>
          <p:cNvCxnSpPr>
            <a:endCxn id="19" idx="2"/>
          </p:cNvCxnSpPr>
          <p:nvPr/>
        </p:nvCxnSpPr>
        <p:spPr>
          <a:xfrm rot="10800000">
            <a:off x="2927958" y="2901642"/>
            <a:ext cx="1572605" cy="13131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 l="9919" t="50977" r="14861" b="31445"/>
          <a:stretch>
            <a:fillRect/>
          </a:stretch>
        </p:blipFill>
        <p:spPr bwMode="auto">
          <a:xfrm>
            <a:off x="928662" y="4714884"/>
            <a:ext cx="7211455" cy="94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9919" t="50977" r="14861" b="31445"/>
          <a:stretch>
            <a:fillRect/>
          </a:stretch>
        </p:blipFill>
        <p:spPr bwMode="auto">
          <a:xfrm>
            <a:off x="928662" y="4714884"/>
            <a:ext cx="7211455" cy="94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Illumination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2000232" y="4214818"/>
            <a:ext cx="507209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6000760" y="2143116"/>
            <a:ext cx="285752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Arco de bloque"/>
          <p:cNvSpPr/>
          <p:nvPr/>
        </p:nvSpPr>
        <p:spPr>
          <a:xfrm>
            <a:off x="1500166" y="1285860"/>
            <a:ext cx="6143668" cy="6143668"/>
          </a:xfrm>
          <a:prstGeom prst="blockArc">
            <a:avLst>
              <a:gd name="adj1" fmla="val 10800000"/>
              <a:gd name="adj2" fmla="val 16594"/>
              <a:gd name="adj3" fmla="val 25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4" name="19 Grupo"/>
          <p:cNvGrpSpPr/>
          <p:nvPr/>
        </p:nvGrpSpPr>
        <p:grpSpPr>
          <a:xfrm rot="2354427">
            <a:off x="2484274" y="2448374"/>
            <a:ext cx="500066" cy="590207"/>
            <a:chOff x="2428860" y="3000372"/>
            <a:chExt cx="665802" cy="785818"/>
          </a:xfrm>
        </p:grpSpPr>
        <p:sp>
          <p:nvSpPr>
            <p:cNvPr id="19" name="18 Trapecio"/>
            <p:cNvSpPr/>
            <p:nvPr/>
          </p:nvSpPr>
          <p:spPr>
            <a:xfrm rot="16200000">
              <a:off x="2583166" y="3203256"/>
              <a:ext cx="642942" cy="380050"/>
            </a:xfrm>
            <a:prstGeom prst="trapezoid">
              <a:avLst>
                <a:gd name="adj" fmla="val 49468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2428860" y="3000372"/>
              <a:ext cx="428628" cy="78581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4" name="13 Elipse"/>
          <p:cNvSpPr/>
          <p:nvPr/>
        </p:nvSpPr>
        <p:spPr>
          <a:xfrm>
            <a:off x="4357686" y="4071942"/>
            <a:ext cx="285752" cy="2857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071934" y="384548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x</a:t>
            </a:r>
            <a:endParaRPr lang="es-ES" b="1" i="1" dirty="0"/>
          </a:p>
        </p:txBody>
      </p:sp>
      <p:cxnSp>
        <p:nvCxnSpPr>
          <p:cNvPr id="20" name="19 Conector recto de flecha"/>
          <p:cNvCxnSpPr/>
          <p:nvPr/>
        </p:nvCxnSpPr>
        <p:spPr>
          <a:xfrm rot="16200000" flipH="1">
            <a:off x="2678893" y="2393149"/>
            <a:ext cx="2500330" cy="114300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Elipse"/>
          <p:cNvSpPr/>
          <p:nvPr/>
        </p:nvSpPr>
        <p:spPr>
          <a:xfrm>
            <a:off x="5286380" y="4071943"/>
            <a:ext cx="285752" cy="2857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4857752" y="3845487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x1</a:t>
            </a:r>
            <a:endParaRPr lang="es-ES" b="1" i="1" dirty="0"/>
          </a:p>
        </p:txBody>
      </p:sp>
      <p:cxnSp>
        <p:nvCxnSpPr>
          <p:cNvPr id="25" name="24 Conector recto de flecha"/>
          <p:cNvCxnSpPr/>
          <p:nvPr/>
        </p:nvCxnSpPr>
        <p:spPr>
          <a:xfrm rot="16200000" flipH="1">
            <a:off x="3607587" y="2393150"/>
            <a:ext cx="2500330" cy="114300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Igual que"/>
          <p:cNvSpPr/>
          <p:nvPr/>
        </p:nvSpPr>
        <p:spPr>
          <a:xfrm>
            <a:off x="4143372" y="2714620"/>
            <a:ext cx="642942" cy="642942"/>
          </a:xfrm>
          <a:prstGeom prst="mathEqual">
            <a:avLst>
              <a:gd name="adj1" fmla="val 13878"/>
              <a:gd name="adj2" fmla="val 2140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l="20315" t="41992" r="27525" b="39453"/>
          <a:stretch>
            <a:fillRect/>
          </a:stretch>
        </p:blipFill>
        <p:spPr bwMode="auto">
          <a:xfrm>
            <a:off x="2071670" y="5572140"/>
            <a:ext cx="500066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Rectángulo"/>
          <p:cNvSpPr/>
          <p:nvPr/>
        </p:nvSpPr>
        <p:spPr>
          <a:xfrm>
            <a:off x="4286248" y="4857760"/>
            <a:ext cx="3357586" cy="6429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5072066" y="5715016"/>
            <a:ext cx="1500198" cy="6429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34" name="33 Conector recto de flecha"/>
          <p:cNvCxnSpPr>
            <a:stCxn id="30" idx="2"/>
          </p:cNvCxnSpPr>
          <p:nvPr/>
        </p:nvCxnSpPr>
        <p:spPr>
          <a:xfrm rot="5400000">
            <a:off x="5840025" y="5590000"/>
            <a:ext cx="214314" cy="3571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Elipse"/>
          <p:cNvSpPr/>
          <p:nvPr/>
        </p:nvSpPr>
        <p:spPr>
          <a:xfrm>
            <a:off x="5857884" y="2786058"/>
            <a:ext cx="285752" cy="2857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CuadroTexto"/>
          <p:cNvSpPr txBox="1"/>
          <p:nvPr/>
        </p:nvSpPr>
        <p:spPr>
          <a:xfrm>
            <a:off x="5429256" y="255960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x1</a:t>
            </a:r>
            <a:endParaRPr lang="es-ES" b="1" i="1" dirty="0"/>
          </a:p>
        </p:txBody>
      </p:sp>
      <p:cxnSp>
        <p:nvCxnSpPr>
          <p:cNvPr id="46" name="45 Conector recto de flecha"/>
          <p:cNvCxnSpPr/>
          <p:nvPr/>
        </p:nvCxnSpPr>
        <p:spPr>
          <a:xfrm rot="16200000" flipH="1">
            <a:off x="5143504" y="2071678"/>
            <a:ext cx="1143008" cy="57150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rot="10800000" flipV="1">
            <a:off x="4500562" y="2928934"/>
            <a:ext cx="1500200" cy="12858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Rectángulo"/>
          <p:cNvSpPr/>
          <p:nvPr/>
        </p:nvSpPr>
        <p:spPr>
          <a:xfrm>
            <a:off x="5072066" y="5715016"/>
            <a:ext cx="1500198" cy="64294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54 CuadroTexto"/>
          <p:cNvSpPr txBox="1"/>
          <p:nvPr/>
        </p:nvSpPr>
        <p:spPr>
          <a:xfrm>
            <a:off x="3428992" y="5354437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C00000"/>
                </a:solidFill>
              </a:rPr>
              <a:t>light </a:t>
            </a:r>
            <a:r>
              <a:rPr lang="es-ES" dirty="0" err="1" smtClean="0">
                <a:solidFill>
                  <a:srgbClr val="C00000"/>
                </a:solidFill>
              </a:rPr>
              <a:t>transport</a:t>
            </a:r>
            <a:r>
              <a:rPr lang="es-ES" dirty="0" smtClean="0">
                <a:solidFill>
                  <a:srgbClr val="C00000"/>
                </a:solidFill>
              </a:rPr>
              <a:t> in </a:t>
            </a:r>
            <a:r>
              <a:rPr lang="es-ES" dirty="0" err="1" smtClean="0">
                <a:solidFill>
                  <a:srgbClr val="C00000"/>
                </a:solidFill>
              </a:rPr>
              <a:t>the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scene</a:t>
            </a:r>
            <a:r>
              <a:rPr lang="es-ES" dirty="0" smtClean="0">
                <a:solidFill>
                  <a:srgbClr val="C00000"/>
                </a:solidFill>
              </a:rPr>
              <a:t>: </a:t>
            </a:r>
            <a:r>
              <a:rPr lang="es-ES" dirty="0" err="1" smtClean="0">
                <a:solidFill>
                  <a:srgbClr val="C00000"/>
                </a:solidFill>
              </a:rPr>
              <a:t>direct</a:t>
            </a:r>
            <a:r>
              <a:rPr lang="es-ES" dirty="0" smtClean="0">
                <a:solidFill>
                  <a:srgbClr val="C00000"/>
                </a:solidFill>
              </a:rPr>
              <a:t> + GI + SSS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1" grpId="1" animBg="1"/>
      <p:bldP spid="24" grpId="0"/>
      <p:bldP spid="24" grpId="1"/>
      <p:bldP spid="26" grpId="0" animBg="1"/>
      <p:bldP spid="26" grpId="1" animBg="1"/>
      <p:bldP spid="30" grpId="0" animBg="1"/>
      <p:bldP spid="30" grpId="1" animBg="1"/>
      <p:bldP spid="31" grpId="0" animBg="1"/>
      <p:bldP spid="31" grpId="1" animBg="1"/>
      <p:bldP spid="45" grpId="0"/>
      <p:bldP spid="54" grpId="0" animBg="1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57986" t="45968" r="33817" b="44754"/>
          <a:stretch>
            <a:fillRect/>
          </a:stretch>
        </p:blipFill>
        <p:spPr bwMode="auto">
          <a:xfrm>
            <a:off x="4214810" y="2019723"/>
            <a:ext cx="642942" cy="40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Illumination</a:t>
            </a:r>
            <a:r>
              <a:rPr lang="es-ES" dirty="0" smtClean="0"/>
              <a:t> – SH</a:t>
            </a:r>
            <a:endParaRPr lang="es-E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68" y="1214422"/>
            <a:ext cx="1543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20315" t="41992" r="27525" b="39453"/>
          <a:stretch>
            <a:fillRect/>
          </a:stretch>
        </p:blipFill>
        <p:spPr bwMode="auto">
          <a:xfrm>
            <a:off x="2071670" y="5572140"/>
            <a:ext cx="5000661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Rectángulo"/>
          <p:cNvSpPr/>
          <p:nvPr/>
        </p:nvSpPr>
        <p:spPr>
          <a:xfrm>
            <a:off x="285720" y="2357430"/>
            <a:ext cx="85725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/>
              <a:t>Huge</a:t>
            </a:r>
            <a:r>
              <a:rPr lang="es-ES" sz="2400" dirty="0" smtClean="0"/>
              <a:t> vector </a:t>
            </a:r>
            <a:r>
              <a:rPr lang="es-ES" sz="2400" dirty="0" err="1" smtClean="0"/>
              <a:t>modeling</a:t>
            </a:r>
            <a:r>
              <a:rPr lang="es-ES" sz="2400" dirty="0" smtClean="0"/>
              <a:t> </a:t>
            </a:r>
            <a:r>
              <a:rPr lang="es-ES" sz="2400" i="1" dirty="0" smtClean="0"/>
              <a:t>T(</a:t>
            </a:r>
            <a:r>
              <a:rPr lang="es-ES" sz="2400" i="1" dirty="0" err="1" smtClean="0"/>
              <a:t>x,</a:t>
            </a:r>
            <a:r>
              <a:rPr lang="es-ES" sz="2400" i="1" dirty="0" err="1" smtClean="0">
                <a:sym typeface="Symbol"/>
              </a:rPr>
              <a:t>,</a:t>
            </a:r>
            <a:r>
              <a:rPr lang="es-ES" sz="2400" i="1" baseline="-25000" dirty="0" err="1" smtClean="0">
                <a:sym typeface="Symbol"/>
              </a:rPr>
              <a:t>o</a:t>
            </a:r>
            <a:r>
              <a:rPr lang="es-ES" sz="2400" i="1" dirty="0" smtClean="0">
                <a:sym typeface="Symbol"/>
              </a:rPr>
              <a:t>)</a:t>
            </a:r>
            <a:endParaRPr lang="es-ES" sz="2400" i="1" baseline="-25000" dirty="0"/>
          </a:p>
        </p:txBody>
      </p:sp>
      <p:cxnSp>
        <p:nvCxnSpPr>
          <p:cNvPr id="21" name="20 Conector recto de flecha"/>
          <p:cNvCxnSpPr>
            <a:stCxn id="61442" idx="2"/>
          </p:cNvCxnSpPr>
          <p:nvPr/>
        </p:nvCxnSpPr>
        <p:spPr>
          <a:xfrm rot="5400000">
            <a:off x="4407693" y="1893080"/>
            <a:ext cx="342908" cy="1429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143248"/>
            <a:ext cx="4643470" cy="237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CuadroTexto"/>
          <p:cNvSpPr txBox="1"/>
          <p:nvPr/>
        </p:nvSpPr>
        <p:spPr>
          <a:xfrm>
            <a:off x="5500694" y="321468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/>
              <a:t>After</a:t>
            </a:r>
            <a:r>
              <a:rPr lang="es-ES" sz="1400" dirty="0" smtClean="0"/>
              <a:t> [Sloan08]</a:t>
            </a:r>
            <a:endParaRPr lang="es-ES" sz="1400" dirty="0"/>
          </a:p>
        </p:txBody>
      </p:sp>
      <p:sp>
        <p:nvSpPr>
          <p:cNvPr id="29" name="28 Rectángulo"/>
          <p:cNvSpPr/>
          <p:nvPr/>
        </p:nvSpPr>
        <p:spPr>
          <a:xfrm>
            <a:off x="2928926" y="5786454"/>
            <a:ext cx="335758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SH </a:t>
            </a:r>
            <a:r>
              <a:rPr lang="es-ES" sz="2400" dirty="0" err="1" smtClean="0"/>
              <a:t>Coefficients</a:t>
            </a:r>
            <a:r>
              <a:rPr lang="es-ES" sz="2400" dirty="0" smtClean="0"/>
              <a:t> [Sloan02]</a:t>
            </a:r>
            <a:endParaRPr lang="es-ES" sz="2400" i="1" baseline="-25000" dirty="0"/>
          </a:p>
        </p:txBody>
      </p:sp>
      <p:cxnSp>
        <p:nvCxnSpPr>
          <p:cNvPr id="30" name="29 Conector recto de flecha"/>
          <p:cNvCxnSpPr>
            <a:stCxn id="20" idx="2"/>
          </p:cNvCxnSpPr>
          <p:nvPr/>
        </p:nvCxnSpPr>
        <p:spPr>
          <a:xfrm rot="5400000">
            <a:off x="4357685" y="3071811"/>
            <a:ext cx="42863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rot="5400000">
            <a:off x="4358479" y="5642785"/>
            <a:ext cx="42863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Illumination</a:t>
            </a:r>
            <a:r>
              <a:rPr lang="es-ES" dirty="0" smtClean="0"/>
              <a:t> – SH</a:t>
            </a:r>
            <a:endParaRPr lang="es-ES" dirty="0"/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ES" dirty="0" err="1" smtClean="0"/>
              <a:t>Used</a:t>
            </a:r>
            <a:r>
              <a:rPr lang="es-ES" dirty="0" smtClean="0"/>
              <a:t> in Film </a:t>
            </a:r>
            <a:r>
              <a:rPr lang="es-ES" dirty="0" err="1" smtClean="0"/>
              <a:t>Production</a:t>
            </a:r>
            <a:r>
              <a:rPr lang="es-ES" dirty="0" smtClean="0"/>
              <a:t> [Pantaleoni11]:</a:t>
            </a:r>
          </a:p>
        </p:txBody>
      </p:sp>
      <p:pic>
        <p:nvPicPr>
          <p:cNvPr id="1026" name="Picture 2" descr="C:\Users\Adrián\Downloads\037-pantaleoni_Página_01.jpg"/>
          <p:cNvPicPr>
            <a:picLocks noChangeAspect="1" noChangeArrowheads="1"/>
          </p:cNvPicPr>
          <p:nvPr/>
        </p:nvPicPr>
        <p:blipFill>
          <a:blip r:embed="rId2" cstate="print"/>
          <a:srcRect l="919" t="4261" b="53125"/>
          <a:stretch>
            <a:fillRect/>
          </a:stretch>
        </p:blipFill>
        <p:spPr bwMode="auto">
          <a:xfrm>
            <a:off x="714348" y="2214554"/>
            <a:ext cx="7700962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images.wikia.com/lotr/images/7/7e/Battle_of_Helms_De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539463"/>
            <a:ext cx="8501123" cy="467561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Lighting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0" y="62150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/>
              <a:t>LOTR: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Two</a:t>
            </a:r>
            <a:r>
              <a:rPr lang="es-ES" i="1" dirty="0" smtClean="0"/>
              <a:t> </a:t>
            </a:r>
            <a:r>
              <a:rPr lang="es-ES" i="1" dirty="0" err="1" smtClean="0"/>
              <a:t>Towers</a:t>
            </a:r>
            <a:r>
              <a:rPr lang="es-ES" i="1" dirty="0" smtClean="0"/>
              <a:t> </a:t>
            </a:r>
            <a:r>
              <a:rPr lang="es-ES" dirty="0" smtClean="0"/>
              <a:t>(2002) © 2002 New Line </a:t>
            </a:r>
            <a:r>
              <a:rPr lang="es-ES" dirty="0" err="1" smtClean="0"/>
              <a:t>Productions</a:t>
            </a:r>
            <a:r>
              <a:rPr lang="es-ES" dirty="0" smtClean="0"/>
              <a:t>, </a:t>
            </a:r>
            <a:r>
              <a:rPr lang="es-ES" dirty="0" err="1" smtClean="0"/>
              <a:t>Inc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071802" y="21431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224202" y="22955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376602" y="24479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529002" y="26003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681402" y="27527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833802" y="29051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Illumination</a:t>
            </a:r>
            <a:r>
              <a:rPr lang="es-ES" dirty="0" smtClean="0"/>
              <a:t> – </a:t>
            </a:r>
            <a:r>
              <a:rPr lang="es-ES" dirty="0" err="1" smtClean="0"/>
              <a:t>Interpolation</a:t>
            </a:r>
            <a:endParaRPr lang="es-ES" dirty="0"/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3071802" y="2143116"/>
            <a:ext cx="2214578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>
            <a:off x="1285852" y="3929066"/>
            <a:ext cx="35719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 l="57986" t="45968" r="33817" b="44754"/>
          <a:stretch>
            <a:fillRect/>
          </a:stretch>
        </p:blipFill>
        <p:spPr bwMode="auto">
          <a:xfrm>
            <a:off x="3857620" y="1714488"/>
            <a:ext cx="642942" cy="40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Rectángulo"/>
          <p:cNvSpPr/>
          <p:nvPr/>
        </p:nvSpPr>
        <p:spPr>
          <a:xfrm>
            <a:off x="2928926" y="5786454"/>
            <a:ext cx="335758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SH </a:t>
            </a:r>
            <a:r>
              <a:rPr lang="es-ES" sz="2400" dirty="0" err="1" smtClean="0"/>
              <a:t>Coefficients</a:t>
            </a:r>
            <a:r>
              <a:rPr lang="es-ES" sz="2400" dirty="0" smtClean="0"/>
              <a:t> [Sloan02]</a:t>
            </a:r>
            <a:endParaRPr lang="es-ES" sz="2400" i="1" baseline="-25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68" y="1214422"/>
            <a:ext cx="1543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23 Conector recto"/>
          <p:cNvCxnSpPr/>
          <p:nvPr/>
        </p:nvCxnSpPr>
        <p:spPr>
          <a:xfrm>
            <a:off x="3071802" y="2285992"/>
            <a:ext cx="221457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17" idx="0"/>
          </p:cNvCxnSpPr>
          <p:nvPr/>
        </p:nvCxnSpPr>
        <p:spPr>
          <a:xfrm rot="16200000" flipV="1">
            <a:off x="2625315" y="3804049"/>
            <a:ext cx="3500462" cy="464347"/>
          </a:xfrm>
          <a:prstGeom prst="straightConnector1">
            <a:avLst/>
          </a:prstGeom>
          <a:ln w="28575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714752"/>
            <a:ext cx="1714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" name="29 Conector recto de flecha"/>
          <p:cNvCxnSpPr/>
          <p:nvPr/>
        </p:nvCxnSpPr>
        <p:spPr>
          <a:xfrm rot="16200000" flipH="1">
            <a:off x="3071802" y="2143116"/>
            <a:ext cx="785818" cy="785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3428992" y="228599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t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071802" y="21431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224202" y="22955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376602" y="24479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529002" y="26003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3571868" y="2643182"/>
            <a:ext cx="2214578" cy="3571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681402" y="27527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833802" y="29051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Illumination</a:t>
            </a:r>
            <a:r>
              <a:rPr lang="es-ES" dirty="0" smtClean="0"/>
              <a:t> – </a:t>
            </a:r>
            <a:r>
              <a:rPr lang="es-ES" dirty="0" err="1" smtClean="0"/>
              <a:t>Interpolation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714744" y="22024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Frame</a:t>
            </a:r>
            <a:r>
              <a:rPr lang="es-ES" dirty="0" smtClean="0">
                <a:solidFill>
                  <a:schemeClr val="bg1"/>
                </a:solidFill>
              </a:rPr>
              <a:t> 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214810" y="300037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Frame</a:t>
            </a:r>
            <a:r>
              <a:rPr lang="es-ES" dirty="0" smtClean="0">
                <a:solidFill>
                  <a:schemeClr val="bg1"/>
                </a:solidFill>
              </a:rPr>
              <a:t> n+5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214810" y="26310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Frame</a:t>
            </a:r>
            <a:r>
              <a:rPr lang="es-ES" dirty="0" smtClean="0"/>
              <a:t> i</a:t>
            </a:r>
            <a:endParaRPr lang="es-E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786050" y="4143380"/>
            <a:ext cx="407193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/>
              <a:t>Frame</a:t>
            </a:r>
            <a:r>
              <a:rPr lang="es-ES" dirty="0" smtClean="0"/>
              <a:t> i = </a:t>
            </a:r>
            <a:r>
              <a:rPr lang="es-ES" dirty="0" err="1" smtClean="0"/>
              <a:t>lerp</a:t>
            </a:r>
            <a:r>
              <a:rPr lang="es-ES" dirty="0" smtClean="0"/>
              <a:t>(</a:t>
            </a:r>
            <a:r>
              <a:rPr lang="es-ES" dirty="0" err="1" smtClean="0"/>
              <a:t>Frame</a:t>
            </a:r>
            <a:r>
              <a:rPr lang="es-ES" dirty="0" smtClean="0"/>
              <a:t> n, </a:t>
            </a:r>
            <a:r>
              <a:rPr lang="es-ES" dirty="0" err="1" smtClean="0"/>
              <a:t>Frame</a:t>
            </a:r>
            <a:r>
              <a:rPr lang="es-ES" dirty="0" smtClean="0"/>
              <a:t> n+5)</a:t>
            </a:r>
            <a:endParaRPr lang="es-E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68" y="1214422"/>
            <a:ext cx="1543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7" grpId="0" animBg="1"/>
      <p:bldP spid="15" grpId="0" animBg="1"/>
      <p:bldP spid="20" grpId="0"/>
      <p:bldP spid="21" grpId="0"/>
      <p:bldP spid="22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s-ES" sz="4000" dirty="0" err="1" smtClean="0">
                <a:solidFill>
                  <a:schemeClr val="bg1">
                    <a:lumMod val="65000"/>
                  </a:schemeClr>
                </a:solidFill>
              </a:rPr>
              <a:t>Illumination</a:t>
            </a:r>
            <a:endParaRPr lang="es-E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s-ES" sz="4000" dirty="0" err="1" smtClean="0"/>
              <a:t>Experiments</a:t>
            </a:r>
            <a:endParaRPr lang="es-ES" sz="4000" dirty="0" smtClean="0"/>
          </a:p>
          <a:p>
            <a:pPr>
              <a:spcBef>
                <a:spcPts val="2400"/>
              </a:spcBef>
            </a:pPr>
            <a:r>
              <a:rPr lang="es-ES" sz="4000" dirty="0" err="1" smtClean="0">
                <a:solidFill>
                  <a:schemeClr val="bg1">
                    <a:lumMod val="65000"/>
                  </a:schemeClr>
                </a:solidFill>
              </a:rPr>
              <a:t>Comparison</a:t>
            </a:r>
            <a:r>
              <a:rPr lang="es-ES" sz="4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4000" dirty="0" err="1" smtClean="0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es-ES" sz="4000" dirty="0" smtClean="0">
                <a:solidFill>
                  <a:schemeClr val="bg1">
                    <a:lumMod val="65000"/>
                  </a:schemeClr>
                </a:solidFill>
              </a:rPr>
              <a:t> Video </a:t>
            </a:r>
            <a:r>
              <a:rPr lang="es-ES" sz="4000" dirty="0" err="1" smtClean="0">
                <a:solidFill>
                  <a:schemeClr val="bg1">
                    <a:lumMod val="65000"/>
                  </a:schemeClr>
                </a:solidFill>
              </a:rPr>
              <a:t>Quality</a:t>
            </a:r>
            <a:r>
              <a:rPr lang="es-ES" sz="4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4000" dirty="0" err="1" smtClean="0">
                <a:solidFill>
                  <a:schemeClr val="bg1">
                    <a:lumMod val="65000"/>
                  </a:schemeClr>
                </a:solidFill>
              </a:rPr>
              <a:t>Metric</a:t>
            </a:r>
            <a:endParaRPr lang="es-E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s-ES" dirty="0" err="1" smtClean="0"/>
              <a:t>Question</a:t>
            </a:r>
            <a:r>
              <a:rPr lang="es-ES" dirty="0" smtClean="0"/>
              <a:t>: </a:t>
            </a:r>
          </a:p>
          <a:p>
            <a:pPr marL="0" lvl="1" indent="0" algn="ctr">
              <a:spcBef>
                <a:spcPts val="1800"/>
              </a:spcBef>
              <a:buNone/>
            </a:pPr>
            <a:r>
              <a:rPr lang="en-US" sz="4000" dirty="0" smtClean="0"/>
              <a:t>“Is the illumination in the scene being evaluated the same quality as in the gold standard?”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714876" y="3786190"/>
            <a:ext cx="3857652" cy="21431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571472" y="3786190"/>
            <a:ext cx="3857652" cy="21431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4929190" y="4000504"/>
            <a:ext cx="3429024" cy="17145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785786" y="4000504"/>
            <a:ext cx="3429024" cy="171451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Experiments</a:t>
            </a:r>
            <a:r>
              <a:rPr lang="es-ES" dirty="0" smtClean="0"/>
              <a:t> – </a:t>
            </a:r>
            <a:r>
              <a:rPr lang="es-ES" dirty="0" err="1" smtClean="0"/>
              <a:t>Methods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screens</a:t>
            </a:r>
            <a:endParaRPr lang="es-ES" dirty="0" smtClean="0"/>
          </a:p>
          <a:p>
            <a:pPr lvl="1">
              <a:spcBef>
                <a:spcPts val="0"/>
              </a:spcBef>
            </a:pPr>
            <a:r>
              <a:rPr lang="es-ES" dirty="0" err="1" smtClean="0"/>
              <a:t>One</a:t>
            </a:r>
            <a:r>
              <a:rPr lang="es-ES" dirty="0" smtClean="0"/>
              <a:t> shows test video.</a:t>
            </a:r>
          </a:p>
          <a:p>
            <a:pPr lvl="1">
              <a:spcBef>
                <a:spcPts val="0"/>
              </a:spcBef>
            </a:pPr>
            <a:r>
              <a:rPr lang="es-ES" dirty="0" err="1" smtClean="0"/>
              <a:t>Other</a:t>
            </a:r>
            <a:r>
              <a:rPr lang="es-ES" dirty="0" smtClean="0"/>
              <a:t> shows </a:t>
            </a:r>
            <a:r>
              <a:rPr lang="es-ES" dirty="0" err="1" smtClean="0"/>
              <a:t>reference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PoV</a:t>
            </a:r>
            <a:r>
              <a:rPr lang="es-ES" dirty="0" smtClean="0"/>
              <a:t> and </a:t>
            </a:r>
            <a:r>
              <a:rPr lang="es-ES" dirty="0" err="1" smtClean="0"/>
              <a:t>desynchronized</a:t>
            </a:r>
            <a:r>
              <a:rPr lang="es-ES" dirty="0" smtClean="0"/>
              <a:t>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714744" y="292893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742950" eaLnBrk="0" hangingPunct="0">
              <a:spcBef>
                <a:spcPts val="0"/>
              </a:spcBef>
              <a:tabLst>
                <a:tab pos="0" algn="l"/>
              </a:tabLst>
            </a:pPr>
            <a:r>
              <a:rPr lang="es-ES" sz="2800" dirty="0" smtClean="0">
                <a:latin typeface="+mn-lt"/>
                <a:cs typeface="+mn-cs"/>
              </a:rPr>
              <a:t>   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Avoid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side-by-side</a:t>
            </a:r>
            <a:r>
              <a:rPr lang="es-ES" sz="2800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2800" dirty="0" err="1" smtClean="0">
                <a:solidFill>
                  <a:srgbClr val="C00000"/>
                </a:solidFill>
                <a:latin typeface="+mn-lt"/>
                <a:cs typeface="+mn-cs"/>
              </a:rPr>
              <a:t>comparison</a:t>
            </a:r>
            <a:endParaRPr lang="es-ES" sz="2800" dirty="0" smtClean="0">
              <a:solidFill>
                <a:srgbClr val="C00000"/>
              </a:solidFill>
              <a:latin typeface="+mn-lt"/>
              <a:cs typeface="+mn-cs"/>
            </a:endParaRPr>
          </a:p>
        </p:txBody>
      </p:sp>
      <p:cxnSp>
        <p:nvCxnSpPr>
          <p:cNvPr id="8" name="7 Conector recto de flecha"/>
          <p:cNvCxnSpPr>
            <a:stCxn id="6" idx="1"/>
          </p:cNvCxnSpPr>
          <p:nvPr/>
        </p:nvCxnSpPr>
        <p:spPr>
          <a:xfrm rot="10800000" flipH="1">
            <a:off x="3714744" y="3190544"/>
            <a:ext cx="35719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00504"/>
            <a:ext cx="3413760" cy="1706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000504"/>
            <a:ext cx="3429024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0713" indent="-620713">
              <a:spcBef>
                <a:spcPts val="2400"/>
              </a:spcBef>
              <a:buNone/>
            </a:pPr>
            <a:r>
              <a:rPr lang="en-US" dirty="0" smtClean="0"/>
              <a:t>Q1. Does the complexity of the crowd affect perceived quality?</a:t>
            </a:r>
          </a:p>
          <a:p>
            <a:pPr marL="620713" indent="-620713">
              <a:spcBef>
                <a:spcPts val="2400"/>
              </a:spcBef>
              <a:buNone/>
            </a:pPr>
            <a:r>
              <a:rPr lang="en-US" dirty="0" smtClean="0"/>
              <a:t>Q2. Are errors in direct or indirect lighting more salient?</a:t>
            </a:r>
          </a:p>
          <a:p>
            <a:pPr marL="620713" indent="-620713">
              <a:spcBef>
                <a:spcPts val="2400"/>
              </a:spcBef>
              <a:buNone/>
            </a:pPr>
            <a:r>
              <a:rPr lang="en-US" dirty="0" smtClean="0"/>
              <a:t>Q3. What effect does </a:t>
            </a:r>
            <a:r>
              <a:rPr lang="en-US" dirty="0" err="1" smtClean="0"/>
              <a:t>colour</a:t>
            </a:r>
            <a:r>
              <a:rPr lang="en-US" dirty="0" smtClean="0"/>
              <a:t> have on the perceived </a:t>
            </a:r>
            <a:r>
              <a:rPr lang="en-US" dirty="0" err="1" smtClean="0"/>
              <a:t>ﬁdelity</a:t>
            </a:r>
            <a:r>
              <a:rPr lang="en-US" dirty="0" smtClean="0"/>
              <a:t> of illuminated crowd scenes?</a:t>
            </a:r>
            <a:endParaRPr lang="es-ES" dirty="0" smtClean="0"/>
          </a:p>
          <a:p>
            <a:pPr marL="620713" indent="-620713">
              <a:spcBef>
                <a:spcPts val="2400"/>
              </a:spcBef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dirty="0" err="1" smtClean="0"/>
              <a:t>Character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(OBJ): </a:t>
            </a:r>
            <a:r>
              <a:rPr lang="es-ES" sz="2800" i="1" dirty="0" err="1" smtClean="0"/>
              <a:t>Pawn</a:t>
            </a:r>
            <a:r>
              <a:rPr lang="es-ES" sz="2800" i="1" dirty="0" smtClean="0"/>
              <a:t> </a:t>
            </a:r>
            <a:r>
              <a:rPr lang="es-ES" sz="2800" dirty="0" smtClean="0"/>
              <a:t>&amp; </a:t>
            </a:r>
            <a:r>
              <a:rPr lang="es-ES" sz="2800" i="1" dirty="0" err="1" smtClean="0"/>
              <a:t>Human</a:t>
            </a:r>
            <a:endParaRPr lang="es-ES" sz="2800" i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1 – Variables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Variables – </a:t>
            </a:r>
            <a:r>
              <a:rPr lang="es-ES" dirty="0" err="1" smtClean="0"/>
              <a:t>Character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endParaRPr lang="es-ES" dirty="0"/>
          </a:p>
        </p:txBody>
      </p:sp>
      <p:pic>
        <p:nvPicPr>
          <p:cNvPr id="1026" name="Picture 2" descr="C:\Users\Adrián\Desktop\Images Stimuli\stimuli_models.jpg"/>
          <p:cNvPicPr>
            <a:picLocks noChangeAspect="1" noChangeArrowheads="1"/>
          </p:cNvPicPr>
          <p:nvPr/>
        </p:nvPicPr>
        <p:blipFill>
          <a:blip r:embed="rId3" cstate="print"/>
          <a:srcRect l="4167" r="4167"/>
          <a:stretch>
            <a:fillRect/>
          </a:stretch>
        </p:blipFill>
        <p:spPr bwMode="auto">
          <a:xfrm>
            <a:off x="3929058" y="1936759"/>
            <a:ext cx="4714908" cy="3857652"/>
          </a:xfrm>
          <a:prstGeom prst="rect">
            <a:avLst/>
          </a:prstGeom>
          <a:noFill/>
        </p:spPr>
      </p:pic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457200" y="1865320"/>
            <a:ext cx="8229600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Pawn</a:t>
            </a:r>
            <a:endParaRPr kumimoji="0" lang="es-ES" sz="32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Smooth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428596" y="3651271"/>
            <a:ext cx="8229600" cy="227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</a:t>
            </a:r>
            <a:endParaRPr kumimoji="0" lang="es-E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Animated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Sharp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gradients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Self-occlusions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143636" y="2008197"/>
            <a:ext cx="2428892" cy="36433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4357686" y="2008197"/>
            <a:ext cx="1571636" cy="36433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en L"/>
          <p:cNvSpPr/>
          <p:nvPr/>
        </p:nvSpPr>
        <p:spPr>
          <a:xfrm rot="2452644">
            <a:off x="5786446" y="3286124"/>
            <a:ext cx="874065" cy="928694"/>
          </a:xfrm>
          <a:prstGeom prst="corner">
            <a:avLst>
              <a:gd name="adj1" fmla="val 36032"/>
              <a:gd name="adj2" fmla="val 38572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animBg="1"/>
      <p:bldP spid="13" grpId="1" animBg="1"/>
      <p:bldP spid="14" grpId="0" animBg="1"/>
      <p:bldP spid="14" grpId="1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dirty="0" err="1" smtClean="0"/>
              <a:t>Character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(OBJ): </a:t>
            </a:r>
            <a:r>
              <a:rPr lang="es-ES" sz="2800" i="1" dirty="0" err="1" smtClean="0"/>
              <a:t>Pawn</a:t>
            </a:r>
            <a:r>
              <a:rPr lang="es-ES" sz="2800" i="1" dirty="0" smtClean="0"/>
              <a:t> </a:t>
            </a:r>
            <a:r>
              <a:rPr lang="es-ES" sz="2800" dirty="0" smtClean="0"/>
              <a:t>&amp; </a:t>
            </a:r>
            <a:r>
              <a:rPr lang="es-ES" sz="2800" i="1" dirty="0" err="1" smtClean="0"/>
              <a:t>Human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Movement</a:t>
            </a:r>
            <a:r>
              <a:rPr lang="es-ES" dirty="0" smtClean="0"/>
              <a:t> (MOV): </a:t>
            </a:r>
            <a:r>
              <a:rPr lang="es-ES" sz="2800" i="1" dirty="0" err="1" smtClean="0"/>
              <a:t>Army</a:t>
            </a:r>
            <a:r>
              <a:rPr lang="es-ES" sz="2800" dirty="0" smtClean="0"/>
              <a:t> &amp; </a:t>
            </a:r>
            <a:r>
              <a:rPr lang="es-ES" sz="2800" i="1" dirty="0" err="1" smtClean="0"/>
              <a:t>Random</a:t>
            </a:r>
            <a:endParaRPr lang="es-ES" sz="2800" i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1 – Variables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uman_army_color_referenc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28662" y="2500307"/>
            <a:ext cx="7286676" cy="3643338"/>
          </a:xfrm>
          <a:prstGeom prst="rect">
            <a:avLst/>
          </a:prstGeom>
        </p:spPr>
      </p:pic>
      <p:pic>
        <p:nvPicPr>
          <p:cNvPr id="8" name="human_random_color_reference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928662" y="2500307"/>
            <a:ext cx="7286676" cy="364333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Variables – </a:t>
            </a: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Movement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2000232" y="1857364"/>
            <a:ext cx="8229600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3200" i="1" dirty="0" err="1" smtClean="0">
                <a:solidFill>
                  <a:srgbClr val="C00000"/>
                </a:solidFill>
                <a:latin typeface="+mn-lt"/>
                <a:cs typeface="+mn-cs"/>
              </a:rPr>
              <a:t>Army</a:t>
            </a:r>
            <a:endParaRPr kumimoji="0" lang="es-ES" sz="32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286380" y="1865322"/>
            <a:ext cx="2428892" cy="227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Random</a:t>
            </a:r>
            <a:endParaRPr kumimoji="0" lang="es-E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Forma en L"/>
          <p:cNvSpPr/>
          <p:nvPr/>
        </p:nvSpPr>
        <p:spPr>
          <a:xfrm rot="2452644">
            <a:off x="4280932" y="1834940"/>
            <a:ext cx="609403" cy="647491"/>
          </a:xfrm>
          <a:prstGeom prst="corner">
            <a:avLst>
              <a:gd name="adj1" fmla="val 36032"/>
              <a:gd name="adj2" fmla="val 34209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swotti.com/tmp/swotti/cacheYXNZYXNZAW4NCYBJCMVLZA==U29MDHDHCMUTVMLKZW8GR2FTAW5N/imgAssassins%20Cree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20" y="1428736"/>
            <a:ext cx="8509060" cy="478634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Lighting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0" y="62150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err="1" smtClean="0"/>
              <a:t>Assassins</a:t>
            </a:r>
            <a:r>
              <a:rPr lang="es-ES" i="1" dirty="0" smtClean="0"/>
              <a:t> Creed </a:t>
            </a:r>
            <a:r>
              <a:rPr lang="es-ES" dirty="0" smtClean="0"/>
              <a:t>(2007) © 2007 </a:t>
            </a:r>
            <a:r>
              <a:rPr lang="es-ES" dirty="0" err="1" smtClean="0"/>
              <a:t>Ubisoft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dirty="0" err="1" smtClean="0"/>
              <a:t>Character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(OBJ): </a:t>
            </a:r>
            <a:r>
              <a:rPr lang="es-ES" sz="2800" i="1" dirty="0" err="1" smtClean="0"/>
              <a:t>Pawn</a:t>
            </a:r>
            <a:r>
              <a:rPr lang="es-ES" sz="2800" i="1" dirty="0" smtClean="0"/>
              <a:t> </a:t>
            </a:r>
            <a:r>
              <a:rPr lang="es-ES" sz="2800" dirty="0" smtClean="0"/>
              <a:t>&amp; </a:t>
            </a:r>
            <a:r>
              <a:rPr lang="es-ES" sz="2800" i="1" dirty="0" err="1" smtClean="0"/>
              <a:t>Human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Movement</a:t>
            </a:r>
            <a:r>
              <a:rPr lang="es-ES" dirty="0" smtClean="0"/>
              <a:t> (MOV): </a:t>
            </a:r>
            <a:r>
              <a:rPr lang="es-ES" sz="2800" i="1" dirty="0" err="1" smtClean="0"/>
              <a:t>Army</a:t>
            </a:r>
            <a:r>
              <a:rPr lang="es-ES" sz="2800" dirty="0" smtClean="0"/>
              <a:t> &amp; </a:t>
            </a:r>
            <a:r>
              <a:rPr lang="es-ES" sz="2800" i="1" dirty="0" err="1" smtClean="0"/>
              <a:t>Random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r>
              <a:rPr lang="es-ES" dirty="0" err="1" smtClean="0"/>
              <a:t>Illumination</a:t>
            </a:r>
            <a:r>
              <a:rPr lang="es-ES" dirty="0" smtClean="0"/>
              <a:t> </a:t>
            </a:r>
            <a:r>
              <a:rPr lang="es-ES" dirty="0" err="1" smtClean="0"/>
              <a:t>Setup</a:t>
            </a:r>
            <a:r>
              <a:rPr lang="es-ES" dirty="0" smtClean="0"/>
              <a:t> (ILL): </a:t>
            </a:r>
            <a:r>
              <a:rPr lang="es-ES" sz="2800" i="1" dirty="0" err="1" smtClean="0"/>
              <a:t>Visibility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only</a:t>
            </a:r>
            <a:r>
              <a:rPr lang="es-ES" sz="2800" i="1" dirty="0" smtClean="0"/>
              <a:t> </a:t>
            </a:r>
            <a:r>
              <a:rPr lang="es-ES" sz="2800" dirty="0" smtClean="0"/>
              <a:t>&amp; </a:t>
            </a:r>
            <a:r>
              <a:rPr lang="es-ES" sz="2800" i="1" dirty="0" smtClean="0"/>
              <a:t>Full GI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1 – Variables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Variables – </a:t>
            </a:r>
            <a:r>
              <a:rPr lang="es-ES" dirty="0" err="1" smtClean="0"/>
              <a:t>Illumination</a:t>
            </a:r>
            <a:r>
              <a:rPr lang="es-ES" dirty="0" smtClean="0"/>
              <a:t> </a:t>
            </a:r>
            <a:r>
              <a:rPr lang="es-ES" dirty="0" err="1" smtClean="0"/>
              <a:t>Setup</a:t>
            </a:r>
            <a:endParaRPr lang="es-ES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1142976" y="1857364"/>
            <a:ext cx="9086856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3200" i="1" dirty="0" err="1" smtClean="0">
                <a:solidFill>
                  <a:srgbClr val="C00000"/>
                </a:solidFill>
                <a:latin typeface="+mn-lt"/>
                <a:cs typeface="+mn-cs"/>
              </a:rPr>
              <a:t>Visibility</a:t>
            </a:r>
            <a:r>
              <a:rPr lang="es-ES" sz="3200" i="1" dirty="0" smtClean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s-ES" sz="3200" i="1" dirty="0" err="1" smtClean="0">
                <a:solidFill>
                  <a:srgbClr val="C00000"/>
                </a:solidFill>
                <a:latin typeface="+mn-lt"/>
                <a:cs typeface="+mn-cs"/>
              </a:rPr>
              <a:t>only</a:t>
            </a:r>
            <a:endParaRPr lang="es-ES" sz="3200" i="1" dirty="0" smtClean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5286380" y="1865322"/>
            <a:ext cx="2428892" cy="227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3200" i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F</a:t>
            </a:r>
            <a:r>
              <a:rPr kumimoji="0" lang="es-E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ull</a:t>
            </a: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500306"/>
            <a:ext cx="72866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500306"/>
            <a:ext cx="72866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dirty="0" err="1" smtClean="0"/>
              <a:t>Character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(OBJ): </a:t>
            </a:r>
            <a:r>
              <a:rPr lang="es-ES" sz="2800" i="1" dirty="0" err="1" smtClean="0"/>
              <a:t>Pawn</a:t>
            </a:r>
            <a:r>
              <a:rPr lang="es-ES" sz="2800" i="1" dirty="0" smtClean="0"/>
              <a:t> </a:t>
            </a:r>
            <a:r>
              <a:rPr lang="es-ES" sz="2800" dirty="0" smtClean="0"/>
              <a:t>&amp; </a:t>
            </a:r>
            <a:r>
              <a:rPr lang="es-ES" sz="2800" i="1" dirty="0" err="1" smtClean="0"/>
              <a:t>Human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Movement</a:t>
            </a:r>
            <a:r>
              <a:rPr lang="es-ES" dirty="0" smtClean="0"/>
              <a:t> (MOV): </a:t>
            </a:r>
            <a:r>
              <a:rPr lang="es-ES" sz="2800" i="1" dirty="0" err="1" smtClean="0"/>
              <a:t>Army</a:t>
            </a:r>
            <a:r>
              <a:rPr lang="es-ES" sz="2800" dirty="0" smtClean="0"/>
              <a:t> &amp; </a:t>
            </a:r>
            <a:r>
              <a:rPr lang="es-ES" sz="2800" i="1" dirty="0" err="1" smtClean="0"/>
              <a:t>Random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r>
              <a:rPr lang="es-ES" dirty="0" err="1" smtClean="0"/>
              <a:t>Illumination</a:t>
            </a:r>
            <a:r>
              <a:rPr lang="es-ES" dirty="0" smtClean="0"/>
              <a:t> </a:t>
            </a:r>
            <a:r>
              <a:rPr lang="es-ES" dirty="0" err="1" smtClean="0"/>
              <a:t>Setup</a:t>
            </a:r>
            <a:r>
              <a:rPr lang="es-ES" dirty="0" smtClean="0"/>
              <a:t> (ILL): </a:t>
            </a:r>
            <a:r>
              <a:rPr lang="es-ES" sz="2800" i="1" dirty="0" err="1" smtClean="0"/>
              <a:t>Visibility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only</a:t>
            </a:r>
            <a:r>
              <a:rPr lang="es-ES" sz="2800" i="1" dirty="0" smtClean="0"/>
              <a:t> </a:t>
            </a:r>
            <a:r>
              <a:rPr lang="es-ES" sz="2800" dirty="0" smtClean="0"/>
              <a:t>&amp; </a:t>
            </a:r>
            <a:r>
              <a:rPr lang="es-ES" sz="2800" i="1" dirty="0" smtClean="0"/>
              <a:t>Full GI</a:t>
            </a:r>
          </a:p>
          <a:p>
            <a:pPr>
              <a:spcBef>
                <a:spcPts val="1200"/>
              </a:spcBef>
            </a:pPr>
            <a:r>
              <a:rPr lang="es-ES" dirty="0" err="1" smtClean="0"/>
              <a:t>Interpolation</a:t>
            </a:r>
            <a:r>
              <a:rPr lang="es-ES" dirty="0" smtClean="0"/>
              <a:t> </a:t>
            </a:r>
            <a:r>
              <a:rPr lang="es-ES" dirty="0" err="1" smtClean="0"/>
              <a:t>Intervals</a:t>
            </a:r>
            <a:r>
              <a:rPr lang="es-ES" dirty="0" smtClean="0"/>
              <a:t> (INT) : [GS, 2, 3, 4]</a:t>
            </a:r>
          </a:p>
          <a:p>
            <a:pPr algn="ctr">
              <a:spcBef>
                <a:spcPts val="1800"/>
              </a:spcBef>
              <a:buNone/>
            </a:pPr>
            <a:endParaRPr lang="es-ES" dirty="0" smtClean="0">
              <a:solidFill>
                <a:srgbClr val="C0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1 – Variables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071802" y="21431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224202" y="22955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376602" y="24479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3529002" y="26003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3681402" y="27527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3833802" y="29051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Illumination</a:t>
            </a:r>
            <a:r>
              <a:rPr lang="es-ES" dirty="0" smtClean="0"/>
              <a:t> – </a:t>
            </a:r>
            <a:r>
              <a:rPr lang="es-ES" dirty="0" err="1" smtClean="0"/>
              <a:t>Interpolation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3714744" y="220241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Frame</a:t>
            </a:r>
            <a:r>
              <a:rPr lang="es-ES" dirty="0" smtClean="0">
                <a:solidFill>
                  <a:schemeClr val="bg1"/>
                </a:solidFill>
              </a:rPr>
              <a:t> 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214810" y="300037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Frame</a:t>
            </a:r>
            <a:r>
              <a:rPr lang="es-ES" dirty="0" smtClean="0">
                <a:solidFill>
                  <a:schemeClr val="bg1"/>
                </a:solidFill>
              </a:rPr>
              <a:t> n+5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68" y="1214422"/>
            <a:ext cx="1543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dirty="0" err="1" smtClean="0"/>
              <a:t>Character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(OBJ): </a:t>
            </a:r>
            <a:r>
              <a:rPr lang="es-ES" sz="2800" i="1" dirty="0" err="1" smtClean="0"/>
              <a:t>Pawn</a:t>
            </a:r>
            <a:r>
              <a:rPr lang="es-ES" sz="2800" i="1" dirty="0" smtClean="0"/>
              <a:t> </a:t>
            </a:r>
            <a:r>
              <a:rPr lang="es-ES" sz="2800" dirty="0" smtClean="0"/>
              <a:t>&amp; </a:t>
            </a:r>
            <a:r>
              <a:rPr lang="es-ES" sz="2800" i="1" dirty="0" err="1" smtClean="0"/>
              <a:t>Human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Movement</a:t>
            </a:r>
            <a:r>
              <a:rPr lang="es-ES" dirty="0" smtClean="0"/>
              <a:t> (MOV): </a:t>
            </a:r>
            <a:r>
              <a:rPr lang="es-ES" sz="2800" i="1" dirty="0" err="1" smtClean="0"/>
              <a:t>Army</a:t>
            </a:r>
            <a:r>
              <a:rPr lang="es-ES" sz="2800" dirty="0" smtClean="0"/>
              <a:t> &amp; </a:t>
            </a:r>
            <a:r>
              <a:rPr lang="es-ES" sz="2800" i="1" dirty="0" err="1" smtClean="0"/>
              <a:t>Random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r>
              <a:rPr lang="es-ES" dirty="0" err="1" smtClean="0"/>
              <a:t>Illumination</a:t>
            </a:r>
            <a:r>
              <a:rPr lang="es-ES" dirty="0" smtClean="0"/>
              <a:t> </a:t>
            </a:r>
            <a:r>
              <a:rPr lang="es-ES" dirty="0" err="1" smtClean="0"/>
              <a:t>Setup</a:t>
            </a:r>
            <a:r>
              <a:rPr lang="es-ES" dirty="0" smtClean="0"/>
              <a:t> (ILL): </a:t>
            </a:r>
            <a:r>
              <a:rPr lang="es-ES" sz="2800" i="1" dirty="0" err="1" smtClean="0"/>
              <a:t>Visibility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only</a:t>
            </a:r>
            <a:r>
              <a:rPr lang="es-ES" sz="2800" i="1" dirty="0" smtClean="0"/>
              <a:t> </a:t>
            </a:r>
            <a:r>
              <a:rPr lang="es-ES" sz="2800" dirty="0" smtClean="0"/>
              <a:t>&amp; </a:t>
            </a:r>
            <a:r>
              <a:rPr lang="es-ES" sz="2800" i="1" dirty="0" smtClean="0"/>
              <a:t>Full GI</a:t>
            </a:r>
          </a:p>
          <a:p>
            <a:pPr>
              <a:spcBef>
                <a:spcPts val="1200"/>
              </a:spcBef>
            </a:pPr>
            <a:r>
              <a:rPr lang="es-ES" dirty="0" err="1" smtClean="0"/>
              <a:t>Interpolation</a:t>
            </a:r>
            <a:r>
              <a:rPr lang="es-ES" dirty="0" smtClean="0"/>
              <a:t> </a:t>
            </a:r>
            <a:r>
              <a:rPr lang="es-ES" dirty="0" err="1" smtClean="0"/>
              <a:t>Intervals</a:t>
            </a:r>
            <a:r>
              <a:rPr lang="es-ES" dirty="0" smtClean="0"/>
              <a:t> (INT) : [GS, 2, 3, 4]</a:t>
            </a:r>
          </a:p>
          <a:p>
            <a:pPr algn="ctr">
              <a:spcBef>
                <a:spcPts val="1800"/>
              </a:spcBef>
              <a:buNone/>
            </a:pPr>
            <a:endParaRPr lang="es-ES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s-ES" dirty="0" smtClean="0">
                <a:solidFill>
                  <a:srgbClr val="C00000"/>
                </a:solidFill>
              </a:rPr>
              <a:t>32 </a:t>
            </a:r>
            <a:r>
              <a:rPr lang="es-ES" dirty="0" err="1" smtClean="0">
                <a:solidFill>
                  <a:srgbClr val="C00000"/>
                </a:solidFill>
              </a:rPr>
              <a:t>combinations</a:t>
            </a:r>
            <a:endParaRPr lang="es-ES" dirty="0" smtClean="0">
              <a:solidFill>
                <a:srgbClr val="C0000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1 – Variables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1 – </a:t>
            </a:r>
            <a:r>
              <a:rPr lang="es-ES" dirty="0" err="1" smtClean="0"/>
              <a:t>Results</a:t>
            </a:r>
            <a:endParaRPr lang="es-E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 l="5682"/>
          <a:stretch>
            <a:fillRect/>
          </a:stretch>
        </p:blipFill>
        <p:spPr bwMode="auto">
          <a:xfrm>
            <a:off x="1571438" y="1285860"/>
            <a:ext cx="592952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714348" y="1149478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rgbClr val="00B050"/>
                </a:solidFill>
              </a:rPr>
              <a:t>Equivalent</a:t>
            </a:r>
            <a:r>
              <a:rPr lang="es-ES" sz="2000" b="1" dirty="0" smtClean="0">
                <a:solidFill>
                  <a:srgbClr val="00B050"/>
                </a:solidFill>
              </a:rPr>
              <a:t> </a:t>
            </a:r>
            <a:r>
              <a:rPr lang="es-ES" sz="2000" b="1" dirty="0" err="1" smtClean="0">
                <a:solidFill>
                  <a:srgbClr val="00B050"/>
                </a:solidFill>
              </a:rPr>
              <a:t>to</a:t>
            </a:r>
            <a:r>
              <a:rPr lang="es-ES" sz="2000" b="1" dirty="0" smtClean="0">
                <a:solidFill>
                  <a:srgbClr val="00B050"/>
                </a:solidFill>
              </a:rPr>
              <a:t> GS</a:t>
            </a:r>
            <a:endParaRPr lang="es-ES" sz="2000" b="1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535782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Visible </a:t>
            </a:r>
            <a:r>
              <a:rPr lang="es-ES" b="1" dirty="0" err="1" smtClean="0">
                <a:solidFill>
                  <a:srgbClr val="C00000"/>
                </a:solidFill>
              </a:rPr>
              <a:t>Differences</a:t>
            </a:r>
            <a:endParaRPr lang="es-ES" b="1" dirty="0">
              <a:solidFill>
                <a:srgbClr val="C00000"/>
              </a:solidFill>
            </a:endParaRPr>
          </a:p>
        </p:txBody>
      </p:sp>
      <p:cxnSp>
        <p:nvCxnSpPr>
          <p:cNvPr id="7" name="6 Conector recto de flecha"/>
          <p:cNvCxnSpPr>
            <a:stCxn id="4" idx="2"/>
            <a:endCxn id="5" idx="0"/>
          </p:cNvCxnSpPr>
          <p:nvPr/>
        </p:nvCxnSpPr>
        <p:spPr>
          <a:xfrm rot="16200000" flipH="1">
            <a:off x="-267925" y="3589735"/>
            <a:ext cx="3500462" cy="35719"/>
          </a:xfrm>
          <a:prstGeom prst="straightConnector1">
            <a:avLst/>
          </a:prstGeom>
          <a:ln w="88900">
            <a:gradFill flip="none" rotWithShape="1">
              <a:gsLst>
                <a:gs pos="0">
                  <a:srgbClr val="00B050"/>
                </a:gs>
                <a:gs pos="100000">
                  <a:srgbClr val="FF0000"/>
                </a:gs>
              </a:gsLst>
              <a:lin ang="0" scaled="1"/>
              <a:tileRect/>
            </a:gradFill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3929058" y="3000372"/>
            <a:ext cx="714380" cy="292895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1 – </a:t>
            </a:r>
            <a:r>
              <a:rPr lang="es-ES" dirty="0" err="1" smtClean="0"/>
              <a:t>Discussion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Local artifacts are not masked by global complexity.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Interpolating direct lighting coefficients creates unacceptable artifacts in most cases.</a:t>
            </a:r>
          </a:p>
          <a:p>
            <a:pPr lvl="1"/>
            <a:endParaRPr lang="en-U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0713" indent="-620713">
              <a:spcBef>
                <a:spcPts val="2400"/>
              </a:spcBef>
              <a:buNone/>
            </a:pPr>
            <a:r>
              <a:rPr lang="en-US" dirty="0" smtClean="0"/>
              <a:t>Q1. Does the complexity of the crowd affect perceived quality?</a:t>
            </a:r>
          </a:p>
          <a:p>
            <a:pPr marL="620713" indent="-620713">
              <a:spcBef>
                <a:spcPts val="2400"/>
              </a:spcBef>
              <a:buNone/>
            </a:pPr>
            <a:r>
              <a:rPr lang="en-US" dirty="0" smtClean="0"/>
              <a:t>Q2. Are errors in direct or indirect lighting more salient?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0713" indent="-620713">
              <a:spcBef>
                <a:spcPts val="2400"/>
              </a:spcBef>
              <a:buNone/>
            </a:pPr>
            <a:r>
              <a:rPr lang="en-US" dirty="0" smtClean="0"/>
              <a:t>Q1. Does the complexity of the crowd affect perceived quality?</a:t>
            </a:r>
          </a:p>
          <a:p>
            <a:pPr marL="620713" indent="-620713">
              <a:spcBef>
                <a:spcPts val="2400"/>
              </a:spcBef>
              <a:buNone/>
            </a:pPr>
            <a:r>
              <a:rPr lang="en-US" dirty="0" smtClean="0"/>
              <a:t>Q3. What effect does </a:t>
            </a:r>
            <a:r>
              <a:rPr lang="en-US" dirty="0" err="1" smtClean="0"/>
              <a:t>colour</a:t>
            </a:r>
            <a:r>
              <a:rPr lang="en-US" dirty="0" smtClean="0"/>
              <a:t> have on the perceived </a:t>
            </a:r>
            <a:r>
              <a:rPr lang="en-US" dirty="0" err="1" smtClean="0"/>
              <a:t>ﬁdelity</a:t>
            </a:r>
            <a:r>
              <a:rPr lang="en-US" dirty="0" smtClean="0"/>
              <a:t> of illuminated crowd scenes?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dirty="0" err="1" smtClean="0"/>
              <a:t>Character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(OBJ): </a:t>
            </a:r>
            <a:r>
              <a:rPr lang="es-ES" sz="2800" i="1" dirty="0" err="1" smtClean="0"/>
              <a:t>Pawn</a:t>
            </a:r>
            <a:r>
              <a:rPr lang="es-ES" sz="2800" i="1" dirty="0" smtClean="0"/>
              <a:t> </a:t>
            </a:r>
            <a:r>
              <a:rPr lang="es-ES" sz="2800" dirty="0" smtClean="0"/>
              <a:t>&amp; </a:t>
            </a:r>
            <a:r>
              <a:rPr lang="es-ES" sz="2800" i="1" dirty="0" err="1" smtClean="0"/>
              <a:t>Human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Movement</a:t>
            </a:r>
            <a:r>
              <a:rPr lang="es-ES" dirty="0" smtClean="0"/>
              <a:t> (MOV): </a:t>
            </a:r>
            <a:r>
              <a:rPr lang="es-ES" sz="2800" i="1" dirty="0" err="1" smtClean="0"/>
              <a:t>Army</a:t>
            </a:r>
            <a:r>
              <a:rPr lang="es-ES" sz="2800" dirty="0" smtClean="0"/>
              <a:t> &amp; </a:t>
            </a:r>
            <a:r>
              <a:rPr lang="es-ES" sz="2800" i="1" dirty="0" err="1" smtClean="0"/>
              <a:t>Random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r>
              <a:rPr lang="es-ES" dirty="0" err="1" smtClean="0"/>
              <a:t>Illumination</a:t>
            </a:r>
            <a:r>
              <a:rPr lang="es-ES" dirty="0" smtClean="0"/>
              <a:t> </a:t>
            </a:r>
            <a:r>
              <a:rPr lang="es-ES" dirty="0" err="1" smtClean="0"/>
              <a:t>Setup</a:t>
            </a:r>
            <a:r>
              <a:rPr lang="es-ES" dirty="0" smtClean="0"/>
              <a:t> (ILL): </a:t>
            </a:r>
            <a:r>
              <a:rPr lang="es-ES" sz="2800" i="1" dirty="0" err="1" smtClean="0"/>
              <a:t>Visibility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only</a:t>
            </a:r>
            <a:r>
              <a:rPr lang="es-ES" sz="2800" i="1" dirty="0" smtClean="0"/>
              <a:t> </a:t>
            </a:r>
            <a:r>
              <a:rPr lang="es-ES" sz="2800" dirty="0" smtClean="0"/>
              <a:t>&amp; </a:t>
            </a:r>
            <a:r>
              <a:rPr lang="es-ES" sz="2800" i="1" dirty="0" smtClean="0"/>
              <a:t>Full GI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2 – Variables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Lighting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0" y="62150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/>
              <a:t>LOTR: </a:t>
            </a:r>
            <a:r>
              <a:rPr lang="es-ES" i="1" dirty="0" err="1" smtClean="0"/>
              <a:t>The</a:t>
            </a:r>
            <a:r>
              <a:rPr lang="es-ES" i="1" dirty="0" smtClean="0"/>
              <a:t> </a:t>
            </a:r>
            <a:r>
              <a:rPr lang="es-ES" i="1" dirty="0" err="1" smtClean="0"/>
              <a:t>Return</a:t>
            </a:r>
            <a:r>
              <a:rPr lang="es-ES" i="1" dirty="0" smtClean="0"/>
              <a:t> of </a:t>
            </a:r>
            <a:r>
              <a:rPr lang="es-ES" i="1" dirty="0" err="1" smtClean="0"/>
              <a:t>the</a:t>
            </a:r>
            <a:r>
              <a:rPr lang="es-ES" i="1" dirty="0" smtClean="0"/>
              <a:t> King </a:t>
            </a:r>
            <a:r>
              <a:rPr lang="es-ES" dirty="0" smtClean="0"/>
              <a:t>(2003) © 2003 New Line </a:t>
            </a:r>
            <a:r>
              <a:rPr lang="es-ES" dirty="0" err="1" smtClean="0"/>
              <a:t>Productions</a:t>
            </a:r>
            <a:r>
              <a:rPr lang="es-ES" dirty="0" smtClean="0"/>
              <a:t>, </a:t>
            </a:r>
            <a:r>
              <a:rPr lang="es-ES" dirty="0" err="1" smtClean="0"/>
              <a:t>Inc</a:t>
            </a:r>
            <a:endParaRPr lang="es-ES" dirty="0"/>
          </a:p>
        </p:txBody>
      </p:sp>
      <p:pic>
        <p:nvPicPr>
          <p:cNvPr id="6" name="Picture 2" descr="C:\Users\Adrián\Documents\PFC_doc\Presentación PFC\Imagenes\vlcsnap-00003.pn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2557" t="13471" b="13636"/>
          <a:stretch>
            <a:fillRect/>
          </a:stretch>
        </p:blipFill>
        <p:spPr bwMode="auto">
          <a:xfrm>
            <a:off x="-1" y="1643050"/>
            <a:ext cx="9167875" cy="4286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dirty="0" err="1" smtClean="0"/>
              <a:t>Character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(OBJ): </a:t>
            </a:r>
            <a:r>
              <a:rPr lang="es-ES" sz="2800" i="1" dirty="0" err="1" smtClean="0"/>
              <a:t>Pawn</a:t>
            </a:r>
            <a:r>
              <a:rPr lang="es-ES" sz="2800" i="1" dirty="0" smtClean="0"/>
              <a:t> </a:t>
            </a:r>
            <a:r>
              <a:rPr lang="es-ES" sz="2800" dirty="0" smtClean="0"/>
              <a:t>&amp; </a:t>
            </a:r>
            <a:r>
              <a:rPr lang="es-ES" sz="2800" i="1" dirty="0" err="1" smtClean="0"/>
              <a:t>Human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Movement</a:t>
            </a:r>
            <a:r>
              <a:rPr lang="es-ES" dirty="0" smtClean="0"/>
              <a:t> (MOV): </a:t>
            </a:r>
            <a:r>
              <a:rPr lang="es-ES" sz="2800" i="1" dirty="0" err="1" smtClean="0"/>
              <a:t>Army</a:t>
            </a:r>
            <a:r>
              <a:rPr lang="es-ES" sz="2800" dirty="0" smtClean="0"/>
              <a:t> &amp; </a:t>
            </a:r>
            <a:r>
              <a:rPr lang="es-ES" sz="2800" i="1" dirty="0" err="1" smtClean="0"/>
              <a:t>Random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r>
              <a:rPr lang="es-ES" dirty="0" smtClean="0"/>
              <a:t>Color (COL): </a:t>
            </a:r>
            <a:r>
              <a:rPr lang="es-ES" i="1" dirty="0" smtClean="0"/>
              <a:t>Color</a:t>
            </a:r>
            <a:r>
              <a:rPr lang="es-ES" dirty="0" smtClean="0"/>
              <a:t> &amp; </a:t>
            </a:r>
            <a:r>
              <a:rPr lang="es-ES" i="1" dirty="0" smtClean="0"/>
              <a:t>No Color</a:t>
            </a:r>
          </a:p>
          <a:p>
            <a:pPr>
              <a:spcBef>
                <a:spcPts val="1200"/>
              </a:spcBef>
            </a:pPr>
            <a:r>
              <a:rPr lang="es-ES" dirty="0" err="1" smtClean="0"/>
              <a:t>Interpolation</a:t>
            </a:r>
            <a:r>
              <a:rPr lang="es-ES" dirty="0" smtClean="0"/>
              <a:t> </a:t>
            </a:r>
            <a:r>
              <a:rPr lang="es-ES" dirty="0" err="1" smtClean="0"/>
              <a:t>Type</a:t>
            </a:r>
            <a:r>
              <a:rPr lang="es-ES" dirty="0" smtClean="0"/>
              <a:t> (TYP): </a:t>
            </a:r>
            <a:r>
              <a:rPr lang="es-ES" sz="2600" i="1" dirty="0" err="1" smtClean="0"/>
              <a:t>Motion-based</a:t>
            </a:r>
            <a:r>
              <a:rPr lang="es-ES" sz="2600" i="1" dirty="0" smtClean="0"/>
              <a:t> &amp; GI-</a:t>
            </a:r>
            <a:r>
              <a:rPr lang="es-ES" sz="2600" i="1" dirty="0" err="1" smtClean="0"/>
              <a:t>based</a:t>
            </a:r>
            <a:endParaRPr lang="es-ES" sz="2600" i="1" dirty="0" smtClean="0"/>
          </a:p>
          <a:p>
            <a:pPr>
              <a:spcBef>
                <a:spcPts val="1200"/>
              </a:spcBef>
            </a:pPr>
            <a:endParaRPr lang="es-ES" i="1" dirty="0" smtClean="0"/>
          </a:p>
          <a:p>
            <a:pPr>
              <a:spcBef>
                <a:spcPts val="1200"/>
              </a:spcBef>
            </a:pPr>
            <a:endParaRPr lang="es-ES" i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2 – Variables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071802" y="21431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3071802" y="2143116"/>
            <a:ext cx="2214578" cy="1643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3071802" y="271462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sz="24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dyn</a:t>
            </a:r>
            <a:r>
              <a:rPr lang="es-E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, </a:t>
            </a:r>
            <a:r>
              <a:rPr lang="es-E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s-E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071802" y="3786190"/>
            <a:ext cx="2214578" cy="19288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Variables – </a:t>
            </a:r>
            <a:r>
              <a:rPr lang="es-ES" dirty="0" err="1" smtClean="0"/>
              <a:t>Interpolation</a:t>
            </a:r>
            <a:r>
              <a:rPr lang="es-ES" dirty="0" smtClean="0"/>
              <a:t> </a:t>
            </a:r>
            <a:r>
              <a:rPr lang="es-ES" dirty="0" err="1" smtClean="0"/>
              <a:t>Type</a:t>
            </a:r>
            <a:endParaRPr lang="es-ES" dirty="0"/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 bwMode="auto">
          <a:xfrm>
            <a:off x="2000232" y="1357297"/>
            <a:ext cx="8229600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3200" i="1" dirty="0" err="1" smtClean="0">
                <a:solidFill>
                  <a:srgbClr val="C00000"/>
                </a:solidFill>
                <a:latin typeface="+mn-lt"/>
                <a:cs typeface="+mn-cs"/>
              </a:rPr>
              <a:t>Motion-based</a:t>
            </a:r>
            <a:endParaRPr kumimoji="0" lang="es-ES" sz="32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68" y="5843608"/>
            <a:ext cx="1543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CuadroTexto"/>
          <p:cNvSpPr txBox="1"/>
          <p:nvPr/>
        </p:nvSpPr>
        <p:spPr>
          <a:xfrm>
            <a:off x="3071802" y="4500570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sz="24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</a:t>
            </a:r>
            <a:r>
              <a:rPr lang="es-E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, </a:t>
            </a:r>
            <a:r>
              <a:rPr lang="es-E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s-E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dirty="0"/>
          </a:p>
        </p:txBody>
      </p:sp>
      <p:sp>
        <p:nvSpPr>
          <p:cNvPr id="30" name="29 Rectángulo"/>
          <p:cNvSpPr/>
          <p:nvPr/>
        </p:nvSpPr>
        <p:spPr>
          <a:xfrm>
            <a:off x="3224202" y="2295516"/>
            <a:ext cx="2214578" cy="1643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224202" y="3938590"/>
            <a:ext cx="2214578" cy="19288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376602" y="2447916"/>
            <a:ext cx="2214578" cy="1643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376602" y="4090990"/>
            <a:ext cx="2214578" cy="19288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3529002" y="2600316"/>
            <a:ext cx="2214578" cy="1643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3529002" y="4243390"/>
            <a:ext cx="2214578" cy="19288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681402" y="2752716"/>
            <a:ext cx="2214578" cy="1643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681402" y="4395790"/>
            <a:ext cx="2214578" cy="19288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3833802" y="2905116"/>
            <a:ext cx="2214578" cy="1643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Dynamic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833802" y="4548190"/>
            <a:ext cx="2214578" cy="19288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Static</a:t>
            </a:r>
            <a:endParaRPr lang="es-E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4214810" y="300037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Frame</a:t>
            </a:r>
            <a:r>
              <a:rPr lang="es-ES" dirty="0" smtClean="0">
                <a:solidFill>
                  <a:schemeClr val="bg1"/>
                </a:solidFill>
              </a:rPr>
              <a:t> n+5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4214810" y="470274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Frame</a:t>
            </a:r>
            <a:r>
              <a:rPr lang="es-ES" dirty="0" smtClean="0">
                <a:solidFill>
                  <a:schemeClr val="bg1"/>
                </a:solidFill>
              </a:rPr>
              <a:t> n+5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8" grpId="1"/>
      <p:bldP spid="28" grpId="2"/>
      <p:bldP spid="27" grpId="0" animBg="1"/>
      <p:bldP spid="19" grpId="0"/>
      <p:bldP spid="29" grpId="1"/>
      <p:bldP spid="29" grpId="2"/>
      <p:bldP spid="30" grpId="0" animBg="1"/>
      <p:bldP spid="30" grpId="1" animBg="1"/>
      <p:bldP spid="31" grpId="0" animBg="1"/>
      <p:bldP spid="40" grpId="0" animBg="1"/>
      <p:bldP spid="40" grpId="1" animBg="1"/>
      <p:bldP spid="41" grpId="0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/>
      <p:bldP spid="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071802" y="2143116"/>
            <a:ext cx="2214578" cy="3571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Variables – </a:t>
            </a:r>
            <a:r>
              <a:rPr lang="es-ES" dirty="0" err="1" smtClean="0"/>
              <a:t>Interpolation</a:t>
            </a:r>
            <a:r>
              <a:rPr lang="es-ES" dirty="0" smtClean="0"/>
              <a:t> </a:t>
            </a:r>
            <a:r>
              <a:rPr lang="es-ES" dirty="0" err="1" smtClean="0"/>
              <a:t>Type</a:t>
            </a:r>
            <a:endParaRPr lang="es-ES" dirty="0"/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 bwMode="auto">
          <a:xfrm>
            <a:off x="2000232" y="1357297"/>
            <a:ext cx="8229600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3200" i="1" dirty="0" err="1" smtClean="0">
                <a:solidFill>
                  <a:srgbClr val="C00000"/>
                </a:solidFill>
                <a:latin typeface="+mn-lt"/>
              </a:rPr>
              <a:t>Motion-based</a:t>
            </a:r>
            <a:r>
              <a:rPr lang="es-ES" sz="3200" i="1" dirty="0" smtClean="0">
                <a:solidFill>
                  <a:srgbClr val="C00000"/>
                </a:solidFill>
                <a:latin typeface="+mn-lt"/>
              </a:rPr>
              <a:t> </a:t>
            </a:r>
            <a:endParaRPr kumimoji="0" lang="es-ES" sz="3200" b="0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 bwMode="auto">
          <a:xfrm>
            <a:off x="5286380" y="1365255"/>
            <a:ext cx="2428892" cy="2278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E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GI-</a:t>
            </a:r>
            <a:r>
              <a:rPr kumimoji="0" lang="es-E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endParaRPr kumimoji="0" lang="es-E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68" y="5843608"/>
            <a:ext cx="1543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Rectángulo"/>
          <p:cNvSpPr/>
          <p:nvPr/>
        </p:nvSpPr>
        <p:spPr>
          <a:xfrm>
            <a:off x="6072198" y="2143116"/>
            <a:ext cx="2214578" cy="3571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3286116" y="2143116"/>
            <a:ext cx="2214578" cy="3571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3286116" y="3690468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24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, </a:t>
            </a:r>
            <a:r>
              <a:rPr lang="es-ES" sz="2400" b="1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s-E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072198" y="3690468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24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, </a:t>
            </a:r>
            <a:r>
              <a:rPr lang="es-ES" sz="2400" b="1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s-E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dirty="0"/>
          </a:p>
        </p:txBody>
      </p:sp>
      <p:sp>
        <p:nvSpPr>
          <p:cNvPr id="28" name="27 Más"/>
          <p:cNvSpPr/>
          <p:nvPr/>
        </p:nvSpPr>
        <p:spPr>
          <a:xfrm>
            <a:off x="5572132" y="3714752"/>
            <a:ext cx="428628" cy="428628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Igual que"/>
          <p:cNvSpPr/>
          <p:nvPr/>
        </p:nvSpPr>
        <p:spPr>
          <a:xfrm>
            <a:off x="2786050" y="3714752"/>
            <a:ext cx="428628" cy="428628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57158" y="3690468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, </a:t>
            </a:r>
            <a:r>
              <a:rPr lang="es-ES" sz="2400" b="1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s-E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S" dirty="0"/>
          </a:p>
        </p:txBody>
      </p:sp>
      <p:sp>
        <p:nvSpPr>
          <p:cNvPr id="31" name="30 Rectángulo"/>
          <p:cNvSpPr/>
          <p:nvPr/>
        </p:nvSpPr>
        <p:spPr>
          <a:xfrm>
            <a:off x="6224598" y="2285992"/>
            <a:ext cx="2214578" cy="3571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3438516" y="2295516"/>
            <a:ext cx="2214578" cy="3571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6376998" y="2438392"/>
            <a:ext cx="2214578" cy="3571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Rectángulo"/>
          <p:cNvSpPr/>
          <p:nvPr/>
        </p:nvSpPr>
        <p:spPr>
          <a:xfrm>
            <a:off x="3590916" y="2447916"/>
            <a:ext cx="2214578" cy="3571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Rectángulo"/>
          <p:cNvSpPr/>
          <p:nvPr/>
        </p:nvSpPr>
        <p:spPr>
          <a:xfrm>
            <a:off x="6529398" y="2590792"/>
            <a:ext cx="2214578" cy="3571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3743316" y="2600316"/>
            <a:ext cx="2214578" cy="3571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6681798" y="2743192"/>
            <a:ext cx="2214578" cy="3571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"/>
          <p:cNvSpPr/>
          <p:nvPr/>
        </p:nvSpPr>
        <p:spPr>
          <a:xfrm>
            <a:off x="3895716" y="2752716"/>
            <a:ext cx="2214578" cy="3571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Rectángulo"/>
          <p:cNvSpPr/>
          <p:nvPr/>
        </p:nvSpPr>
        <p:spPr>
          <a:xfrm>
            <a:off x="6834198" y="2895592"/>
            <a:ext cx="2214578" cy="35719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24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, </a:t>
            </a:r>
            <a:r>
              <a:rPr lang="es-ES" sz="2400" b="1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s-E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4048116" y="2905116"/>
            <a:ext cx="2214578" cy="35719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s-ES" sz="2400" b="1" i="1" baseline="-25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, </a:t>
            </a:r>
            <a:r>
              <a:rPr lang="es-ES" sz="2400" b="1" i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o</a:t>
            </a:r>
            <a:r>
              <a:rPr lang="es-E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s-E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4500562" y="300037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Frame</a:t>
            </a:r>
            <a:r>
              <a:rPr lang="es-ES" dirty="0" smtClean="0">
                <a:solidFill>
                  <a:schemeClr val="bg1"/>
                </a:solidFill>
              </a:rPr>
              <a:t> n+5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7358082" y="300037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Frame</a:t>
            </a:r>
            <a:r>
              <a:rPr lang="es-ES" dirty="0" smtClean="0">
                <a:solidFill>
                  <a:schemeClr val="bg1"/>
                </a:solidFill>
              </a:rPr>
              <a:t> n+5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33526E-6 L -0.29548 0.000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/>
      <p:bldP spid="23" grpId="0" animBg="1"/>
      <p:bldP spid="25" grpId="0" animBg="1"/>
      <p:bldP spid="26" grpId="0"/>
      <p:bldP spid="26" grpId="1"/>
      <p:bldP spid="27" grpId="0"/>
      <p:bldP spid="27" grpId="1"/>
      <p:bldP spid="28" grpId="0" animBg="1"/>
      <p:bldP spid="29" grpId="0" animBg="1"/>
      <p:bldP spid="30" grpId="0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9" grpId="0" animBg="1"/>
      <p:bldP spid="40" grpId="0" animBg="1"/>
      <p:bldP spid="41" grpId="0"/>
      <p:bldP spid="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s-ES" dirty="0" err="1" smtClean="0"/>
              <a:t>Character</a:t>
            </a:r>
            <a:r>
              <a:rPr lang="es-ES" dirty="0" smtClean="0"/>
              <a:t> </a:t>
            </a:r>
            <a:r>
              <a:rPr lang="es-ES" dirty="0" err="1" smtClean="0"/>
              <a:t>Object</a:t>
            </a:r>
            <a:r>
              <a:rPr lang="es-ES" dirty="0" smtClean="0"/>
              <a:t> (OBJ): </a:t>
            </a:r>
            <a:r>
              <a:rPr lang="es-ES" sz="2800" i="1" dirty="0" err="1" smtClean="0"/>
              <a:t>Pawn</a:t>
            </a:r>
            <a:r>
              <a:rPr lang="es-ES" sz="2800" i="1" dirty="0" smtClean="0"/>
              <a:t> </a:t>
            </a:r>
            <a:r>
              <a:rPr lang="es-ES" sz="2800" dirty="0" smtClean="0"/>
              <a:t>&amp; </a:t>
            </a:r>
            <a:r>
              <a:rPr lang="es-ES" sz="2800" i="1" dirty="0" err="1" smtClean="0"/>
              <a:t>Human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Movement</a:t>
            </a:r>
            <a:r>
              <a:rPr lang="es-ES" dirty="0" smtClean="0"/>
              <a:t> (MOV): </a:t>
            </a:r>
            <a:r>
              <a:rPr lang="es-ES" sz="2800" i="1" dirty="0" err="1" smtClean="0"/>
              <a:t>Army</a:t>
            </a:r>
            <a:r>
              <a:rPr lang="es-ES" sz="2800" dirty="0" smtClean="0"/>
              <a:t> &amp; </a:t>
            </a:r>
            <a:r>
              <a:rPr lang="es-ES" sz="2800" i="1" dirty="0" err="1" smtClean="0"/>
              <a:t>Random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r>
              <a:rPr lang="es-ES" dirty="0" smtClean="0"/>
              <a:t>Color (COL): </a:t>
            </a:r>
            <a:r>
              <a:rPr lang="es-ES" i="1" dirty="0" smtClean="0"/>
              <a:t>Color</a:t>
            </a:r>
            <a:r>
              <a:rPr lang="es-ES" dirty="0" smtClean="0"/>
              <a:t> &amp; </a:t>
            </a:r>
            <a:r>
              <a:rPr lang="es-ES" i="1" dirty="0" smtClean="0"/>
              <a:t>No Color</a:t>
            </a:r>
          </a:p>
          <a:p>
            <a:pPr>
              <a:spcBef>
                <a:spcPts val="1200"/>
              </a:spcBef>
            </a:pPr>
            <a:r>
              <a:rPr lang="es-ES" dirty="0" err="1" smtClean="0"/>
              <a:t>Interpolation</a:t>
            </a:r>
            <a:r>
              <a:rPr lang="es-ES" dirty="0" smtClean="0"/>
              <a:t> </a:t>
            </a:r>
            <a:r>
              <a:rPr lang="es-ES" dirty="0" err="1" smtClean="0"/>
              <a:t>Type</a:t>
            </a:r>
            <a:r>
              <a:rPr lang="es-ES" dirty="0" smtClean="0"/>
              <a:t> (TYP): </a:t>
            </a:r>
            <a:r>
              <a:rPr lang="es-ES" sz="2600" i="1" dirty="0" err="1" smtClean="0"/>
              <a:t>Motion-based</a:t>
            </a:r>
            <a:r>
              <a:rPr lang="es-ES" sz="2600" i="1" dirty="0" smtClean="0"/>
              <a:t> &amp; GI-</a:t>
            </a:r>
            <a:r>
              <a:rPr lang="es-ES" sz="2600" i="1" dirty="0" err="1" smtClean="0"/>
              <a:t>based</a:t>
            </a:r>
            <a:endParaRPr lang="es-ES" sz="2600" i="1" dirty="0" smtClean="0"/>
          </a:p>
          <a:p>
            <a:pPr>
              <a:spcBef>
                <a:spcPts val="1200"/>
              </a:spcBef>
            </a:pPr>
            <a:r>
              <a:rPr lang="es-ES" dirty="0" err="1" smtClean="0"/>
              <a:t>Interpolation</a:t>
            </a:r>
            <a:r>
              <a:rPr lang="es-ES" dirty="0" smtClean="0"/>
              <a:t> </a:t>
            </a:r>
            <a:r>
              <a:rPr lang="es-ES" dirty="0" err="1" smtClean="0"/>
              <a:t>Intervals</a:t>
            </a:r>
            <a:r>
              <a:rPr lang="es-ES" dirty="0" smtClean="0"/>
              <a:t> (INT) : </a:t>
            </a:r>
            <a:r>
              <a:rPr lang="es-ES" sz="2700" dirty="0" smtClean="0"/>
              <a:t>[GS, 2, 5, 10, 30, 60]</a:t>
            </a:r>
          </a:p>
          <a:p>
            <a:pPr algn="ctr">
              <a:spcBef>
                <a:spcPts val="1800"/>
              </a:spcBef>
              <a:buNone/>
            </a:pPr>
            <a:endParaRPr lang="es-ES" sz="2800" dirty="0" smtClean="0">
              <a:solidFill>
                <a:srgbClr val="C00000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s-ES" sz="2800" dirty="0" smtClean="0">
                <a:solidFill>
                  <a:srgbClr val="C00000"/>
                </a:solidFill>
              </a:rPr>
              <a:t>48 </a:t>
            </a:r>
            <a:r>
              <a:rPr lang="es-ES" sz="2800" dirty="0" err="1" smtClean="0">
                <a:solidFill>
                  <a:srgbClr val="C00000"/>
                </a:solidFill>
              </a:rPr>
              <a:t>combinations</a:t>
            </a:r>
            <a:endParaRPr lang="es-ES" sz="2800" i="1" dirty="0" smtClean="0"/>
          </a:p>
          <a:p>
            <a:pPr>
              <a:spcBef>
                <a:spcPts val="1200"/>
              </a:spcBef>
            </a:pPr>
            <a:endParaRPr lang="es-ES" i="1" dirty="0" smtClean="0"/>
          </a:p>
          <a:p>
            <a:pPr>
              <a:spcBef>
                <a:spcPts val="1200"/>
              </a:spcBef>
            </a:pPr>
            <a:endParaRPr lang="es-ES" i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2 – Variables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357430"/>
            <a:ext cx="39243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357430"/>
            <a:ext cx="43053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2 – </a:t>
            </a:r>
            <a:r>
              <a:rPr lang="es-ES" dirty="0" err="1" smtClean="0"/>
              <a:t>Results</a:t>
            </a:r>
            <a:endParaRPr lang="es-ES" dirty="0"/>
          </a:p>
        </p:txBody>
      </p:sp>
      <p:pic>
        <p:nvPicPr>
          <p:cNvPr id="11" name="Picture 7" descr="C:\Users\Adrián\Documents\papers\papers\crowds_eg12\images\Lege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428736"/>
            <a:ext cx="5143536" cy="225735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1500166" y="192880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GI-</a:t>
            </a:r>
            <a:r>
              <a:rPr lang="es-ES" dirty="0" err="1" smtClean="0"/>
              <a:t>based</a:t>
            </a:r>
            <a:r>
              <a:rPr lang="es-ES" dirty="0" smtClean="0"/>
              <a:t>, </a:t>
            </a:r>
            <a:r>
              <a:rPr lang="es-ES" dirty="0" err="1" smtClean="0"/>
              <a:t>Colour</a:t>
            </a:r>
            <a:r>
              <a:rPr lang="es-ES" dirty="0" smtClean="0"/>
              <a:t>, </a:t>
            </a:r>
            <a:r>
              <a:rPr lang="es-ES" dirty="0" err="1" smtClean="0"/>
              <a:t>Army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286380" y="192880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GI-</a:t>
            </a:r>
            <a:r>
              <a:rPr lang="es-ES" dirty="0" err="1" smtClean="0"/>
              <a:t>based</a:t>
            </a:r>
            <a:r>
              <a:rPr lang="es-ES" dirty="0" smtClean="0"/>
              <a:t>, </a:t>
            </a:r>
            <a:r>
              <a:rPr lang="es-ES" dirty="0" err="1" smtClean="0"/>
              <a:t>Colour</a:t>
            </a:r>
            <a:r>
              <a:rPr lang="es-ES" dirty="0" smtClean="0"/>
              <a:t>, </a:t>
            </a:r>
            <a:r>
              <a:rPr lang="es-ES" dirty="0" err="1" smtClean="0"/>
              <a:t>Random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0725" y="1428736"/>
            <a:ext cx="51625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19 Rectángulo"/>
          <p:cNvSpPr/>
          <p:nvPr/>
        </p:nvSpPr>
        <p:spPr>
          <a:xfrm>
            <a:off x="2500298" y="2714620"/>
            <a:ext cx="714380" cy="24288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uadroTexto"/>
          <p:cNvSpPr txBox="1"/>
          <p:nvPr/>
        </p:nvSpPr>
        <p:spPr>
          <a:xfrm>
            <a:off x="214282" y="171448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solidFill>
                  <a:srgbClr val="00B050"/>
                </a:solidFill>
              </a:rPr>
              <a:t>Equivalent</a:t>
            </a:r>
            <a:r>
              <a:rPr lang="es-ES" sz="1600" b="1" dirty="0" smtClean="0">
                <a:solidFill>
                  <a:srgbClr val="00B050"/>
                </a:solidFill>
              </a:rPr>
              <a:t> </a:t>
            </a:r>
            <a:r>
              <a:rPr lang="es-ES" sz="1600" b="1" dirty="0" err="1" smtClean="0">
                <a:solidFill>
                  <a:srgbClr val="00B050"/>
                </a:solidFill>
              </a:rPr>
              <a:t>to</a:t>
            </a:r>
            <a:r>
              <a:rPr lang="es-ES" sz="1600" b="1" dirty="0" smtClean="0">
                <a:solidFill>
                  <a:srgbClr val="00B050"/>
                </a:solidFill>
              </a:rPr>
              <a:t> GS</a:t>
            </a:r>
            <a:endParaRPr lang="es-ES" sz="1600" b="1" dirty="0">
              <a:solidFill>
                <a:srgbClr val="00B05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14282" y="504892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C00000"/>
                </a:solidFill>
              </a:rPr>
              <a:t>Visible </a:t>
            </a:r>
            <a:r>
              <a:rPr lang="es-ES" sz="1400" b="1" dirty="0" err="1" smtClean="0">
                <a:solidFill>
                  <a:srgbClr val="C00000"/>
                </a:solidFill>
              </a:rPr>
              <a:t>Differences</a:t>
            </a:r>
            <a:endParaRPr lang="es-ES" sz="1400" b="1" dirty="0">
              <a:solidFill>
                <a:srgbClr val="C00000"/>
              </a:solidFill>
            </a:endParaRPr>
          </a:p>
        </p:txBody>
      </p:sp>
      <p:cxnSp>
        <p:nvCxnSpPr>
          <p:cNvPr id="25" name="24 Conector recto de flecha"/>
          <p:cNvCxnSpPr>
            <a:stCxn id="23" idx="2"/>
            <a:endCxn id="24" idx="0"/>
          </p:cNvCxnSpPr>
          <p:nvPr/>
        </p:nvCxnSpPr>
        <p:spPr>
          <a:xfrm rot="5400000">
            <a:off x="-410447" y="3674091"/>
            <a:ext cx="2749657" cy="1588"/>
          </a:xfrm>
          <a:prstGeom prst="straightConnector1">
            <a:avLst/>
          </a:prstGeom>
          <a:ln w="88900">
            <a:gradFill flip="none" rotWithShape="1">
              <a:gsLst>
                <a:gs pos="0">
                  <a:srgbClr val="00B050"/>
                </a:gs>
                <a:gs pos="100000">
                  <a:srgbClr val="FF0000"/>
                </a:gs>
              </a:gsLst>
              <a:lin ang="0" scaled="1"/>
              <a:tileRect/>
            </a:gradFill>
            <a:headEnd type="arrow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7215206" y="2714620"/>
            <a:ext cx="714380" cy="24288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2 – </a:t>
            </a:r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Video GI-based, Army, Human, INT = 10</a:t>
            </a:r>
          </a:p>
          <a:p>
            <a:endParaRPr lang="es-ES" dirty="0"/>
          </a:p>
        </p:txBody>
      </p:sp>
      <p:pic>
        <p:nvPicPr>
          <p:cNvPr id="7" name="human_army_color_type2_int2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285992"/>
            <a:ext cx="785818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uman_random_color_type2_int3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285992"/>
            <a:ext cx="7858180" cy="392909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2 – </a:t>
            </a:r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Video GI-based, Random, Human, INT = 30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Experiment</a:t>
            </a:r>
            <a:r>
              <a:rPr lang="es-ES" dirty="0" smtClean="0"/>
              <a:t> 2 – </a:t>
            </a:r>
            <a:r>
              <a:rPr lang="es-ES" dirty="0" err="1" smtClean="0"/>
              <a:t>Discussion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 masks artifacts produced by approximating GI:</a:t>
            </a:r>
          </a:p>
          <a:p>
            <a:pPr lvl="1"/>
            <a:r>
              <a:rPr lang="en-US" i="1" dirty="0" smtClean="0"/>
              <a:t>Human </a:t>
            </a:r>
            <a:r>
              <a:rPr lang="en-US" dirty="0" smtClean="0"/>
              <a:t>allows more approximation than </a:t>
            </a:r>
            <a:r>
              <a:rPr lang="en-US" i="1" dirty="0" smtClean="0"/>
              <a:t>Pawn.</a:t>
            </a:r>
          </a:p>
          <a:p>
            <a:pPr lvl="1"/>
            <a:r>
              <a:rPr lang="en-US" i="1" dirty="0" smtClean="0"/>
              <a:t>Random</a:t>
            </a:r>
            <a:r>
              <a:rPr lang="en-US" dirty="0" smtClean="0"/>
              <a:t> allows more approximation than </a:t>
            </a:r>
            <a:r>
              <a:rPr lang="en-US" i="1" dirty="0" smtClean="0"/>
              <a:t>Army.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We can interpolate up to 10 frames for human crowds with structured motion, and 30 for the un-structured random motion.</a:t>
            </a:r>
          </a:p>
          <a:p>
            <a:pPr lvl="1"/>
            <a:endParaRPr lang="en-U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Performance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Timings and Speed Up for </a:t>
            </a:r>
            <a:r>
              <a:rPr lang="en-US" i="1" dirty="0" smtClean="0"/>
              <a:t>Human </a:t>
            </a:r>
            <a:r>
              <a:rPr lang="en-US" dirty="0" smtClean="0"/>
              <a:t>crowds: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Speed-Ups are bounded by 1.19x and 4x for </a:t>
            </a:r>
            <a:r>
              <a:rPr lang="en-US" sz="2400" dirty="0" err="1" smtClean="0"/>
              <a:t>Intp.Type</a:t>
            </a:r>
            <a:r>
              <a:rPr lang="en-US" sz="2400" dirty="0" smtClean="0"/>
              <a:t> </a:t>
            </a:r>
            <a:r>
              <a:rPr lang="en-US" sz="2400" i="1" dirty="0" smtClean="0"/>
              <a:t>Motion-based </a:t>
            </a:r>
            <a:r>
              <a:rPr lang="en-US" sz="2400" dirty="0" smtClean="0"/>
              <a:t>and </a:t>
            </a:r>
            <a:r>
              <a:rPr lang="en-US" sz="2400" i="1" dirty="0" smtClean="0"/>
              <a:t>GI-based</a:t>
            </a:r>
            <a:r>
              <a:rPr lang="en-US" sz="2400" dirty="0" smtClean="0"/>
              <a:t> respectively.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00099" y="2357426"/>
          <a:ext cx="7143801" cy="216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9"/>
                <a:gridCol w="1643076"/>
                <a:gridCol w="1000132"/>
                <a:gridCol w="1643075"/>
                <a:gridCol w="1428759"/>
              </a:tblGrid>
              <a:tr h="428632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err="1" smtClean="0">
                          <a:solidFill>
                            <a:schemeClr val="tx1"/>
                          </a:solidFill>
                        </a:rPr>
                        <a:t>Motion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err="1" smtClean="0">
                          <a:solidFill>
                            <a:schemeClr val="tx1"/>
                          </a:solidFill>
                        </a:rPr>
                        <a:t>Intp</a:t>
                      </a:r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ES" sz="2200" dirty="0" err="1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Time/</a:t>
                      </a:r>
                      <a:r>
                        <a:rPr lang="es-ES" sz="2200" dirty="0" err="1" smtClean="0">
                          <a:solidFill>
                            <a:schemeClr val="tx1"/>
                          </a:solidFill>
                        </a:rPr>
                        <a:t>frame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err="1" smtClean="0">
                          <a:solidFill>
                            <a:schemeClr val="tx1"/>
                          </a:solidFill>
                        </a:rPr>
                        <a:t>Speed</a:t>
                      </a:r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-Up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582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err="1" smtClean="0">
                          <a:solidFill>
                            <a:schemeClr val="tx1"/>
                          </a:solidFill>
                        </a:rPr>
                        <a:t>Army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Motion-based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4’18’’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1.15x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582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err="1" smtClean="0">
                          <a:solidFill>
                            <a:schemeClr val="tx1"/>
                          </a:solidFill>
                        </a:rPr>
                        <a:t>Crowd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Motion-based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4’18’’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1.15x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582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err="1" smtClean="0">
                          <a:solidFill>
                            <a:schemeClr val="tx1"/>
                          </a:solidFill>
                        </a:rPr>
                        <a:t>Army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GI-based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1’36’’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3.08x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4582"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err="1" smtClean="0">
                          <a:solidFill>
                            <a:schemeClr val="tx1"/>
                          </a:solidFill>
                        </a:rPr>
                        <a:t>Crowd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GI-based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1’21’’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 smtClean="0">
                          <a:solidFill>
                            <a:schemeClr val="tx1"/>
                          </a:solidFill>
                        </a:rPr>
                        <a:t>3.64x</a:t>
                      </a:r>
                      <a:endParaRPr lang="es-E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000100" y="3714752"/>
            <a:ext cx="7143800" cy="78581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s-ES" sz="4000" dirty="0" err="1" smtClean="0">
                <a:solidFill>
                  <a:schemeClr val="bg1">
                    <a:lumMod val="65000"/>
                  </a:schemeClr>
                </a:solidFill>
              </a:rPr>
              <a:t>Illumination</a:t>
            </a:r>
            <a:endParaRPr lang="es-E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s-ES" sz="4000" dirty="0" err="1" smtClean="0">
                <a:solidFill>
                  <a:schemeClr val="bg1">
                    <a:lumMod val="65000"/>
                  </a:schemeClr>
                </a:solidFill>
              </a:rPr>
              <a:t>Experiments</a:t>
            </a:r>
            <a:endParaRPr lang="es-ES" sz="40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es-ES" sz="4000" dirty="0" err="1" smtClean="0"/>
              <a:t>Comparison</a:t>
            </a:r>
            <a:r>
              <a:rPr lang="es-ES" sz="4000" dirty="0" smtClean="0"/>
              <a:t> </a:t>
            </a:r>
            <a:r>
              <a:rPr lang="es-ES" sz="4000" dirty="0" err="1" smtClean="0"/>
              <a:t>with</a:t>
            </a:r>
            <a:r>
              <a:rPr lang="es-ES" sz="4000" dirty="0" smtClean="0"/>
              <a:t> Video </a:t>
            </a:r>
            <a:r>
              <a:rPr lang="es-ES" sz="4000" dirty="0" err="1" smtClean="0"/>
              <a:t>Quality</a:t>
            </a:r>
            <a:r>
              <a:rPr lang="es-ES" sz="4000" dirty="0" smtClean="0"/>
              <a:t> </a:t>
            </a:r>
            <a:r>
              <a:rPr lang="es-ES" sz="4000" dirty="0" err="1" smtClean="0"/>
              <a:t>Metric</a:t>
            </a:r>
            <a:endParaRPr lang="es-ES" sz="4000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621508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err="1" smtClean="0"/>
              <a:t>Metropolis</a:t>
            </a:r>
            <a:r>
              <a:rPr lang="es-ES" i="1" dirty="0" smtClean="0"/>
              <a:t> - </a:t>
            </a:r>
            <a:r>
              <a:rPr lang="en-US" i="1" dirty="0" err="1" smtClean="0"/>
              <a:t>Supercrowds</a:t>
            </a:r>
            <a:r>
              <a:rPr lang="en-US" i="1" dirty="0" smtClean="0"/>
              <a:t> for Multisensory Urban Simulations</a:t>
            </a:r>
            <a:endParaRPr lang="es-ES" i="1" dirty="0"/>
          </a:p>
        </p:txBody>
      </p:sp>
      <p:pic>
        <p:nvPicPr>
          <p:cNvPr id="40962" name="Picture 2" descr="http://gv2.cs.tcd.ie/metropolis/gallery/Untitled-9.jpg"/>
          <p:cNvPicPr>
            <a:picLocks noChangeAspect="1" noChangeArrowheads="1"/>
          </p:cNvPicPr>
          <p:nvPr/>
        </p:nvPicPr>
        <p:blipFill>
          <a:blip r:embed="rId2" cstate="print"/>
          <a:srcRect l="579" t="4475" r="1041" b="1551"/>
          <a:stretch>
            <a:fillRect/>
          </a:stretch>
        </p:blipFill>
        <p:spPr bwMode="auto">
          <a:xfrm>
            <a:off x="785786" y="1428736"/>
            <a:ext cx="7749323" cy="478634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Lighting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Comparison</a:t>
            </a:r>
            <a:r>
              <a:rPr lang="es-ES" sz="4000" dirty="0" smtClean="0"/>
              <a:t> </a:t>
            </a:r>
            <a:r>
              <a:rPr lang="es-ES" sz="4000" dirty="0" err="1" smtClean="0"/>
              <a:t>with</a:t>
            </a:r>
            <a:r>
              <a:rPr lang="es-ES" sz="4000" dirty="0" smtClean="0"/>
              <a:t> Video </a:t>
            </a:r>
            <a:r>
              <a:rPr lang="es-ES" sz="4000" dirty="0" err="1" smtClean="0"/>
              <a:t>Quality</a:t>
            </a:r>
            <a:r>
              <a:rPr lang="es-ES" sz="4000" dirty="0" smtClean="0"/>
              <a:t> </a:t>
            </a:r>
            <a:r>
              <a:rPr lang="es-ES" sz="4000" dirty="0" err="1" smtClean="0"/>
              <a:t>Metric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the art VQM [</a:t>
            </a:r>
            <a:r>
              <a:rPr lang="en-US" dirty="0" err="1" smtClean="0"/>
              <a:t>Aydin</a:t>
            </a:r>
            <a:r>
              <a:rPr lang="en-US" dirty="0" smtClean="0"/>
              <a:t> et al. 10]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man_army_vq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285992"/>
            <a:ext cx="7858180" cy="392909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Comparison</a:t>
            </a:r>
            <a:r>
              <a:rPr lang="es-ES" sz="4000" dirty="0" smtClean="0"/>
              <a:t> </a:t>
            </a:r>
            <a:r>
              <a:rPr lang="es-ES" sz="4000" dirty="0" err="1" smtClean="0"/>
              <a:t>with</a:t>
            </a:r>
            <a:r>
              <a:rPr lang="es-ES" sz="4000" dirty="0" smtClean="0"/>
              <a:t> Video </a:t>
            </a:r>
            <a:r>
              <a:rPr lang="es-ES" sz="4000" dirty="0" err="1" smtClean="0"/>
              <a:t>Quality</a:t>
            </a:r>
            <a:r>
              <a:rPr lang="es-ES" sz="4000" dirty="0" smtClean="0"/>
              <a:t> </a:t>
            </a:r>
            <a:r>
              <a:rPr lang="es-ES" sz="4000" dirty="0" err="1" smtClean="0"/>
              <a:t>Metric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the art VQM [</a:t>
            </a:r>
            <a:r>
              <a:rPr lang="en-US" dirty="0" err="1" smtClean="0"/>
              <a:t>Aydin</a:t>
            </a:r>
            <a:r>
              <a:rPr lang="en-US" dirty="0" smtClean="0"/>
              <a:t> et al. 10]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uman_random_vqm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2285992"/>
            <a:ext cx="7858180" cy="392909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Comparison</a:t>
            </a:r>
            <a:r>
              <a:rPr lang="es-ES" sz="4000" dirty="0" smtClean="0"/>
              <a:t> </a:t>
            </a:r>
            <a:r>
              <a:rPr lang="es-ES" sz="4000" dirty="0" err="1" smtClean="0"/>
              <a:t>with</a:t>
            </a:r>
            <a:r>
              <a:rPr lang="es-ES" sz="4000" dirty="0" smtClean="0"/>
              <a:t> Video </a:t>
            </a:r>
            <a:r>
              <a:rPr lang="es-ES" sz="4000" dirty="0" err="1" smtClean="0"/>
              <a:t>Quality</a:t>
            </a:r>
            <a:r>
              <a:rPr lang="es-ES" sz="4000" dirty="0" smtClean="0"/>
              <a:t> </a:t>
            </a:r>
            <a:r>
              <a:rPr lang="es-ES" sz="4000" dirty="0" err="1" smtClean="0"/>
              <a:t>Metric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the art VQM [</a:t>
            </a:r>
            <a:r>
              <a:rPr lang="en-US" dirty="0" err="1" smtClean="0"/>
              <a:t>Aydin</a:t>
            </a:r>
            <a:r>
              <a:rPr lang="en-US" dirty="0" smtClean="0"/>
              <a:t> et al. 10]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Comparison</a:t>
            </a:r>
            <a:r>
              <a:rPr lang="es-ES" sz="4000" dirty="0" smtClean="0"/>
              <a:t> </a:t>
            </a:r>
            <a:r>
              <a:rPr lang="es-ES" sz="4000" dirty="0" err="1" smtClean="0"/>
              <a:t>with</a:t>
            </a:r>
            <a:r>
              <a:rPr lang="es-ES" sz="4000" dirty="0" smtClean="0"/>
              <a:t> Video </a:t>
            </a:r>
            <a:r>
              <a:rPr lang="es-ES" sz="4000" dirty="0" err="1" smtClean="0"/>
              <a:t>Quality</a:t>
            </a:r>
            <a:r>
              <a:rPr lang="es-ES" sz="4000" dirty="0" smtClean="0"/>
              <a:t> </a:t>
            </a:r>
            <a:r>
              <a:rPr lang="es-ES" sz="4000" dirty="0" err="1" smtClean="0"/>
              <a:t>Metric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of the art VQM [</a:t>
            </a:r>
            <a:r>
              <a:rPr lang="en-US" dirty="0" err="1" smtClean="0"/>
              <a:t>Aydin</a:t>
            </a:r>
            <a:r>
              <a:rPr lang="en-US" dirty="0" smtClean="0"/>
              <a:t> et al. 10]</a:t>
            </a:r>
          </a:p>
          <a:p>
            <a:endParaRPr lang="en-US" dirty="0" smtClean="0"/>
          </a:p>
          <a:p>
            <a:r>
              <a:rPr lang="en-US" dirty="0" smtClean="0"/>
              <a:t>VQM focus on low-level vision (pixels):</a:t>
            </a:r>
          </a:p>
          <a:p>
            <a:pPr lvl="1"/>
            <a:r>
              <a:rPr lang="en-US" dirty="0" smtClean="0"/>
              <a:t>Too conservative</a:t>
            </a:r>
          </a:p>
          <a:p>
            <a:r>
              <a:rPr lang="en-US" dirty="0" smtClean="0"/>
              <a:t>Introducing high-level vision knowledge allows more aggressive approximations.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err="1" smtClean="0"/>
              <a:t>Presented</a:t>
            </a:r>
            <a:r>
              <a:rPr lang="es-ES" dirty="0" smtClean="0"/>
              <a:t> a </a:t>
            </a:r>
            <a:r>
              <a:rPr lang="es-ES" dirty="0" err="1" smtClean="0"/>
              <a:t>framework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evaluate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perceived</a:t>
            </a:r>
            <a:r>
              <a:rPr lang="es-ES" dirty="0" smtClean="0"/>
              <a:t> </a:t>
            </a:r>
            <a:r>
              <a:rPr lang="es-ES" dirty="0" err="1" smtClean="0"/>
              <a:t>fidelity</a:t>
            </a:r>
            <a:r>
              <a:rPr lang="es-ES" dirty="0" smtClean="0"/>
              <a:t> of </a:t>
            </a:r>
            <a:r>
              <a:rPr lang="es-ES" dirty="0" err="1" smtClean="0"/>
              <a:t>approximated</a:t>
            </a:r>
            <a:r>
              <a:rPr lang="es-ES" dirty="0" smtClean="0"/>
              <a:t> </a:t>
            </a:r>
            <a:r>
              <a:rPr lang="es-ES" dirty="0" err="1" smtClean="0"/>
              <a:t>illumination</a:t>
            </a:r>
            <a:r>
              <a:rPr lang="es-ES" dirty="0" smtClean="0"/>
              <a:t> </a:t>
            </a:r>
            <a:r>
              <a:rPr lang="es-ES" dirty="0" err="1" smtClean="0"/>
              <a:t>solutions</a:t>
            </a:r>
            <a:r>
              <a:rPr lang="es-ES" dirty="0" smtClean="0"/>
              <a:t> in </a:t>
            </a:r>
            <a:r>
              <a:rPr lang="es-ES" dirty="0" err="1" smtClean="0"/>
              <a:t>dynamic</a:t>
            </a:r>
            <a:r>
              <a:rPr lang="es-ES" dirty="0" smtClean="0"/>
              <a:t> </a:t>
            </a:r>
            <a:r>
              <a:rPr lang="es-ES" dirty="0" err="1" smtClean="0"/>
              <a:t>crowds</a:t>
            </a:r>
            <a:r>
              <a:rPr lang="es-ES" dirty="0" smtClean="0"/>
              <a:t>.</a:t>
            </a:r>
          </a:p>
          <a:p>
            <a:endParaRPr lang="es-ES" b="1" dirty="0" smtClean="0"/>
          </a:p>
          <a:p>
            <a:r>
              <a:rPr lang="en-US" dirty="0" smtClean="0"/>
              <a:t>Errors in illumination can be masked by the aggregate characteristics. </a:t>
            </a:r>
          </a:p>
          <a:p>
            <a:pPr marL="342900" lvl="1" indent="-342900">
              <a:buNone/>
            </a:pPr>
            <a:r>
              <a:rPr lang="en-US" dirty="0" smtClean="0">
                <a:solidFill>
                  <a:srgbClr val="C00000"/>
                </a:solidFill>
              </a:rPr>
              <a:t>	Faster rendering even with naïve approximations.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Compared against VQM. Show that using scene properties would improve these metrics.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</a:t>
            </a:r>
            <a:r>
              <a:rPr lang="es-ES" dirty="0" smtClean="0"/>
              <a:t> – </a:t>
            </a:r>
            <a:r>
              <a:rPr lang="es-ES" dirty="0" err="1" smtClean="0"/>
              <a:t>Questions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answer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03367"/>
            <a:ext cx="8229600" cy="4525963"/>
          </a:xfrm>
        </p:spPr>
        <p:txBody>
          <a:bodyPr/>
          <a:lstStyle/>
          <a:p>
            <a:pPr marL="620713" indent="-620713">
              <a:spcBef>
                <a:spcPts val="0"/>
              </a:spcBef>
              <a:buNone/>
            </a:pPr>
            <a:r>
              <a:rPr lang="en-US" sz="2800" dirty="0" smtClean="0"/>
              <a:t>Q1. Does the complexity of the crowd affect perceived quality of illumination?</a:t>
            </a:r>
          </a:p>
          <a:p>
            <a:pPr marL="620713" indent="-620713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More complex crowds allows approximating more the illumination when approximating GI.</a:t>
            </a:r>
          </a:p>
          <a:p>
            <a:pPr marL="620713" indent="-620713">
              <a:spcBef>
                <a:spcPts val="1200"/>
              </a:spcBef>
              <a:buNone/>
            </a:pPr>
            <a:r>
              <a:rPr lang="en-US" sz="2800" dirty="0" smtClean="0"/>
              <a:t>Q2. Are errors in direct or indirect lighting more salient?</a:t>
            </a:r>
          </a:p>
          <a:p>
            <a:pPr marL="620713" indent="-620713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Errors in direct lighting are more salient.</a:t>
            </a:r>
          </a:p>
          <a:p>
            <a:pPr marL="620713" indent="-620713">
              <a:spcBef>
                <a:spcPts val="1200"/>
              </a:spcBef>
              <a:buNone/>
            </a:pPr>
            <a:r>
              <a:rPr lang="en-US" sz="2800" dirty="0" smtClean="0"/>
              <a:t>Q3. What effect does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have on the perceived </a:t>
            </a:r>
            <a:r>
              <a:rPr lang="en-US" sz="2800" dirty="0" err="1" smtClean="0"/>
              <a:t>ﬁdelity</a:t>
            </a:r>
            <a:r>
              <a:rPr lang="en-US" sz="2800" dirty="0" smtClean="0"/>
              <a:t> of illuminated crowd scenes?</a:t>
            </a:r>
          </a:p>
          <a:p>
            <a:pPr marL="620713" lvl="1" indent="-620713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The most acceptable approximation for human crowds is to interpolate indirect illumination in </a:t>
            </a:r>
            <a:r>
              <a:rPr lang="en-US" sz="2400" dirty="0" err="1" smtClean="0">
                <a:solidFill>
                  <a:srgbClr val="C00000"/>
                </a:solidFill>
              </a:rPr>
              <a:t>colour</a:t>
            </a:r>
            <a:r>
              <a:rPr lang="en-US" sz="2400" dirty="0" smtClean="0">
                <a:solidFill>
                  <a:srgbClr val="C00000"/>
                </a:solidFill>
              </a:rPr>
              <a:t> scenes.</a:t>
            </a:r>
            <a:endParaRPr lang="es-ES" sz="2400" dirty="0" smtClean="0">
              <a:solidFill>
                <a:srgbClr val="C00000"/>
              </a:solidFill>
            </a:endParaRPr>
          </a:p>
          <a:p>
            <a:pPr marL="620713" indent="-620713">
              <a:spcBef>
                <a:spcPts val="2400"/>
              </a:spcBef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Future</a:t>
            </a:r>
            <a:r>
              <a:rPr lang="es-ES" dirty="0" smtClean="0"/>
              <a:t> </a:t>
            </a:r>
            <a:r>
              <a:rPr lang="es-ES" dirty="0" err="1" smtClean="0"/>
              <a:t>Work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Explore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aggregate</a:t>
            </a:r>
            <a:r>
              <a:rPr lang="es-ES" dirty="0" smtClean="0"/>
              <a:t> </a:t>
            </a:r>
            <a:r>
              <a:rPr lang="es-ES" dirty="0" err="1" smtClean="0"/>
              <a:t>properties</a:t>
            </a:r>
            <a:r>
              <a:rPr lang="es-ES" dirty="0" smtClean="0"/>
              <a:t>.</a:t>
            </a:r>
          </a:p>
          <a:p>
            <a:pPr lvl="1">
              <a:spcAft>
                <a:spcPts val="1200"/>
              </a:spcAft>
              <a:buNone/>
            </a:pPr>
            <a:r>
              <a:rPr lang="es-ES" dirty="0" smtClean="0">
                <a:solidFill>
                  <a:srgbClr val="C00000"/>
                </a:solidFill>
              </a:rPr>
              <a:t>	</a:t>
            </a:r>
            <a:r>
              <a:rPr lang="es-ES" dirty="0" err="1" smtClean="0">
                <a:solidFill>
                  <a:srgbClr val="C00000"/>
                </a:solidFill>
              </a:rPr>
              <a:t>E.g.</a:t>
            </a:r>
            <a:r>
              <a:rPr lang="es-ES" dirty="0" smtClean="0">
                <a:solidFill>
                  <a:srgbClr val="C00000"/>
                </a:solidFill>
              </a:rPr>
              <a:t> </a:t>
            </a:r>
            <a:r>
              <a:rPr lang="es-ES" dirty="0" err="1" smtClean="0">
                <a:solidFill>
                  <a:srgbClr val="C00000"/>
                </a:solidFill>
              </a:rPr>
              <a:t>numerosity</a:t>
            </a:r>
            <a:r>
              <a:rPr lang="es-ES" dirty="0" smtClean="0">
                <a:solidFill>
                  <a:srgbClr val="C00000"/>
                </a:solidFill>
              </a:rPr>
              <a:t>, </a:t>
            </a:r>
            <a:r>
              <a:rPr lang="es-ES" dirty="0" err="1" smtClean="0">
                <a:solidFill>
                  <a:srgbClr val="C00000"/>
                </a:solidFill>
              </a:rPr>
              <a:t>variety</a:t>
            </a:r>
            <a:r>
              <a:rPr lang="es-ES" dirty="0" smtClean="0">
                <a:solidFill>
                  <a:srgbClr val="C00000"/>
                </a:solidFill>
              </a:rPr>
              <a:t>, </a:t>
            </a:r>
            <a:r>
              <a:rPr lang="es-ES" dirty="0" err="1" smtClean="0">
                <a:solidFill>
                  <a:srgbClr val="C00000"/>
                </a:solidFill>
              </a:rPr>
              <a:t>LoD</a:t>
            </a:r>
            <a:r>
              <a:rPr lang="es-ES" smtClean="0">
                <a:solidFill>
                  <a:srgbClr val="C00000"/>
                </a:solidFill>
              </a:rPr>
              <a:t>…</a:t>
            </a:r>
            <a:endParaRPr lang="es-ES" dirty="0" smtClean="0"/>
          </a:p>
          <a:p>
            <a:pPr>
              <a:spcAft>
                <a:spcPts val="1200"/>
              </a:spcAft>
            </a:pPr>
            <a:r>
              <a:rPr lang="es-ES" dirty="0" smtClean="0"/>
              <a:t>Explore new </a:t>
            </a:r>
            <a:r>
              <a:rPr lang="es-ES" dirty="0" err="1" smtClean="0"/>
              <a:t>approximation</a:t>
            </a:r>
            <a:r>
              <a:rPr lang="es-ES" dirty="0" smtClean="0"/>
              <a:t> </a:t>
            </a:r>
            <a:r>
              <a:rPr lang="es-ES" dirty="0" err="1" smtClean="0"/>
              <a:t>algorithms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rendering</a:t>
            </a:r>
            <a:r>
              <a:rPr lang="es-E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s-ES" dirty="0" err="1" smtClean="0"/>
              <a:t>Account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scene</a:t>
            </a:r>
            <a:r>
              <a:rPr lang="es-ES" dirty="0" smtClean="0"/>
              <a:t> </a:t>
            </a:r>
            <a:r>
              <a:rPr lang="es-ES" dirty="0" err="1" smtClean="0"/>
              <a:t>properties</a:t>
            </a:r>
            <a:r>
              <a:rPr lang="es-ES" dirty="0" smtClean="0"/>
              <a:t> in </a:t>
            </a:r>
            <a:r>
              <a:rPr lang="es-ES" dirty="0" err="1" smtClean="0"/>
              <a:t>objective</a:t>
            </a:r>
            <a:r>
              <a:rPr lang="es-ES" dirty="0" smtClean="0"/>
              <a:t> video </a:t>
            </a:r>
            <a:r>
              <a:rPr lang="es-ES" dirty="0" err="1" smtClean="0"/>
              <a:t>quality</a:t>
            </a:r>
            <a:r>
              <a:rPr lang="es-ES" dirty="0" smtClean="0"/>
              <a:t> </a:t>
            </a:r>
            <a:r>
              <a:rPr lang="es-ES" dirty="0" err="1" smtClean="0"/>
              <a:t>metrics</a:t>
            </a:r>
            <a:r>
              <a:rPr lang="es-E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68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ES" dirty="0" smtClean="0"/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s-ES" dirty="0" err="1" smtClean="0"/>
              <a:t>Acknowledgments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Martin </a:t>
            </a:r>
            <a:r>
              <a:rPr lang="en-US" sz="2400" dirty="0" err="1" smtClean="0"/>
              <a:t>Prazak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Science Foundation Ireland (Metropolis)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European Commission,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Framework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(GOLEM &amp; VERVE)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Spanish Ministry of Science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National Science Foundation 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CAI </a:t>
            </a:r>
            <a:r>
              <a:rPr lang="en-US" sz="2400" dirty="0" err="1" smtClean="0"/>
              <a:t>Programa</a:t>
            </a:r>
            <a:r>
              <a:rPr lang="en-US" sz="2400" dirty="0" smtClean="0"/>
              <a:t> </a:t>
            </a:r>
            <a:r>
              <a:rPr lang="en-US" sz="2400" dirty="0" err="1" smtClean="0"/>
              <a:t>Europa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Experiment participants</a:t>
            </a:r>
          </a:p>
          <a:p>
            <a:endParaRPr lang="es-ES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500034" y="5929330"/>
            <a:ext cx="82296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http:\\giga.cps.unizar.es\~ajarabo\pubs\CrowdsEG12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err="1" smtClean="0"/>
              <a:t>Crowd</a:t>
            </a:r>
            <a:r>
              <a:rPr lang="es-ES" b="1" dirty="0" smtClean="0"/>
              <a:t> Light: </a:t>
            </a:r>
            <a:br>
              <a:rPr lang="es-ES" b="1" dirty="0" smtClean="0"/>
            </a:br>
            <a:r>
              <a:rPr lang="es-ES" b="1" dirty="0" err="1" smtClean="0"/>
              <a:t>Evaluating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s-ES" b="1" dirty="0" err="1" smtClean="0"/>
              <a:t>Perceived</a:t>
            </a:r>
            <a:r>
              <a:rPr lang="es-ES" b="1" dirty="0" smtClean="0"/>
              <a:t> </a:t>
            </a:r>
            <a:r>
              <a:rPr lang="es-ES" b="1" dirty="0" err="1" smtClean="0"/>
              <a:t>Fidelity</a:t>
            </a:r>
            <a:r>
              <a:rPr lang="es-ES" b="1" dirty="0" smtClean="0"/>
              <a:t> of </a:t>
            </a:r>
            <a:r>
              <a:rPr lang="es-ES" b="1" dirty="0" err="1" smtClean="0"/>
              <a:t>Illuminated</a:t>
            </a:r>
            <a:r>
              <a:rPr lang="es-ES" b="1" dirty="0" smtClean="0"/>
              <a:t> </a:t>
            </a:r>
            <a:r>
              <a:rPr lang="es-ES" b="1" dirty="0" err="1" smtClean="0"/>
              <a:t>Dynamic</a:t>
            </a:r>
            <a:r>
              <a:rPr lang="es-ES" b="1" dirty="0" smtClean="0"/>
              <a:t> </a:t>
            </a:r>
            <a:r>
              <a:rPr lang="es-ES" b="1" dirty="0" err="1" smtClean="0"/>
              <a:t>Scenes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000099" y="4143380"/>
            <a:ext cx="7072363" cy="12969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fontAlgn="auto" hangingPunct="0">
              <a:spcBef>
                <a:spcPts val="0"/>
              </a:spcBef>
              <a:spcAft>
                <a:spcPts val="0"/>
              </a:spcAft>
              <a:buNone/>
              <a:tabLst>
                <a:tab pos="3598863" algn="ctr"/>
                <a:tab pos="7199313" algn="r"/>
              </a:tabLst>
              <a:defRPr>
                <a:latin typeface="Times New Roman" pitchFamily="18"/>
              </a:defRPr>
            </a:pPr>
            <a:r>
              <a:rPr lang="es-ES" sz="2000" dirty="0" smtClean="0">
                <a:latin typeface="Times New Roman" pitchFamily="18"/>
                <a:ea typeface="WenQuanYi Zen Hei" pitchFamily="2"/>
                <a:cs typeface="Lohit Hindi" pitchFamily="2"/>
              </a:rPr>
              <a:t>Adrian Jarabo</a:t>
            </a:r>
            <a:r>
              <a:rPr lang="es-ES" sz="2000" baseline="30000" dirty="0">
                <a:latin typeface="Times New Roman" pitchFamily="18"/>
                <a:ea typeface="WenQuanYi Zen Hei" pitchFamily="2"/>
                <a:cs typeface="Lohit Hindi" pitchFamily="2"/>
              </a:rPr>
              <a:t>1	</a:t>
            </a:r>
            <a:r>
              <a:rPr lang="es-ES" sz="2000" dirty="0" smtClean="0">
                <a:latin typeface="Times New Roman" pitchFamily="18"/>
                <a:ea typeface="WenQuanYi Zen Hei" pitchFamily="2"/>
                <a:cs typeface="Lohit Hindi" pitchFamily="2"/>
              </a:rPr>
              <a:t>Tom Van Eyck</a:t>
            </a:r>
            <a:r>
              <a:rPr lang="es-ES" sz="20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2</a:t>
            </a:r>
            <a:r>
              <a:rPr lang="es-ES" sz="2000" baseline="30000" dirty="0">
                <a:latin typeface="Times New Roman" pitchFamily="18"/>
                <a:ea typeface="WenQuanYi Zen Hei" pitchFamily="2"/>
                <a:cs typeface="Lohit Hindi" pitchFamily="2"/>
              </a:rPr>
              <a:t>	</a:t>
            </a:r>
            <a:r>
              <a:rPr lang="es-ES" sz="20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Veronica</a:t>
            </a:r>
            <a:r>
              <a:rPr lang="es-ES" sz="2000" dirty="0" smtClean="0">
                <a:latin typeface="Times New Roman" pitchFamily="18"/>
                <a:ea typeface="WenQuanYi Zen Hei" pitchFamily="2"/>
                <a:cs typeface="Lohit Hindi" pitchFamily="2"/>
              </a:rPr>
              <a:t> Sundstedt</a:t>
            </a:r>
            <a:r>
              <a:rPr lang="es-ES" sz="20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3</a:t>
            </a:r>
            <a:endParaRPr lang="es-ES" sz="2000" baseline="30000" dirty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600000" algn="ctr"/>
                <a:tab pos="7200000" algn="r"/>
              </a:tabLst>
              <a:defRPr>
                <a:latin typeface="Times New Roman" pitchFamily="18"/>
              </a:defRPr>
            </a:pPr>
            <a:r>
              <a:rPr lang="es-ES" sz="2000" dirty="0" err="1">
                <a:latin typeface="Times New Roman" pitchFamily="18"/>
                <a:ea typeface="WenQuanYi Zen Hei" pitchFamily="2"/>
                <a:cs typeface="Lohit Hindi" pitchFamily="2"/>
              </a:rPr>
              <a:t>K</a:t>
            </a:r>
            <a:r>
              <a:rPr lang="es-ES" sz="20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avita</a:t>
            </a:r>
            <a:r>
              <a:rPr lang="es-ES" sz="2000" dirty="0" smtClean="0">
                <a:latin typeface="Times New Roman" pitchFamily="18"/>
                <a:ea typeface="WenQuanYi Zen Hei" pitchFamily="2"/>
                <a:cs typeface="Lohit Hindi" pitchFamily="2"/>
              </a:rPr>
              <a:t> Bala</a:t>
            </a:r>
            <a:r>
              <a:rPr lang="es-ES" sz="20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4</a:t>
            </a:r>
            <a:r>
              <a:rPr lang="es-ES" sz="2000" baseline="30000" dirty="0">
                <a:latin typeface="Times New Roman" pitchFamily="18"/>
                <a:ea typeface="WenQuanYi Zen Hei" pitchFamily="2"/>
                <a:cs typeface="Lohit Hindi" pitchFamily="2"/>
              </a:rPr>
              <a:t>	</a:t>
            </a:r>
            <a:r>
              <a:rPr lang="es-ES" sz="2000" dirty="0">
                <a:latin typeface="Times New Roman" pitchFamily="18"/>
                <a:ea typeface="WenQuanYi Zen Hei" pitchFamily="2"/>
                <a:cs typeface="Lohit Hindi" pitchFamily="2"/>
              </a:rPr>
              <a:t>D</a:t>
            </a:r>
            <a:r>
              <a:rPr lang="es-ES" sz="2000" dirty="0" smtClean="0">
                <a:latin typeface="Times New Roman" pitchFamily="18"/>
                <a:ea typeface="WenQuanYi Zen Hei" pitchFamily="2"/>
                <a:cs typeface="Lohit Hindi" pitchFamily="2"/>
              </a:rPr>
              <a:t>iego Gutierrez</a:t>
            </a:r>
            <a:r>
              <a:rPr lang="es-ES" sz="20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1</a:t>
            </a:r>
            <a:r>
              <a:rPr lang="es-ES" sz="2000" baseline="30000" dirty="0">
                <a:latin typeface="Times New Roman" pitchFamily="18"/>
                <a:ea typeface="WenQuanYi Zen Hei" pitchFamily="2"/>
                <a:cs typeface="Lohit Hindi" pitchFamily="2"/>
              </a:rPr>
              <a:t>	</a:t>
            </a:r>
            <a:r>
              <a:rPr lang="es-ES" sz="2000" dirty="0">
                <a:latin typeface="Times New Roman" pitchFamily="18"/>
                <a:ea typeface="WenQuanYi Zen Hei" pitchFamily="2"/>
                <a:cs typeface="Lohit Hindi" pitchFamily="2"/>
              </a:rPr>
              <a:t>C</a:t>
            </a:r>
            <a:r>
              <a:rPr lang="es-ES" sz="2000" dirty="0" smtClean="0">
                <a:latin typeface="Times New Roman" pitchFamily="18"/>
                <a:ea typeface="WenQuanYi Zen Hei" pitchFamily="2"/>
                <a:cs typeface="Lohit Hindi" pitchFamily="2"/>
              </a:rPr>
              <a:t>arol O’Sullivan</a:t>
            </a:r>
            <a:r>
              <a:rPr lang="es-ES" sz="20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2</a:t>
            </a:r>
            <a:endParaRPr lang="es-ES" sz="2000" baseline="30000" dirty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>
                <a:latin typeface="Times New Roman" pitchFamily="18"/>
              </a:defRPr>
            </a:pPr>
            <a:endParaRPr lang="es-ES" baseline="30000" dirty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>
                <a:latin typeface="Times New Roman" pitchFamily="18"/>
              </a:defRPr>
            </a:pPr>
            <a:r>
              <a:rPr lang="es-ES" sz="1600" baseline="30000" dirty="0">
                <a:latin typeface="Times New Roman" pitchFamily="18"/>
                <a:ea typeface="WenQuanYi Zen Hei" pitchFamily="2"/>
                <a:cs typeface="Lohit Hindi" pitchFamily="2"/>
              </a:rPr>
              <a:t>1</a:t>
            </a:r>
            <a:r>
              <a:rPr lang="es-ES" sz="1600" dirty="0">
                <a:latin typeface="Times New Roman" pitchFamily="18"/>
                <a:ea typeface="WenQuanYi Zen Hei" pitchFamily="2"/>
                <a:cs typeface="Lohit Hindi" pitchFamily="2"/>
              </a:rPr>
              <a:t>Universidad de Zaragoza	</a:t>
            </a:r>
            <a:r>
              <a:rPr lang="es-ES" sz="1600" dirty="0" smtClean="0">
                <a:latin typeface="Times New Roman" pitchFamily="18"/>
                <a:ea typeface="WenQuanYi Zen Hei" pitchFamily="2"/>
                <a:cs typeface="Lohit Hindi" pitchFamily="2"/>
              </a:rPr>
              <a:t>  </a:t>
            </a:r>
            <a:r>
              <a:rPr lang="es-ES" sz="16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2</a:t>
            </a:r>
            <a:r>
              <a:rPr lang="es-ES" sz="1600" dirty="0" smtClean="0">
                <a:latin typeface="Times New Roman" pitchFamily="18"/>
                <a:ea typeface="WenQuanYi Zen Hei" pitchFamily="2"/>
                <a:cs typeface="Lohit Hindi" pitchFamily="2"/>
              </a:rPr>
              <a:t>Trinity </a:t>
            </a:r>
            <a:r>
              <a:rPr lang="es-ES" sz="16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College</a:t>
            </a:r>
            <a:r>
              <a:rPr lang="es-ES" sz="1600" dirty="0" smtClean="0">
                <a:latin typeface="Times New Roman" pitchFamily="18"/>
                <a:ea typeface="WenQuanYi Zen Hei" pitchFamily="2"/>
                <a:cs typeface="Lohit Hindi" pitchFamily="2"/>
              </a:rPr>
              <a:t> </a:t>
            </a:r>
            <a:r>
              <a:rPr lang="es-ES" sz="16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Dublin</a:t>
            </a:r>
            <a:endParaRPr lang="es-ES" sz="1600" dirty="0" smtClean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None/>
              <a:defRPr>
                <a:latin typeface="Times New Roman" pitchFamily="18"/>
              </a:defRPr>
            </a:pPr>
            <a:r>
              <a:rPr lang="es-ES" sz="16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3</a:t>
            </a:r>
            <a:r>
              <a:rPr lang="es-ES" sz="1600" dirty="0">
                <a:latin typeface="Times New Roman" pitchFamily="18"/>
                <a:ea typeface="WenQuanYi Zen Hei" pitchFamily="2"/>
                <a:cs typeface="Lohit Hindi" pitchFamily="2"/>
              </a:rPr>
              <a:t>Blekinge </a:t>
            </a:r>
            <a:r>
              <a:rPr lang="es-ES" sz="1600" dirty="0" err="1">
                <a:latin typeface="Times New Roman" pitchFamily="18"/>
                <a:ea typeface="WenQuanYi Zen Hei" pitchFamily="2"/>
                <a:cs typeface="Lohit Hindi" pitchFamily="2"/>
              </a:rPr>
              <a:t>Institute</a:t>
            </a:r>
            <a:r>
              <a:rPr lang="es-ES" sz="1600" dirty="0">
                <a:latin typeface="Times New Roman" pitchFamily="18"/>
                <a:ea typeface="WenQuanYi Zen Hei" pitchFamily="2"/>
                <a:cs typeface="Lohit Hindi" pitchFamily="2"/>
              </a:rPr>
              <a:t> of </a:t>
            </a:r>
            <a:r>
              <a:rPr lang="es-ES" sz="16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Technology</a:t>
            </a:r>
            <a:r>
              <a:rPr lang="es-ES" sz="1600" dirty="0">
                <a:latin typeface="Times New Roman" pitchFamily="18"/>
                <a:ea typeface="WenQuanYi Zen Hei" pitchFamily="2"/>
                <a:cs typeface="Lohit Hindi" pitchFamily="2"/>
              </a:rPr>
              <a:t>	</a:t>
            </a:r>
            <a:r>
              <a:rPr lang="es-ES" sz="1600" dirty="0" smtClean="0">
                <a:latin typeface="Times New Roman" pitchFamily="18"/>
                <a:ea typeface="WenQuanYi Zen Hei" pitchFamily="2"/>
                <a:cs typeface="Lohit Hindi" pitchFamily="2"/>
              </a:rPr>
              <a:t>        </a:t>
            </a:r>
            <a:r>
              <a:rPr lang="es-ES" sz="1600" baseline="30000" dirty="0" smtClean="0">
                <a:latin typeface="Times New Roman" pitchFamily="18"/>
                <a:ea typeface="WenQuanYi Zen Hei" pitchFamily="2"/>
                <a:cs typeface="Lohit Hindi" pitchFamily="2"/>
              </a:rPr>
              <a:t>4</a:t>
            </a:r>
            <a:r>
              <a:rPr lang="es-ES" sz="1600" dirty="0" smtClean="0">
                <a:latin typeface="Times New Roman" pitchFamily="18"/>
                <a:ea typeface="WenQuanYi Zen Hei" pitchFamily="2"/>
                <a:cs typeface="Lohit Hindi" pitchFamily="2"/>
              </a:rPr>
              <a:t>Cornell </a:t>
            </a:r>
            <a:r>
              <a:rPr lang="es-ES" sz="1600" dirty="0" err="1" smtClean="0">
                <a:latin typeface="Times New Roman" pitchFamily="18"/>
                <a:ea typeface="WenQuanYi Zen Hei" pitchFamily="2"/>
                <a:cs typeface="Lohit Hindi" pitchFamily="2"/>
              </a:rPr>
              <a:t>University</a:t>
            </a:r>
            <a:endParaRPr lang="es-ES" sz="1600" dirty="0">
              <a:latin typeface="Times New Roman" pitchFamily="18"/>
              <a:ea typeface="WenQuanYi Zen Hei" pitchFamily="2"/>
              <a:cs typeface="Lohit Hindi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buFont typeface="StarSymbol"/>
              <a:buNone/>
              <a:defRPr>
                <a:latin typeface="Times New Roman" pitchFamily="18"/>
              </a:defRPr>
            </a:pPr>
            <a:endParaRPr lang="es-ES" sz="1600" dirty="0">
              <a:latin typeface="Times New Roman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500034" y="5929330"/>
            <a:ext cx="82296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http:\\giga.cps.unizar.es\~ajarabo\pubs\CrowdsEG12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Lighting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60418" name="Picture 2" descr="C:\Users\Adrián\Documents\ARAID'11\g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4572000"/>
          </a:xfrm>
          <a:prstGeom prst="rect">
            <a:avLst/>
          </a:prstGeom>
          <a:noFill/>
        </p:spPr>
      </p:pic>
      <p:pic>
        <p:nvPicPr>
          <p:cNvPr id="60419" name="Picture 3" descr="C:\Users\Adrián\Documents\ARAID'11\dir_on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64" cy="4572032"/>
          </a:xfrm>
          <a:prstGeom prst="rect">
            <a:avLst/>
          </a:prstGeom>
          <a:noFill/>
        </p:spPr>
      </p:pic>
      <p:cxnSp>
        <p:nvCxnSpPr>
          <p:cNvPr id="9" name="8 Conector recto de flecha"/>
          <p:cNvCxnSpPr/>
          <p:nvPr/>
        </p:nvCxnSpPr>
        <p:spPr>
          <a:xfrm rot="10800000" flipV="1">
            <a:off x="6286512" y="5429264"/>
            <a:ext cx="785818" cy="35719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0800000" flipV="1">
            <a:off x="3571868" y="5715016"/>
            <a:ext cx="785818" cy="35719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0" name="Picture 4" descr="C:\Users\Adrián\Documents\ARAID'11\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14488"/>
            <a:ext cx="9144060" cy="4572031"/>
          </a:xfrm>
          <a:prstGeom prst="rect">
            <a:avLst/>
          </a:prstGeom>
          <a:noFill/>
        </p:spPr>
      </p:pic>
      <p:cxnSp>
        <p:nvCxnSpPr>
          <p:cNvPr id="18" name="17 Conector recto de flecha"/>
          <p:cNvCxnSpPr/>
          <p:nvPr/>
        </p:nvCxnSpPr>
        <p:spPr>
          <a:xfrm rot="10800000" flipV="1">
            <a:off x="857224" y="4714884"/>
            <a:ext cx="785818" cy="35719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286512" y="3857628"/>
            <a:ext cx="785818" cy="50006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829148" y="3883887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Realism</a:t>
            </a:r>
            <a:endParaRPr lang="es-ES" sz="4800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829148" y="292893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Huge</a:t>
            </a:r>
            <a:r>
              <a:rPr lang="es-ES" sz="4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s-ES" sz="48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Cost</a:t>
            </a:r>
            <a:endParaRPr lang="es-ES" sz="48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29148" y="3429000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Realism</a:t>
            </a:r>
            <a:endParaRPr lang="es-ES" sz="4800" dirty="0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Why</a:t>
            </a:r>
            <a:r>
              <a:rPr lang="es-ES" dirty="0" smtClean="0"/>
              <a:t> </a:t>
            </a:r>
            <a:r>
              <a:rPr lang="es-ES" dirty="0" err="1" smtClean="0"/>
              <a:t>Crowd</a:t>
            </a:r>
            <a:r>
              <a:rPr lang="es-ES" dirty="0" smtClean="0"/>
              <a:t> </a:t>
            </a:r>
            <a:r>
              <a:rPr lang="es-ES" dirty="0" err="1" smtClean="0"/>
              <a:t>Lighting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2" y="1600200"/>
            <a:ext cx="5114932" cy="4525963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4800" b="1" dirty="0" smtClean="0">
                <a:solidFill>
                  <a:srgbClr val="C00000"/>
                </a:solidFill>
              </a:rPr>
              <a:t>     </a:t>
            </a:r>
            <a:r>
              <a:rPr lang="es-ES" sz="4800" b="1" dirty="0" err="1" smtClean="0">
                <a:solidFill>
                  <a:srgbClr val="C00000"/>
                </a:solidFill>
              </a:rPr>
              <a:t>Crowds</a:t>
            </a:r>
            <a:r>
              <a:rPr lang="es-ES" sz="4800" dirty="0" smtClean="0"/>
              <a:t> + </a:t>
            </a:r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</a:rPr>
              <a:t>GI</a:t>
            </a:r>
            <a:r>
              <a:rPr lang="es-ES" sz="4800" dirty="0" smtClean="0"/>
              <a:t> </a:t>
            </a:r>
            <a:endParaRPr lang="es-ES" sz="4800" b="1" dirty="0" smtClean="0"/>
          </a:p>
        </p:txBody>
      </p:sp>
      <p:sp>
        <p:nvSpPr>
          <p:cNvPr id="8" name="7 Elipse"/>
          <p:cNvSpPr/>
          <p:nvPr/>
        </p:nvSpPr>
        <p:spPr>
          <a:xfrm>
            <a:off x="3757578" y="3357562"/>
            <a:ext cx="791313" cy="8572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686404" y="350693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+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85918" y="3883887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Approx</a:t>
            </a:r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 GI</a:t>
            </a:r>
            <a:endParaRPr lang="es-ES" sz="4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00298" y="292893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err="1" smtClean="0">
                <a:solidFill>
                  <a:srgbClr val="C00000"/>
                </a:solidFill>
                <a:latin typeface="+mn-lt"/>
              </a:rPr>
              <a:t>Crowds</a:t>
            </a:r>
            <a:endParaRPr lang="es-ES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357554" y="3506932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+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471958" y="3506932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=</a:t>
            </a:r>
            <a:endParaRPr lang="es-ES" dirty="0"/>
          </a:p>
        </p:txBody>
      </p:sp>
      <p:cxnSp>
        <p:nvCxnSpPr>
          <p:cNvPr id="14" name="13 Conector recto"/>
          <p:cNvCxnSpPr/>
          <p:nvPr/>
        </p:nvCxnSpPr>
        <p:spPr>
          <a:xfrm>
            <a:off x="4929190" y="3214686"/>
            <a:ext cx="2571768" cy="3571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Elipse"/>
          <p:cNvSpPr/>
          <p:nvPr/>
        </p:nvSpPr>
        <p:spPr>
          <a:xfrm>
            <a:off x="4643438" y="3834474"/>
            <a:ext cx="2500330" cy="9286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3286116" y="5357826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…</a:t>
            </a:r>
            <a:r>
              <a:rPr lang="es-ES" sz="2800" dirty="0" err="1" smtClean="0"/>
              <a:t>or</a:t>
            </a:r>
            <a:r>
              <a:rPr lang="es-ES" sz="2800" dirty="0" smtClean="0"/>
              <a:t> </a:t>
            </a:r>
            <a:r>
              <a:rPr lang="es-ES" sz="3600" b="1" dirty="0" err="1" smtClean="0">
                <a:solidFill>
                  <a:schemeClr val="accent3">
                    <a:lumMod val="50000"/>
                  </a:schemeClr>
                </a:solidFill>
              </a:rPr>
              <a:t>Perceived</a:t>
            </a:r>
            <a:r>
              <a:rPr lang="es-E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3600" b="1" dirty="0" err="1" smtClean="0">
                <a:solidFill>
                  <a:schemeClr val="accent3">
                    <a:lumMod val="50000"/>
                  </a:schemeClr>
                </a:solidFill>
              </a:rPr>
              <a:t>Fidelity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0" name="19 Conector recto de flecha"/>
          <p:cNvCxnSpPr>
            <a:stCxn id="18" idx="4"/>
            <a:endCxn id="19" idx="0"/>
          </p:cNvCxnSpPr>
          <p:nvPr/>
        </p:nvCxnSpPr>
        <p:spPr>
          <a:xfrm rot="5400000">
            <a:off x="5596274" y="5060497"/>
            <a:ext cx="594658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3" grpId="0" build="p"/>
      <p:bldP spid="8" grpId="0" animBg="1"/>
      <p:bldP spid="8" grpId="1" animBg="1"/>
      <p:bldP spid="9" grpId="0"/>
      <p:bldP spid="10" grpId="0"/>
      <p:bldP spid="11" grpId="0"/>
      <p:bldP spid="12" grpId="1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example</a:t>
            </a:r>
            <a:r>
              <a:rPr lang="es-ES" dirty="0" smtClean="0"/>
              <a:t>…</a:t>
            </a:r>
            <a:endParaRPr lang="es-ES" dirty="0"/>
          </a:p>
        </p:txBody>
      </p:sp>
      <p:pic>
        <p:nvPicPr>
          <p:cNvPr id="12" name="human_random_color_type2_int3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1571612"/>
            <a:ext cx="9144000" cy="4572000"/>
          </a:xfrm>
          <a:prstGeom prst="rect">
            <a:avLst/>
          </a:prstGeom>
        </p:spPr>
      </p:pic>
      <p:pic>
        <p:nvPicPr>
          <p:cNvPr id="9" name="human_random_color_referenc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0" y="1576388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example</a:t>
            </a:r>
            <a:r>
              <a:rPr lang="es-ES" dirty="0" smtClean="0"/>
              <a:t>…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0" y="41433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err="1" smtClean="0">
                <a:solidFill>
                  <a:srgbClr val="92D050"/>
                </a:solidFill>
              </a:rPr>
              <a:t>Second</a:t>
            </a:r>
            <a:r>
              <a:rPr lang="es-ES" sz="3600" dirty="0" smtClean="0">
                <a:solidFill>
                  <a:srgbClr val="92D050"/>
                </a:solidFill>
              </a:rPr>
              <a:t> video </a:t>
            </a:r>
            <a:r>
              <a:rPr lang="es-ES" sz="3600" dirty="0" err="1" smtClean="0">
                <a:solidFill>
                  <a:srgbClr val="92D050"/>
                </a:solidFill>
              </a:rPr>
              <a:t>rendered</a:t>
            </a:r>
            <a:r>
              <a:rPr lang="es-ES" sz="3600" dirty="0" smtClean="0">
                <a:solidFill>
                  <a:srgbClr val="92D050"/>
                </a:solidFill>
              </a:rPr>
              <a:t> 3.64 times </a:t>
            </a:r>
            <a:r>
              <a:rPr lang="es-ES" sz="3600" dirty="0" err="1" smtClean="0">
                <a:solidFill>
                  <a:srgbClr val="92D050"/>
                </a:solidFill>
              </a:rPr>
              <a:t>faster</a:t>
            </a:r>
            <a:endParaRPr lang="es-ES" sz="3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5135</TotalTime>
  <Words>1389</Words>
  <Application>Microsoft Office PowerPoint</Application>
  <PresentationFormat>Presentación en pantalla (4:3)</PresentationFormat>
  <Paragraphs>304</Paragraphs>
  <Slides>58</Slides>
  <Notes>7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58</vt:i4>
      </vt:variant>
    </vt:vector>
  </HeadingPairs>
  <TitlesOfParts>
    <vt:vector size="59" baseType="lpstr">
      <vt:lpstr>Tema de Office</vt:lpstr>
      <vt:lpstr>Crowd Light:  Evaluating the Perceived Fidelity of Illuminated Dynamic Scenes</vt:lpstr>
      <vt:lpstr>Why Crowd Lighting?</vt:lpstr>
      <vt:lpstr>Why Crowd Lighting?</vt:lpstr>
      <vt:lpstr>Why Crowd Lighting?</vt:lpstr>
      <vt:lpstr>Why Crowd Lighting?</vt:lpstr>
      <vt:lpstr>Why Crowd Lighting?</vt:lpstr>
      <vt:lpstr>Why Crowd Lighting?</vt:lpstr>
      <vt:lpstr>An example…</vt:lpstr>
      <vt:lpstr>An example…</vt:lpstr>
      <vt:lpstr>Related Work</vt:lpstr>
      <vt:lpstr>Related Work</vt:lpstr>
      <vt:lpstr>Our goal</vt:lpstr>
      <vt:lpstr>Our goal – Questions to answer</vt:lpstr>
      <vt:lpstr>Presentación de PowerPoint</vt:lpstr>
      <vt:lpstr>Presentación de PowerPoint</vt:lpstr>
      <vt:lpstr>Illumination</vt:lpstr>
      <vt:lpstr>Illumination</vt:lpstr>
      <vt:lpstr>Illumination – SH</vt:lpstr>
      <vt:lpstr>Illumination – SH</vt:lpstr>
      <vt:lpstr>Illumination – Interpolation</vt:lpstr>
      <vt:lpstr>Illumination – Interpolation</vt:lpstr>
      <vt:lpstr>Presentación de PowerPoint</vt:lpstr>
      <vt:lpstr>Experiments</vt:lpstr>
      <vt:lpstr>Experiments – Methods</vt:lpstr>
      <vt:lpstr>Experiment 1</vt:lpstr>
      <vt:lpstr>Experiment 1 – Variables</vt:lpstr>
      <vt:lpstr>Variables – Character Object</vt:lpstr>
      <vt:lpstr>Experiment 1 – Variables</vt:lpstr>
      <vt:lpstr>Variables – Crowd Movement </vt:lpstr>
      <vt:lpstr>Experiment 1 – Variables</vt:lpstr>
      <vt:lpstr>Variables – Illumination Setup</vt:lpstr>
      <vt:lpstr>Experiment 1 – Variables</vt:lpstr>
      <vt:lpstr>Illumination – Interpolation</vt:lpstr>
      <vt:lpstr>Experiment 1 – Variables</vt:lpstr>
      <vt:lpstr>Experiment 1 – Results</vt:lpstr>
      <vt:lpstr>Experiment 1 – Discussion</vt:lpstr>
      <vt:lpstr>Experiment 1</vt:lpstr>
      <vt:lpstr>Experiment 2</vt:lpstr>
      <vt:lpstr>Experiment 2 – Variables</vt:lpstr>
      <vt:lpstr>Experiment 2 – Variables</vt:lpstr>
      <vt:lpstr>Variables – Interpolation Type</vt:lpstr>
      <vt:lpstr>Variables – Interpolation Type</vt:lpstr>
      <vt:lpstr>Experiment 2 – Variables</vt:lpstr>
      <vt:lpstr>Experiment 2 – Results</vt:lpstr>
      <vt:lpstr>Experiment 2 – Results</vt:lpstr>
      <vt:lpstr>Experiment 2 – Results</vt:lpstr>
      <vt:lpstr>Experiment 2 – Discussion</vt:lpstr>
      <vt:lpstr>Performance</vt:lpstr>
      <vt:lpstr>Presentación de PowerPoint</vt:lpstr>
      <vt:lpstr>Comparison with Video Quality Metric</vt:lpstr>
      <vt:lpstr>Comparison with Video Quality Metric</vt:lpstr>
      <vt:lpstr>Comparison with Video Quality Metric</vt:lpstr>
      <vt:lpstr>Comparison with Video Quality Metric</vt:lpstr>
      <vt:lpstr>Conclusion</vt:lpstr>
      <vt:lpstr>Conclusion – Questions to answer</vt:lpstr>
      <vt:lpstr>Future Work</vt:lpstr>
      <vt:lpstr>Thank you!</vt:lpstr>
      <vt:lpstr>Crowd Light:  Evaluating the Perceived Fidelity of Illuminated Dynamic Scenes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Adolfo</dc:creator>
  <cp:lastModifiedBy>Adrian</cp:lastModifiedBy>
  <cp:revision>358</cp:revision>
  <dcterms:created xsi:type="dcterms:W3CDTF">2011-03-31T08:38:53Z</dcterms:created>
  <dcterms:modified xsi:type="dcterms:W3CDTF">2012-06-19T16:27:01Z</dcterms:modified>
</cp:coreProperties>
</file>