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16" r:id="rId2"/>
    <p:sldId id="582" r:id="rId3"/>
    <p:sldId id="520" r:id="rId4"/>
    <p:sldId id="594" r:id="rId5"/>
    <p:sldId id="540" r:id="rId6"/>
    <p:sldId id="576" r:id="rId7"/>
    <p:sldId id="581" r:id="rId8"/>
    <p:sldId id="583" r:id="rId9"/>
    <p:sldId id="539" r:id="rId10"/>
    <p:sldId id="590" r:id="rId11"/>
    <p:sldId id="593" r:id="rId12"/>
    <p:sldId id="584" r:id="rId13"/>
    <p:sldId id="564" r:id="rId14"/>
    <p:sldId id="544" r:id="rId15"/>
    <p:sldId id="591" r:id="rId16"/>
    <p:sldId id="592" r:id="rId17"/>
    <p:sldId id="611" r:id="rId18"/>
    <p:sldId id="603" r:id="rId19"/>
    <p:sldId id="542" r:id="rId20"/>
    <p:sldId id="595" r:id="rId21"/>
    <p:sldId id="597" r:id="rId22"/>
    <p:sldId id="598" r:id="rId23"/>
    <p:sldId id="599" r:id="rId24"/>
    <p:sldId id="601" r:id="rId25"/>
    <p:sldId id="600" r:id="rId26"/>
    <p:sldId id="610" r:id="rId27"/>
    <p:sldId id="545" r:id="rId28"/>
    <p:sldId id="546" r:id="rId29"/>
    <p:sldId id="573" r:id="rId30"/>
    <p:sldId id="604" r:id="rId31"/>
    <p:sldId id="605" r:id="rId32"/>
    <p:sldId id="554" r:id="rId33"/>
    <p:sldId id="606" r:id="rId34"/>
    <p:sldId id="608" r:id="rId35"/>
    <p:sldId id="609" r:id="rId36"/>
    <p:sldId id="485" r:id="rId37"/>
  </p:sldIdLst>
  <p:sldSz cx="9144000" cy="6858000" type="screen4x3"/>
  <p:notesSz cx="6815138" cy="99441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DD809"/>
    <a:srgbClr val="F5F00E"/>
    <a:srgbClr val="C2E4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86552" autoAdjust="0"/>
  </p:normalViewPr>
  <p:slideViewPr>
    <p:cSldViewPr>
      <p:cViewPr>
        <p:scale>
          <a:sx n="60" d="100"/>
          <a:sy n="60" d="100"/>
        </p:scale>
        <p:origin x="-100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4A5FB260-5990-4A11-A927-BA233AA6F7ED}" type="datetimeFigureOut">
              <a:rPr lang="es-ES" smtClean="0"/>
              <a:pPr/>
              <a:t>09/10/2014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184" tIns="45592" rIns="91184" bIns="4559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B4D9A1E2-D903-45F7-8661-616ABE0458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D3FB-5C99-48E7-94FB-6F219D680C35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D46F-8F56-4414-9E47-20D7F087A3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23D-522C-4BE1-A86C-E88C4F1D5A1E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F08C-4288-40D1-BACA-8E85AD86EC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EBF2-F952-444D-B086-AF044163513B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FC58-C8F0-49DA-BEF6-2C61CAE838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38DD-8D15-40EF-BF70-076000A785C0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A330-F0C6-4491-9C20-7E19219F1E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EFF5-9905-461F-A4C8-40233C9BA206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7DBF-D024-4ED6-9044-579255EFBE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3296-7BCC-497F-98DE-1693E5866544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5FB1-612A-4D11-B354-623175BD7E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4C11-5E8A-4575-B275-E80D7BDD1287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2C2C-19D8-4AC0-87F3-5EE805D9A1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0373-B9F4-4F31-B502-BE07610D359D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D173-3E90-4D2A-9BA4-3A00FB09F2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EF14-D13C-4415-893E-F91BF82D26C5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BC19-79C9-463E-A0C7-E902144480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9E30-32F1-4656-91A6-0159C9237CF0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D7EF-8972-4CD2-A348-0ACA459292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A272-2CA0-4630-8E17-CC1CCFCA0D03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5173-74B2-44EC-B441-88A71F7265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5DA46E-984F-48D9-BB81-093BADC16C90}" type="datetimeFigureOut">
              <a:rPr lang="es-ES"/>
              <a:pPr>
                <a:defRPr/>
              </a:pPr>
              <a:t>09/10/2014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85CC0-84A1-4643-B038-14B9E030EF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030545"/>
            <a:ext cx="7772400" cy="1470025"/>
          </a:xfrm>
        </p:spPr>
        <p:txBody>
          <a:bodyPr>
            <a:noAutofit/>
          </a:bodyPr>
          <a:lstStyle/>
          <a:p>
            <a:pPr algn="l">
              <a:lnSpc>
                <a:spcPts val="4300"/>
              </a:lnSpc>
              <a:spcBef>
                <a:spcPts val="0"/>
              </a:spcBef>
            </a:pPr>
            <a:r>
              <a:rPr lang="es-ES" b="1" dirty="0" err="1" smtClean="0"/>
              <a:t>Effects</a:t>
            </a:r>
            <a:r>
              <a:rPr lang="es-ES" b="1" dirty="0" smtClean="0"/>
              <a:t> of </a:t>
            </a:r>
            <a:r>
              <a:rPr lang="es-ES" b="1" dirty="0" err="1" smtClean="0"/>
              <a:t>Approximate</a:t>
            </a:r>
            <a:r>
              <a:rPr lang="es-ES" b="1" dirty="0" smtClean="0"/>
              <a:t> </a:t>
            </a:r>
            <a:r>
              <a:rPr lang="es-ES" b="1" dirty="0" err="1" smtClean="0"/>
              <a:t>Filtering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/>
              <a:t>on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Appearance</a:t>
            </a:r>
            <a:r>
              <a:rPr lang="es-ES" b="1" dirty="0" smtClean="0"/>
              <a:t> </a:t>
            </a:r>
            <a:r>
              <a:rPr lang="es-ES" b="1" dirty="0" smtClean="0"/>
              <a:t>of</a:t>
            </a:r>
            <a:br>
              <a:rPr lang="es-ES" b="1" dirty="0" smtClean="0"/>
            </a:br>
            <a:r>
              <a:rPr lang="es-ES" b="1" dirty="0" err="1" smtClean="0"/>
              <a:t>Bidirectional</a:t>
            </a:r>
            <a:r>
              <a:rPr lang="es-ES" b="1" dirty="0" smtClean="0"/>
              <a:t> </a:t>
            </a:r>
            <a:r>
              <a:rPr lang="es-ES" b="1" dirty="0" err="1" smtClean="0"/>
              <a:t>Texture</a:t>
            </a:r>
            <a:r>
              <a:rPr lang="es-ES" b="1" dirty="0" smtClean="0"/>
              <a:t> </a:t>
            </a:r>
            <a:r>
              <a:rPr lang="es-ES" b="1" dirty="0" err="1" smtClean="0"/>
              <a:t>Functions</a:t>
            </a:r>
            <a:endParaRPr lang="es-ES" b="1" dirty="0"/>
          </a:p>
        </p:txBody>
      </p:sp>
      <p:pic>
        <p:nvPicPr>
          <p:cNvPr id="4" name="Imagen 3" descr="logo_G&amp;ILa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5857892"/>
            <a:ext cx="1863297" cy="71612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00099" y="4786322"/>
            <a:ext cx="7072363" cy="12969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None/>
              <a:tabLst>
                <a:tab pos="3598863" algn="ctr"/>
                <a:tab pos="7199313" algn="r"/>
              </a:tabLst>
              <a:defRPr>
                <a:latin typeface="Times New Roman" pitchFamily="18"/>
              </a:defRPr>
            </a:pPr>
            <a:r>
              <a:rPr lang="es-ES" sz="2400" dirty="0" smtClean="0">
                <a:latin typeface="Times New Roman" pitchFamily="18"/>
                <a:ea typeface="WenQuanYi Zen Hei" pitchFamily="2"/>
                <a:cs typeface="Lohit Hindi" pitchFamily="2"/>
              </a:rPr>
              <a:t>Adrian </a:t>
            </a:r>
            <a:r>
              <a:rPr lang="es-ES" sz="24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Jarabo</a:t>
            </a:r>
            <a:r>
              <a:rPr lang="es-ES" sz="2400" dirty="0" smtClean="0">
                <a:latin typeface="Times New Roman" pitchFamily="18"/>
                <a:ea typeface="WenQuanYi Zen Hei" pitchFamily="2"/>
                <a:cs typeface="Lohit Hindi" pitchFamily="2"/>
              </a:rPr>
              <a:t>, </a:t>
            </a:r>
            <a:r>
              <a:rPr lang="es-ES" sz="24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Hongzhi</a:t>
            </a:r>
            <a:r>
              <a:rPr lang="es-ES" sz="2400" dirty="0" smtClean="0">
                <a:latin typeface="Times New Roman" pitchFamily="18"/>
                <a:ea typeface="WenQuanYi Zen Hei" pitchFamily="2"/>
                <a:cs typeface="Lohit Hindi" pitchFamily="2"/>
              </a:rPr>
              <a:t> </a:t>
            </a:r>
            <a:r>
              <a:rPr lang="es-ES" sz="24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Wu</a:t>
            </a:r>
            <a:r>
              <a:rPr lang="es-ES" sz="2400" dirty="0" smtClean="0">
                <a:latin typeface="Times New Roman" pitchFamily="18"/>
                <a:ea typeface="WenQuanYi Zen Hei" pitchFamily="2"/>
                <a:cs typeface="Lohit Hindi" pitchFamily="2"/>
              </a:rPr>
              <a:t>, </a:t>
            </a:r>
            <a:r>
              <a:rPr lang="es-ES" sz="24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Julie</a:t>
            </a:r>
            <a:r>
              <a:rPr lang="es-ES" sz="2400" dirty="0" smtClean="0">
                <a:latin typeface="Times New Roman" pitchFamily="18"/>
                <a:ea typeface="WenQuanYi Zen Hei" pitchFamily="2"/>
                <a:cs typeface="Lohit Hindi" pitchFamily="2"/>
              </a:rPr>
              <a:t> </a:t>
            </a:r>
            <a:r>
              <a:rPr lang="es-ES" sz="24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Dorsey</a:t>
            </a:r>
            <a:r>
              <a:rPr lang="es-ES" sz="2400" dirty="0" smtClean="0">
                <a:latin typeface="Times New Roman" pitchFamily="18"/>
                <a:ea typeface="WenQuanYi Zen Hei" pitchFamily="2"/>
                <a:cs typeface="Lohit Hindi" pitchFamily="2"/>
              </a:rPr>
              <a:t>,  </a:t>
            </a:r>
            <a:endParaRPr lang="es-ES" sz="2400" dirty="0" smtClean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None/>
              <a:tabLst>
                <a:tab pos="3598863" algn="ctr"/>
                <a:tab pos="7199313" algn="r"/>
              </a:tabLst>
              <a:defRPr>
                <a:latin typeface="Times New Roman" pitchFamily="18"/>
              </a:defRPr>
            </a:pPr>
            <a:r>
              <a:rPr lang="es-ES" sz="24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Holly</a:t>
            </a:r>
            <a:r>
              <a:rPr lang="es-ES" sz="2400" dirty="0" smtClean="0">
                <a:latin typeface="Times New Roman" pitchFamily="18"/>
                <a:ea typeface="WenQuanYi Zen Hei" pitchFamily="2"/>
                <a:cs typeface="Lohit Hindi" pitchFamily="2"/>
              </a:rPr>
              <a:t> </a:t>
            </a:r>
            <a:r>
              <a:rPr lang="es-ES" sz="24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Rushmeier</a:t>
            </a:r>
            <a:r>
              <a:rPr lang="es-ES" sz="2400" dirty="0" smtClean="0">
                <a:latin typeface="Times New Roman" pitchFamily="18"/>
                <a:ea typeface="WenQuanYi Zen Hei" pitchFamily="2"/>
                <a:cs typeface="Lohit Hindi" pitchFamily="2"/>
              </a:rPr>
              <a:t>, Diego </a:t>
            </a:r>
            <a:r>
              <a:rPr lang="es-ES" sz="24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Gutierrez</a:t>
            </a:r>
            <a:endParaRPr lang="es-ES" sz="2400" dirty="0" smtClean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None/>
              <a:tabLst>
                <a:tab pos="3598863" algn="ctr"/>
                <a:tab pos="7199313" algn="r"/>
              </a:tabLst>
              <a:defRPr>
                <a:latin typeface="Times New Roman" pitchFamily="18"/>
              </a:defRPr>
            </a:pPr>
            <a:endParaRPr lang="es-ES" sz="2400" dirty="0" smtClean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None/>
              <a:tabLst>
                <a:tab pos="3598863" algn="ctr"/>
                <a:tab pos="7199313" algn="r"/>
              </a:tabLst>
              <a:defRPr>
                <a:latin typeface="Times New Roman" pitchFamily="18"/>
              </a:defRPr>
            </a:pPr>
            <a:endParaRPr lang="es-ES" sz="2000" baseline="30000" dirty="0" smtClean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None/>
              <a:tabLst>
                <a:tab pos="3598863" algn="ctr"/>
                <a:tab pos="7199313" algn="r"/>
              </a:tabLst>
              <a:defRPr>
                <a:latin typeface="Times New Roman" pitchFamily="18"/>
              </a:defRPr>
            </a:pPr>
            <a:endParaRPr lang="es-ES" sz="2000" baseline="30000" dirty="0">
              <a:latin typeface="Times New Roman" pitchFamily="18"/>
              <a:ea typeface="WenQuanYi Zen Hei" pitchFamily="2"/>
              <a:cs typeface="Lohit Hindi" pitchFamily="2"/>
            </a:endParaRPr>
          </a:p>
        </p:txBody>
      </p:sp>
      <p:pic>
        <p:nvPicPr>
          <p:cNvPr id="28674" name="Picture 2" descr="http://giga.cps.unizar.es/~ajarabo/pubs/btfTVCG14/images/teaser.jpg"/>
          <p:cNvPicPr>
            <a:picLocks noChangeAspect="1" noChangeArrowheads="1"/>
          </p:cNvPicPr>
          <p:nvPr/>
        </p:nvPicPr>
        <p:blipFill>
          <a:blip r:embed="rId3" cstate="print"/>
          <a:srcRect l="48485"/>
          <a:stretch>
            <a:fillRect/>
          </a:stretch>
        </p:blipFill>
        <p:spPr bwMode="auto">
          <a:xfrm>
            <a:off x="3143240" y="571480"/>
            <a:ext cx="5648248" cy="2214577"/>
          </a:xfrm>
          <a:prstGeom prst="rect">
            <a:avLst/>
          </a:prstGeom>
          <a:noFill/>
        </p:spPr>
      </p:pic>
      <p:pic>
        <p:nvPicPr>
          <p:cNvPr id="7" name="Picture 2" descr="http://giga.cps.unizar.es/~ajarabo/pubs/btfTVCG14/images/teaser.jpg"/>
          <p:cNvPicPr>
            <a:picLocks noChangeAspect="1" noChangeArrowheads="1"/>
          </p:cNvPicPr>
          <p:nvPr/>
        </p:nvPicPr>
        <p:blipFill>
          <a:blip r:embed="rId3" cstate="print"/>
          <a:srcRect r="75892"/>
          <a:stretch>
            <a:fillRect/>
          </a:stretch>
        </p:blipFill>
        <p:spPr bwMode="auto">
          <a:xfrm>
            <a:off x="500034" y="571480"/>
            <a:ext cx="2643206" cy="2214577"/>
          </a:xfrm>
          <a:prstGeom prst="rect">
            <a:avLst/>
          </a:prstGeom>
          <a:noFill/>
        </p:spPr>
      </p:pic>
      <p:pic>
        <p:nvPicPr>
          <p:cNvPr id="36866" name="Picture 2" descr="http://upload.wikimedia.org/wikipedia/en/0/0e/Zhejiang_Univers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718195"/>
            <a:ext cx="857252" cy="854077"/>
          </a:xfrm>
          <a:prstGeom prst="rect">
            <a:avLst/>
          </a:prstGeom>
          <a:noFill/>
        </p:spPr>
      </p:pic>
      <p:pic>
        <p:nvPicPr>
          <p:cNvPr id="36868" name="Picture 4" descr="http://upload.wikimedia.org/wikipedia/commons/thumb/0/07/Yale_University_Shield_1.svg/2000px-Yale_University_Shield_1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57214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BTF –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filtering</a:t>
            </a:r>
            <a:endParaRPr lang="es-ES" dirty="0"/>
          </a:p>
        </p:txBody>
      </p:sp>
      <p:sp>
        <p:nvSpPr>
          <p:cNvPr id="11" name="10 Forma libre"/>
          <p:cNvSpPr/>
          <p:nvPr/>
        </p:nvSpPr>
        <p:spPr>
          <a:xfrm>
            <a:off x="857224" y="4286256"/>
            <a:ext cx="7211684" cy="1732289"/>
          </a:xfrm>
          <a:custGeom>
            <a:avLst/>
            <a:gdLst>
              <a:gd name="connsiteX0" fmla="*/ 0 w 7211684"/>
              <a:gd name="connsiteY0" fmla="*/ 1013604 h 1013604"/>
              <a:gd name="connsiteX1" fmla="*/ 2665563 w 7211684"/>
              <a:gd name="connsiteY1" fmla="*/ 47445 h 1013604"/>
              <a:gd name="connsiteX2" fmla="*/ 5055080 w 7211684"/>
              <a:gd name="connsiteY2" fmla="*/ 728932 h 1013604"/>
              <a:gd name="connsiteX3" fmla="*/ 6288657 w 7211684"/>
              <a:gd name="connsiteY3" fmla="*/ 504645 h 1013604"/>
              <a:gd name="connsiteX4" fmla="*/ 7211684 w 7211684"/>
              <a:gd name="connsiteY4" fmla="*/ 1013604 h 10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684" h="1013604">
                <a:moveTo>
                  <a:pt x="0" y="1013604"/>
                </a:moveTo>
                <a:cubicBezTo>
                  <a:pt x="911525" y="554247"/>
                  <a:pt x="1823050" y="94890"/>
                  <a:pt x="2665563" y="47445"/>
                </a:cubicBezTo>
                <a:cubicBezTo>
                  <a:pt x="3508076" y="0"/>
                  <a:pt x="4451231" y="652732"/>
                  <a:pt x="5055080" y="728932"/>
                </a:cubicBezTo>
                <a:cubicBezTo>
                  <a:pt x="5658929" y="805132"/>
                  <a:pt x="5929223" y="457200"/>
                  <a:pt x="6288657" y="504645"/>
                </a:cubicBezTo>
                <a:cubicBezTo>
                  <a:pt x="6648091" y="552090"/>
                  <a:pt x="7030529" y="953219"/>
                  <a:pt x="7211684" y="1013604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53975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orma libre"/>
          <p:cNvSpPr/>
          <p:nvPr/>
        </p:nvSpPr>
        <p:spPr>
          <a:xfrm>
            <a:off x="857224" y="4286256"/>
            <a:ext cx="7211684" cy="1732289"/>
          </a:xfrm>
          <a:custGeom>
            <a:avLst/>
            <a:gdLst>
              <a:gd name="connsiteX0" fmla="*/ 0 w 7211684"/>
              <a:gd name="connsiteY0" fmla="*/ 1013604 h 1013604"/>
              <a:gd name="connsiteX1" fmla="*/ 2665563 w 7211684"/>
              <a:gd name="connsiteY1" fmla="*/ 47445 h 1013604"/>
              <a:gd name="connsiteX2" fmla="*/ 5055080 w 7211684"/>
              <a:gd name="connsiteY2" fmla="*/ 728932 h 1013604"/>
              <a:gd name="connsiteX3" fmla="*/ 6288657 w 7211684"/>
              <a:gd name="connsiteY3" fmla="*/ 504645 h 1013604"/>
              <a:gd name="connsiteX4" fmla="*/ 7211684 w 7211684"/>
              <a:gd name="connsiteY4" fmla="*/ 1013604 h 10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684" h="1013604">
                <a:moveTo>
                  <a:pt x="0" y="1013604"/>
                </a:moveTo>
                <a:cubicBezTo>
                  <a:pt x="911525" y="554247"/>
                  <a:pt x="1823050" y="94890"/>
                  <a:pt x="2665563" y="47445"/>
                </a:cubicBezTo>
                <a:cubicBezTo>
                  <a:pt x="3508076" y="0"/>
                  <a:pt x="4451231" y="652732"/>
                  <a:pt x="5055080" y="728932"/>
                </a:cubicBezTo>
                <a:cubicBezTo>
                  <a:pt x="5658929" y="805132"/>
                  <a:pt x="5929223" y="457200"/>
                  <a:pt x="6288657" y="504645"/>
                </a:cubicBezTo>
                <a:cubicBezTo>
                  <a:pt x="6648091" y="552090"/>
                  <a:pt x="7030529" y="953219"/>
                  <a:pt x="7211684" y="1013604"/>
                </a:cubicBezTo>
              </a:path>
            </a:pathLst>
          </a:custGeom>
          <a:noFill/>
          <a:ln w="53975">
            <a:solidFill>
              <a:srgbClr val="DDD809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 descr="C:\Users\Carlos\Dropbox\Public\PRESENTACION PFC\cam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74854">
            <a:off x="4056358" y="1425668"/>
            <a:ext cx="1257398" cy="1034734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 rot="5400000">
            <a:off x="3536149" y="3679033"/>
            <a:ext cx="221457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10937" t="11111" r="8984" b="4166"/>
          <a:stretch>
            <a:fillRect/>
          </a:stretch>
        </p:blipFill>
        <p:spPr bwMode="auto">
          <a:xfrm>
            <a:off x="1714480" y="2571744"/>
            <a:ext cx="5572164" cy="331611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BTF –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filtering</a:t>
            </a:r>
            <a:endParaRPr lang="es-E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25390" r="9406" b="16992"/>
          <a:stretch>
            <a:fillRect/>
          </a:stretch>
        </p:blipFill>
        <p:spPr bwMode="auto">
          <a:xfrm>
            <a:off x="0" y="1857364"/>
            <a:ext cx="90205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 de flecha"/>
          <p:cNvCxnSpPr/>
          <p:nvPr/>
        </p:nvCxnSpPr>
        <p:spPr>
          <a:xfrm>
            <a:off x="357158" y="5643578"/>
            <a:ext cx="8429684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14282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Undersampling</a:t>
            </a:r>
            <a:r>
              <a:rPr lang="es-ES" dirty="0" smtClean="0"/>
              <a:t> (</a:t>
            </a:r>
            <a:r>
              <a:rPr lang="es-ES" dirty="0" err="1" smtClean="0"/>
              <a:t>Aliasing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86578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Over-smooth</a:t>
            </a:r>
            <a:r>
              <a:rPr lang="es-ES" dirty="0" smtClean="0"/>
              <a:t> (</a:t>
            </a:r>
            <a:r>
              <a:rPr lang="es-ES" dirty="0" err="1" smtClean="0"/>
              <a:t>Blur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Bidirectional</a:t>
            </a:r>
            <a:r>
              <a:rPr lang="es-ES" dirty="0" smtClean="0"/>
              <a:t> </a:t>
            </a:r>
            <a:r>
              <a:rPr lang="es-ES" dirty="0" err="1" smtClean="0"/>
              <a:t>Texture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Angular-</a:t>
            </a:r>
            <a:r>
              <a:rPr lang="es-ES" b="1" dirty="0" err="1" smtClean="0"/>
              <a:t>dependent</a:t>
            </a:r>
            <a:r>
              <a:rPr lang="es-ES" b="1" dirty="0" smtClean="0"/>
              <a:t> </a:t>
            </a:r>
            <a:r>
              <a:rPr lang="es-ES" dirty="0" err="1" smtClean="0"/>
              <a:t>textures</a:t>
            </a:r>
            <a:endParaRPr lang="es-E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822166" y="5957848"/>
            <a:ext cx="310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/>
              <a:t>[</a:t>
            </a:r>
            <a:r>
              <a:rPr lang="es-ES" sz="2000" dirty="0" err="1" smtClean="0"/>
              <a:t>Filip</a:t>
            </a:r>
            <a:r>
              <a:rPr lang="es-ES" sz="2000" dirty="0" smtClean="0"/>
              <a:t> et al.11]</a:t>
            </a:r>
            <a:endParaRPr lang="es-E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6310" t="13672" r="29100" b="31640"/>
          <a:stretch>
            <a:fillRect/>
          </a:stretch>
        </p:blipFill>
        <p:spPr bwMode="auto">
          <a:xfrm>
            <a:off x="2714612" y="2143116"/>
            <a:ext cx="417912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BTF –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filtering</a:t>
            </a:r>
            <a:endParaRPr lang="es-E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25390" r="9406" b="16992"/>
          <a:stretch>
            <a:fillRect/>
          </a:stretch>
        </p:blipFill>
        <p:spPr bwMode="auto">
          <a:xfrm>
            <a:off x="0" y="1857364"/>
            <a:ext cx="90205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 de flecha"/>
          <p:cNvCxnSpPr/>
          <p:nvPr/>
        </p:nvCxnSpPr>
        <p:spPr>
          <a:xfrm>
            <a:off x="357158" y="5643578"/>
            <a:ext cx="8429684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14282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Undersampling</a:t>
            </a:r>
            <a:r>
              <a:rPr lang="es-ES" dirty="0" smtClean="0"/>
              <a:t> (</a:t>
            </a:r>
            <a:r>
              <a:rPr lang="es-ES" dirty="0" err="1" smtClean="0"/>
              <a:t>Aliasing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86578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Over-smooth</a:t>
            </a:r>
            <a:r>
              <a:rPr lang="es-ES" dirty="0" smtClean="0"/>
              <a:t> (</a:t>
            </a:r>
            <a:r>
              <a:rPr lang="es-ES" dirty="0" err="1" smtClean="0"/>
              <a:t>Blur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BTF –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filtering</a:t>
            </a:r>
            <a:endParaRPr lang="es-E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25390" r="9406" b="16992"/>
          <a:stretch>
            <a:fillRect/>
          </a:stretch>
        </p:blipFill>
        <p:spPr bwMode="auto">
          <a:xfrm>
            <a:off x="0" y="1857364"/>
            <a:ext cx="90205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 de flecha"/>
          <p:cNvCxnSpPr/>
          <p:nvPr/>
        </p:nvCxnSpPr>
        <p:spPr>
          <a:xfrm>
            <a:off x="357158" y="5643578"/>
            <a:ext cx="8429684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14282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Undersampling</a:t>
            </a:r>
            <a:r>
              <a:rPr lang="es-ES" dirty="0" smtClean="0"/>
              <a:t> (</a:t>
            </a:r>
            <a:r>
              <a:rPr lang="es-ES" dirty="0" err="1" smtClean="0"/>
              <a:t>Aliasing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86578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Over-smooth</a:t>
            </a:r>
            <a:r>
              <a:rPr lang="es-ES" dirty="0" smtClean="0"/>
              <a:t> (</a:t>
            </a:r>
            <a:r>
              <a:rPr lang="es-ES" dirty="0" err="1" smtClean="0"/>
              <a:t>Blur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857356" y="1928802"/>
            <a:ext cx="5643602" cy="224676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00000"/>
                </a:solidFill>
              </a:rPr>
              <a:t>So </a:t>
            </a:r>
            <a:r>
              <a:rPr lang="es-ES" sz="2800" dirty="0" err="1" smtClean="0">
                <a:solidFill>
                  <a:srgbClr val="C00000"/>
                </a:solidFill>
              </a:rPr>
              <a:t>you</a:t>
            </a:r>
            <a:r>
              <a:rPr lang="es-ES" sz="2800" dirty="0" smtClean="0">
                <a:solidFill>
                  <a:srgbClr val="C00000"/>
                </a:solidFill>
              </a:rPr>
              <a:t> can:</a:t>
            </a:r>
          </a:p>
          <a:p>
            <a:pPr marL="514350" indent="-514350">
              <a:buAutoNum type="alphaLcParenR"/>
            </a:pPr>
            <a:r>
              <a:rPr lang="es-ES" sz="2800" dirty="0" err="1" smtClean="0">
                <a:solidFill>
                  <a:srgbClr val="C00000"/>
                </a:solidFill>
              </a:rPr>
              <a:t>Throw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many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rays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to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sample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accurately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the</a:t>
            </a:r>
            <a:r>
              <a:rPr lang="es-ES" sz="2800" dirty="0" smtClean="0">
                <a:solidFill>
                  <a:srgbClr val="C00000"/>
                </a:solidFill>
              </a:rPr>
              <a:t> BTF (</a:t>
            </a:r>
            <a:r>
              <a:rPr lang="es-ES" sz="2800" dirty="0" err="1" smtClean="0">
                <a:solidFill>
                  <a:srgbClr val="C00000"/>
                </a:solidFill>
              </a:rPr>
              <a:t>expensive</a:t>
            </a:r>
            <a:r>
              <a:rPr lang="es-ES" sz="2800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AutoNum type="alphaLcParenR"/>
            </a:pPr>
            <a:r>
              <a:rPr lang="es-ES" sz="2800" dirty="0" err="1" smtClean="0">
                <a:solidFill>
                  <a:srgbClr val="C00000"/>
                </a:solidFill>
              </a:rPr>
              <a:t>Or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prefilter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the</a:t>
            </a:r>
            <a:r>
              <a:rPr lang="es-ES" sz="2800" dirty="0" smtClean="0">
                <a:solidFill>
                  <a:srgbClr val="C00000"/>
                </a:solidFill>
              </a:rPr>
              <a:t> BTF, and </a:t>
            </a:r>
            <a:r>
              <a:rPr lang="es-ES" sz="2800" dirty="0" err="1" smtClean="0">
                <a:solidFill>
                  <a:srgbClr val="C00000"/>
                </a:solidFill>
              </a:rPr>
              <a:t>then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only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throw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one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</a:rPr>
              <a:t>sample</a:t>
            </a:r>
            <a:endParaRPr lang="es-E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goal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3600" dirty="0" smtClean="0"/>
          </a:p>
          <a:p>
            <a:pPr marL="0" indent="0" algn="ctr">
              <a:buNone/>
            </a:pPr>
            <a:r>
              <a:rPr lang="es-ES" sz="3600" dirty="0" err="1" smtClean="0"/>
              <a:t>Evaluate</a:t>
            </a:r>
            <a:r>
              <a:rPr lang="es-ES" sz="3600" dirty="0" smtClean="0"/>
              <a:t> </a:t>
            </a:r>
            <a:r>
              <a:rPr lang="es-ES" sz="3600" dirty="0" err="1" smtClean="0"/>
              <a:t>under</a:t>
            </a:r>
            <a:r>
              <a:rPr lang="es-ES" sz="3600" dirty="0" smtClean="0"/>
              <a:t> </a:t>
            </a:r>
            <a:r>
              <a:rPr lang="es-ES" sz="3600" dirty="0" err="1" smtClean="0"/>
              <a:t>which</a:t>
            </a:r>
            <a:r>
              <a:rPr lang="es-ES" sz="3600" dirty="0" smtClean="0"/>
              <a:t> </a:t>
            </a:r>
            <a:r>
              <a:rPr lang="es-ES" sz="3600" dirty="0" err="1" smtClean="0"/>
              <a:t>conditions</a:t>
            </a:r>
            <a:r>
              <a:rPr lang="es-ES" sz="3600" dirty="0" smtClean="0"/>
              <a:t> </a:t>
            </a:r>
            <a:r>
              <a:rPr lang="es-ES" sz="3600" dirty="0" err="1" smtClean="0"/>
              <a:t>an</a:t>
            </a:r>
            <a:r>
              <a:rPr lang="es-ES" sz="3600" dirty="0" smtClean="0"/>
              <a:t> </a:t>
            </a:r>
            <a:r>
              <a:rPr lang="es-ES" sz="3600" dirty="0" err="1" smtClean="0"/>
              <a:t>approximately</a:t>
            </a:r>
            <a:r>
              <a:rPr lang="es-ES" sz="3600" dirty="0" smtClean="0"/>
              <a:t> pre-</a:t>
            </a:r>
            <a:r>
              <a:rPr lang="es-ES" sz="3600" dirty="0" err="1" smtClean="0"/>
              <a:t>filtered</a:t>
            </a:r>
            <a:r>
              <a:rPr lang="es-ES" sz="3600" dirty="0" smtClean="0"/>
              <a:t> </a:t>
            </a:r>
            <a:r>
              <a:rPr lang="es-ES" sz="3600" b="1" dirty="0" smtClean="0"/>
              <a:t>BTF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r>
              <a:rPr lang="es-ES" sz="3600" dirty="0" err="1" smtClean="0"/>
              <a:t>considered</a:t>
            </a:r>
            <a:r>
              <a:rPr lang="es-ES" sz="3600" dirty="0" smtClean="0"/>
              <a:t> </a:t>
            </a:r>
            <a:r>
              <a:rPr lang="es-ES" sz="3600" b="1" dirty="0" err="1" smtClean="0"/>
              <a:t>visually</a:t>
            </a:r>
            <a:r>
              <a:rPr lang="es-ES" sz="3600" b="1" dirty="0" smtClean="0"/>
              <a:t> equivalente </a:t>
            </a:r>
            <a:r>
              <a:rPr lang="es-ES" sz="3600" dirty="0" err="1" smtClean="0"/>
              <a:t>to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ground</a:t>
            </a:r>
            <a:r>
              <a:rPr lang="es-ES" sz="3600" dirty="0" smtClean="0"/>
              <a:t> </a:t>
            </a:r>
            <a:r>
              <a:rPr lang="es-ES" sz="3600" dirty="0" err="1" smtClean="0"/>
              <a:t>truth</a:t>
            </a:r>
            <a:r>
              <a:rPr lang="es-ES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goal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possible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pre-</a:t>
            </a:r>
            <a:r>
              <a:rPr lang="es-ES" sz="2800" dirty="0" err="1" smtClean="0"/>
              <a:t>filter</a:t>
            </a:r>
            <a:r>
              <a:rPr lang="es-ES" sz="2800" dirty="0" smtClean="0"/>
              <a:t> </a:t>
            </a:r>
            <a:r>
              <a:rPr lang="es-ES" sz="2800" dirty="0" err="1" smtClean="0"/>
              <a:t>BTFs</a:t>
            </a:r>
            <a:r>
              <a:rPr lang="es-ES" sz="2800" dirty="0" smtClean="0"/>
              <a:t> </a:t>
            </a:r>
            <a:r>
              <a:rPr lang="es-ES" sz="2800" dirty="0" err="1" smtClean="0"/>
              <a:t>maintaining</a:t>
            </a:r>
            <a:r>
              <a:rPr lang="es-ES" sz="2800" dirty="0" smtClean="0"/>
              <a:t> </a:t>
            </a:r>
            <a:r>
              <a:rPr lang="es-ES" sz="2800" b="1" dirty="0" smtClean="0"/>
              <a:t>visual </a:t>
            </a:r>
            <a:r>
              <a:rPr lang="es-ES" sz="2800" b="1" dirty="0" err="1" smtClean="0"/>
              <a:t>equivalence</a:t>
            </a:r>
            <a:r>
              <a:rPr lang="es-ES" sz="2800" b="1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reference</a:t>
            </a:r>
            <a:r>
              <a:rPr lang="es-ES" sz="2800" dirty="0" smtClean="0"/>
              <a:t> </a:t>
            </a:r>
            <a:r>
              <a:rPr lang="es-ES" sz="2800" dirty="0" err="1" smtClean="0"/>
              <a:t>solution</a:t>
            </a:r>
            <a:r>
              <a:rPr lang="es-E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 smtClean="0"/>
              <a:t>kind of </a:t>
            </a:r>
            <a:r>
              <a:rPr lang="en-US" sz="2800" b="1" dirty="0" smtClean="0"/>
              <a:t>artifacts</a:t>
            </a:r>
            <a:r>
              <a:rPr lang="en-US" sz="2800" dirty="0" smtClean="0"/>
              <a:t> (e.g. aliasing, blur) are more easily accepted? Under which conditions?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Does </a:t>
            </a:r>
            <a:r>
              <a:rPr lang="en-US" sz="2800" b="1" dirty="0" smtClean="0"/>
              <a:t>distance or motion affect visual equivalence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this</a:t>
            </a:r>
            <a:r>
              <a:rPr lang="es-ES" sz="2800" dirty="0" smtClean="0"/>
              <a:t> visual </a:t>
            </a:r>
            <a:r>
              <a:rPr lang="es-ES" sz="2800" dirty="0" err="1" smtClean="0"/>
              <a:t>equivalence</a:t>
            </a:r>
            <a:r>
              <a:rPr lang="es-ES" sz="2800" dirty="0" smtClean="0"/>
              <a:t> </a:t>
            </a:r>
            <a:r>
              <a:rPr lang="es-ES" sz="2800" b="1" dirty="0" err="1" smtClean="0"/>
              <a:t>correlated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with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high-level</a:t>
            </a:r>
            <a:r>
              <a:rPr lang="es-ES" sz="2800" b="1" dirty="0" smtClean="0"/>
              <a:t> visual </a:t>
            </a:r>
            <a:r>
              <a:rPr lang="es-ES" sz="2800" b="1" dirty="0" err="1" smtClean="0"/>
              <a:t>properties</a:t>
            </a:r>
            <a:r>
              <a:rPr lang="es-ES" sz="2800" b="1" dirty="0" smtClean="0"/>
              <a:t> </a:t>
            </a:r>
            <a:r>
              <a:rPr lang="es-ES" sz="2800" dirty="0" smtClean="0"/>
              <a:t>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surface</a:t>
            </a:r>
            <a:r>
              <a:rPr lang="es-ES" sz="2800" dirty="0" smtClean="0"/>
              <a:t>?</a:t>
            </a:r>
          </a:p>
          <a:p>
            <a:pPr marL="514350" indent="-514350">
              <a:buNone/>
            </a:pP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Perceptual </a:t>
            </a:r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Static</a:t>
            </a:r>
            <a:r>
              <a:rPr lang="es-ES" sz="3100" dirty="0" smtClean="0"/>
              <a:t> </a:t>
            </a:r>
            <a:r>
              <a:rPr lang="es-ES" sz="3100" dirty="0" smtClean="0"/>
              <a:t>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dynamic</a:t>
            </a:r>
            <a:r>
              <a:rPr lang="es-ES" sz="3100" dirty="0" smtClean="0"/>
              <a:t> </a:t>
            </a:r>
            <a:r>
              <a:rPr lang="es-ES" sz="3100" dirty="0" err="1" smtClean="0"/>
              <a:t>experiments</a:t>
            </a:r>
            <a:endParaRPr lang="es-ES" sz="3100" dirty="0" smtClean="0"/>
          </a:p>
          <a:p>
            <a:pPr marL="1143000" lvl="1" indent="-742950">
              <a:spcBef>
                <a:spcPts val="2400"/>
              </a:spcBef>
            </a:pPr>
            <a:r>
              <a:rPr lang="es-ES" i="1" dirty="0" err="1" smtClean="0"/>
              <a:t>Static</a:t>
            </a:r>
            <a:r>
              <a:rPr lang="es-ES" i="1" dirty="0" smtClean="0"/>
              <a:t> light and </a:t>
            </a:r>
            <a:r>
              <a:rPr lang="es-ES" i="1" dirty="0" smtClean="0"/>
              <a:t>camera, </a:t>
            </a:r>
            <a:r>
              <a:rPr lang="es-ES" i="1" dirty="0" err="1" smtClean="0"/>
              <a:t>moving</a:t>
            </a:r>
            <a:r>
              <a:rPr lang="es-ES" i="1" dirty="0" smtClean="0"/>
              <a:t> </a:t>
            </a:r>
            <a:r>
              <a:rPr lang="es-ES" i="1" dirty="0" smtClean="0"/>
              <a:t>light </a:t>
            </a:r>
            <a:r>
              <a:rPr lang="es-ES" i="1" dirty="0" smtClean="0"/>
              <a:t>&amp; </a:t>
            </a:r>
            <a:r>
              <a:rPr lang="es-ES" i="1" dirty="0" err="1" smtClean="0"/>
              <a:t>moving</a:t>
            </a:r>
            <a:r>
              <a:rPr lang="es-ES" i="1" dirty="0" smtClean="0"/>
              <a:t> </a:t>
            </a:r>
            <a:r>
              <a:rPr lang="es-ES" i="1" dirty="0" smtClean="0"/>
              <a:t>camera</a:t>
            </a:r>
            <a:endParaRPr lang="es-ES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Perceptual </a:t>
            </a:r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Static</a:t>
            </a:r>
            <a:r>
              <a:rPr lang="es-ES" sz="3100" dirty="0" smtClean="0"/>
              <a:t> 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dynamic</a:t>
            </a:r>
            <a:r>
              <a:rPr lang="es-ES" sz="3100" dirty="0" smtClean="0"/>
              <a:t> </a:t>
            </a:r>
            <a:r>
              <a:rPr lang="es-ES" sz="3100" dirty="0" err="1" smtClean="0"/>
              <a:t>experiments</a:t>
            </a:r>
            <a:endParaRPr lang="es-ES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>
              <a:spcBef>
                <a:spcPts val="2400"/>
              </a:spcBef>
            </a:pP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Several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BTFs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dirty="0" err="1" smtClean="0"/>
              <a:t>representing</a:t>
            </a:r>
            <a:r>
              <a:rPr lang="es-ES" sz="3100" dirty="0" smtClean="0"/>
              <a:t> </a:t>
            </a:r>
            <a:r>
              <a:rPr lang="es-ES" sz="3100" dirty="0" err="1" smtClean="0"/>
              <a:t>different</a:t>
            </a:r>
            <a:r>
              <a:rPr lang="es-ES" sz="3100" dirty="0" smtClean="0"/>
              <a:t> </a:t>
            </a:r>
            <a:r>
              <a:rPr lang="es-ES" sz="3100" dirty="0" err="1" smtClean="0"/>
              <a:t>materials</a:t>
            </a:r>
            <a:endParaRPr lang="es-ES" sz="3100" dirty="0" smtClean="0"/>
          </a:p>
          <a:p>
            <a:pPr marL="1143000" lvl="1" indent="-742950">
              <a:spcBef>
                <a:spcPts val="2400"/>
              </a:spcBef>
            </a:pPr>
            <a:r>
              <a:rPr lang="es-ES" i="1" dirty="0" err="1" smtClean="0"/>
              <a:t>Each</a:t>
            </a:r>
            <a:r>
              <a:rPr lang="es-ES" i="1" dirty="0" smtClean="0"/>
              <a:t> BTF has </a:t>
            </a:r>
            <a:r>
              <a:rPr lang="es-ES" i="1" dirty="0" err="1" smtClean="0"/>
              <a:t>assigned</a:t>
            </a:r>
            <a:r>
              <a:rPr lang="es-ES" i="1" dirty="0" smtClean="0"/>
              <a:t> a set of </a:t>
            </a:r>
            <a:r>
              <a:rPr lang="es-ES" i="1" dirty="0" err="1" smtClean="0"/>
              <a:t>high-level</a:t>
            </a:r>
            <a:r>
              <a:rPr lang="es-ES" i="1" dirty="0" smtClean="0"/>
              <a:t> visual </a:t>
            </a:r>
            <a:r>
              <a:rPr lang="es-ES" i="1" dirty="0" err="1" smtClean="0"/>
              <a:t>properties</a:t>
            </a:r>
            <a:r>
              <a:rPr lang="es-ES" i="1" dirty="0" smtClean="0"/>
              <a:t>: </a:t>
            </a:r>
            <a:r>
              <a:rPr lang="es-ES" i="1" dirty="0" err="1" smtClean="0"/>
              <a:t>e.g.</a:t>
            </a:r>
            <a:r>
              <a:rPr lang="es-ES" i="1" dirty="0" smtClean="0"/>
              <a:t> </a:t>
            </a:r>
            <a:r>
              <a:rPr lang="es-ES" i="1" dirty="0" err="1" smtClean="0"/>
              <a:t>glossy</a:t>
            </a:r>
            <a:r>
              <a:rPr lang="es-ES" i="1" dirty="0" smtClean="0"/>
              <a:t>, </a:t>
            </a:r>
            <a:r>
              <a:rPr lang="es-ES" i="1" dirty="0" err="1" smtClean="0"/>
              <a:t>structured</a:t>
            </a:r>
            <a:r>
              <a:rPr lang="es-ES" i="1" dirty="0" smtClean="0"/>
              <a:t>, </a:t>
            </a:r>
            <a:r>
              <a:rPr lang="es-ES" i="1" dirty="0" err="1" smtClean="0"/>
              <a:t>relief</a:t>
            </a:r>
            <a:endParaRPr lang="es-ES" i="1" dirty="0" smtClean="0"/>
          </a:p>
          <a:p>
            <a:pPr marL="1143000" lvl="1" indent="-742950">
              <a:spcBef>
                <a:spcPts val="2400"/>
              </a:spcBef>
            </a:pPr>
            <a:endParaRPr lang="es-ES" sz="27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Perceptual </a:t>
            </a:r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>
              <a:spcBef>
                <a:spcPts val="2400"/>
              </a:spcBef>
            </a:pPr>
            <a:endParaRPr lang="es-ES" sz="4000" dirty="0" smtClean="0"/>
          </a:p>
          <a:p>
            <a:endParaRPr lang="es-ES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 l="52709" t="18554" r="9406" b="16015"/>
          <a:stretch>
            <a:fillRect/>
          </a:stretch>
        </p:blipFill>
        <p:spPr bwMode="auto">
          <a:xfrm>
            <a:off x="2285984" y="1714488"/>
            <a:ext cx="49292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Bidirectional</a:t>
            </a:r>
            <a:r>
              <a:rPr lang="es-ES" dirty="0" smtClean="0"/>
              <a:t> </a:t>
            </a:r>
            <a:r>
              <a:rPr lang="es-ES" dirty="0" err="1" smtClean="0"/>
              <a:t>Texture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endParaRPr lang="es-ES" dirty="0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 cstate="print"/>
          <a:srcRect l="12115" t="47456" r="51647" b="21679"/>
          <a:stretch>
            <a:fillRect/>
          </a:stretch>
        </p:blipFill>
        <p:spPr bwMode="auto">
          <a:xfrm>
            <a:off x="1643042" y="3643315"/>
            <a:ext cx="581799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2115" t="13867" r="51647" b="57083"/>
          <a:stretch>
            <a:fillRect/>
          </a:stretch>
        </p:blipFill>
        <p:spPr bwMode="auto">
          <a:xfrm>
            <a:off x="1643042" y="1357298"/>
            <a:ext cx="5817995" cy="262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929322" y="5957848"/>
            <a:ext cx="310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/>
              <a:t>[</a:t>
            </a:r>
            <a:r>
              <a:rPr lang="es-ES" sz="2000" dirty="0" err="1" smtClean="0"/>
              <a:t>Filip</a:t>
            </a:r>
            <a:r>
              <a:rPr lang="es-ES" sz="2000" dirty="0" smtClean="0"/>
              <a:t> et al.11]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Perceptual </a:t>
            </a:r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Static</a:t>
            </a:r>
            <a:r>
              <a:rPr lang="es-ES" sz="3100" dirty="0" smtClean="0"/>
              <a:t> </a:t>
            </a:r>
            <a:r>
              <a:rPr lang="es-ES" sz="3100" dirty="0" smtClean="0"/>
              <a:t>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dynamic</a:t>
            </a:r>
            <a:r>
              <a:rPr lang="es-ES" sz="3100" dirty="0" smtClean="0"/>
              <a:t> </a:t>
            </a:r>
            <a:r>
              <a:rPr lang="es-ES" sz="3100" dirty="0" err="1" smtClean="0"/>
              <a:t>experiments</a:t>
            </a:r>
            <a:endParaRPr lang="es-ES" sz="3100" dirty="0" smtClean="0"/>
          </a:p>
          <a:p>
            <a:pPr marL="742950" indent="-742950">
              <a:spcBef>
                <a:spcPts val="2400"/>
              </a:spcBef>
            </a:pP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Several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BTFs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dirty="0" err="1" smtClean="0"/>
              <a:t>representing</a:t>
            </a:r>
            <a:r>
              <a:rPr lang="es-ES" sz="3100" dirty="0" smtClean="0"/>
              <a:t> </a:t>
            </a:r>
            <a:r>
              <a:rPr lang="es-ES" sz="3100" dirty="0" err="1" smtClean="0"/>
              <a:t>different</a:t>
            </a:r>
            <a:r>
              <a:rPr lang="es-ES" sz="3100" dirty="0" smtClean="0"/>
              <a:t> </a:t>
            </a:r>
            <a:r>
              <a:rPr lang="es-ES" sz="3100" dirty="0" err="1" smtClean="0"/>
              <a:t>materials</a:t>
            </a:r>
            <a:endParaRPr lang="es-ES" sz="3100" dirty="0" smtClean="0"/>
          </a:p>
          <a:p>
            <a:pPr marL="742950" indent="-742950">
              <a:spcBef>
                <a:spcPts val="2400"/>
              </a:spcBef>
            </a:pPr>
            <a:r>
              <a:rPr lang="es-ES" sz="3100" dirty="0" err="1" smtClean="0"/>
              <a:t>Analysis</a:t>
            </a:r>
            <a:r>
              <a:rPr lang="es-ES" sz="3100" dirty="0" smtClean="0"/>
              <a:t> of </a:t>
            </a:r>
            <a:r>
              <a:rPr lang="es-ES" sz="3100" dirty="0" err="1" smtClean="0"/>
              <a:t>filtering</a:t>
            </a:r>
            <a:r>
              <a:rPr lang="es-ES" sz="3100" dirty="0" smtClean="0"/>
              <a:t> 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angular</a:t>
            </a:r>
            <a:r>
              <a:rPr lang="es-ES" sz="3100" dirty="0" smtClean="0"/>
              <a:t> 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spatial</a:t>
            </a:r>
            <a:r>
              <a:rPr lang="es-ES" sz="3100" dirty="0" smtClean="0"/>
              <a:t> </a:t>
            </a:r>
            <a:r>
              <a:rPr lang="es-ES" sz="3100" dirty="0" err="1" smtClean="0"/>
              <a:t>domains</a:t>
            </a:r>
            <a:r>
              <a:rPr lang="es-ES" sz="3100" dirty="0" smtClean="0"/>
              <a:t> </a:t>
            </a:r>
            <a:r>
              <a:rPr lang="es-ES" sz="3100" dirty="0" err="1" smtClean="0"/>
              <a:t>separately</a:t>
            </a:r>
            <a:endParaRPr lang="es-ES" sz="31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Perceptual </a:t>
            </a:r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>
              <a:spcBef>
                <a:spcPts val="2400"/>
              </a:spcBef>
            </a:pPr>
            <a:endParaRPr lang="es-ES" sz="4000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54199" r="9406" b="16992"/>
          <a:stretch>
            <a:fillRect/>
          </a:stretch>
        </p:blipFill>
        <p:spPr bwMode="auto">
          <a:xfrm>
            <a:off x="214282" y="2714620"/>
            <a:ext cx="8659733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 de flecha"/>
          <p:cNvCxnSpPr/>
          <p:nvPr/>
        </p:nvCxnSpPr>
        <p:spPr>
          <a:xfrm>
            <a:off x="357158" y="4774180"/>
            <a:ext cx="8429684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14282" y="484561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Undersampling</a:t>
            </a:r>
            <a:r>
              <a:rPr lang="es-ES" dirty="0" smtClean="0"/>
              <a:t> (</a:t>
            </a:r>
            <a:r>
              <a:rPr lang="es-ES" dirty="0" err="1" smtClean="0"/>
              <a:t>Aliasing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786578" y="484561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Over-smooth</a:t>
            </a:r>
            <a:r>
              <a:rPr lang="es-ES" dirty="0" smtClean="0"/>
              <a:t> (</a:t>
            </a:r>
            <a:r>
              <a:rPr lang="es-ES" dirty="0" err="1" smtClean="0"/>
              <a:t>Blur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09600" y="1571612"/>
            <a:ext cx="8329642" cy="432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Spatial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domain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198" t="27344" r="17093" b="34570"/>
          <a:stretch>
            <a:fillRect/>
          </a:stretch>
        </p:blipFill>
        <p:spPr bwMode="auto">
          <a:xfrm>
            <a:off x="351632" y="2285992"/>
            <a:ext cx="844067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Perceptual </a:t>
            </a:r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>
              <a:spcBef>
                <a:spcPts val="2400"/>
              </a:spcBef>
            </a:pPr>
            <a:endParaRPr lang="es-ES" sz="4000" dirty="0" smtClean="0"/>
          </a:p>
          <a:p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57158" y="6000768"/>
            <a:ext cx="8429684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14282" y="607220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Undersampling</a:t>
            </a:r>
            <a:r>
              <a:rPr lang="es-ES" dirty="0" smtClean="0"/>
              <a:t> (</a:t>
            </a:r>
            <a:r>
              <a:rPr lang="es-ES" dirty="0" err="1" smtClean="0"/>
              <a:t>Aliasing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786578" y="607220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Over-smooth</a:t>
            </a:r>
            <a:r>
              <a:rPr lang="es-ES" dirty="0" smtClean="0"/>
              <a:t> (</a:t>
            </a:r>
            <a:r>
              <a:rPr lang="es-ES" dirty="0" err="1" smtClean="0"/>
              <a:t>Blur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609600" y="1571612"/>
            <a:ext cx="8329642" cy="432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domain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Perceptual </a:t>
            </a:r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Static</a:t>
            </a:r>
            <a:r>
              <a:rPr lang="es-ES" sz="3100" dirty="0" smtClean="0"/>
              <a:t> </a:t>
            </a:r>
            <a:r>
              <a:rPr lang="es-ES" sz="3100" dirty="0" smtClean="0"/>
              <a:t>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dynamic</a:t>
            </a:r>
            <a:r>
              <a:rPr lang="es-ES" sz="3100" dirty="0" smtClean="0"/>
              <a:t> </a:t>
            </a:r>
            <a:r>
              <a:rPr lang="es-ES" sz="3100" dirty="0" err="1" smtClean="0"/>
              <a:t>experiments</a:t>
            </a:r>
            <a:endParaRPr lang="es-ES" sz="3100" dirty="0" smtClean="0"/>
          </a:p>
          <a:p>
            <a:pPr marL="742950" indent="-742950">
              <a:spcBef>
                <a:spcPts val="2400"/>
              </a:spcBef>
            </a:pP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Several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BTFs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dirty="0" err="1" smtClean="0"/>
              <a:t>representing</a:t>
            </a:r>
            <a:r>
              <a:rPr lang="es-ES" sz="3100" dirty="0" smtClean="0"/>
              <a:t> </a:t>
            </a:r>
            <a:r>
              <a:rPr lang="es-ES" sz="3100" dirty="0" err="1" smtClean="0"/>
              <a:t>different</a:t>
            </a:r>
            <a:r>
              <a:rPr lang="es-ES" sz="3100" dirty="0" smtClean="0"/>
              <a:t> </a:t>
            </a:r>
            <a:r>
              <a:rPr lang="es-ES" sz="3100" dirty="0" err="1" smtClean="0"/>
              <a:t>materials</a:t>
            </a:r>
            <a:endParaRPr lang="es-ES" sz="3100" dirty="0" smtClean="0"/>
          </a:p>
          <a:p>
            <a:pPr marL="742950" indent="-742950">
              <a:spcBef>
                <a:spcPts val="2400"/>
              </a:spcBef>
            </a:pPr>
            <a:r>
              <a:rPr lang="es-ES" sz="3100" dirty="0" err="1" smtClean="0"/>
              <a:t>Analysis</a:t>
            </a:r>
            <a:r>
              <a:rPr lang="es-ES" sz="3100" dirty="0" smtClean="0"/>
              <a:t> </a:t>
            </a:r>
            <a:r>
              <a:rPr lang="es-ES" sz="3100" dirty="0" smtClean="0"/>
              <a:t>of </a:t>
            </a:r>
            <a:r>
              <a:rPr lang="es-ES" sz="3100" dirty="0" err="1" smtClean="0"/>
              <a:t>filtering</a:t>
            </a:r>
            <a:r>
              <a:rPr lang="es-ES" sz="3100" dirty="0" smtClean="0"/>
              <a:t> 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angular</a:t>
            </a:r>
            <a:r>
              <a:rPr lang="es-ES" sz="3100" dirty="0" smtClean="0"/>
              <a:t> 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spatial</a:t>
            </a:r>
            <a:r>
              <a:rPr lang="es-ES" sz="3100" dirty="0" smtClean="0"/>
              <a:t> </a:t>
            </a:r>
            <a:r>
              <a:rPr lang="es-ES" sz="3100" dirty="0" err="1" smtClean="0"/>
              <a:t>domains</a:t>
            </a:r>
            <a:r>
              <a:rPr lang="es-ES" sz="3100" dirty="0" smtClean="0"/>
              <a:t> </a:t>
            </a:r>
            <a:r>
              <a:rPr lang="es-ES" sz="3100" dirty="0" err="1" smtClean="0"/>
              <a:t>separately</a:t>
            </a:r>
            <a:endParaRPr lang="es-ES" sz="3100" dirty="0" smtClean="0"/>
          </a:p>
          <a:p>
            <a:pPr marL="742950" indent="-742950">
              <a:spcBef>
                <a:spcPts val="2400"/>
              </a:spcBef>
            </a:pPr>
            <a:r>
              <a:rPr lang="es-ES" sz="3100" dirty="0" smtClean="0"/>
              <a:t>Test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different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geometries</a:t>
            </a:r>
            <a:r>
              <a:rPr lang="es-ES" sz="3100" dirty="0" smtClean="0"/>
              <a:t> 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illumination</a:t>
            </a:r>
            <a:endParaRPr lang="es-ES" sz="31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Perceptual </a:t>
            </a:r>
            <a:r>
              <a:rPr lang="es-ES" dirty="0" err="1" smtClean="0"/>
              <a:t>Experiments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256" t="22461" r="33565" b="16015"/>
          <a:stretch>
            <a:fillRect/>
          </a:stretch>
        </p:blipFill>
        <p:spPr bwMode="auto">
          <a:xfrm>
            <a:off x="571472" y="1928802"/>
            <a:ext cx="3857684" cy="32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0117" t="27539" r="18704" b="10937"/>
          <a:stretch>
            <a:fillRect/>
          </a:stretch>
        </p:blipFill>
        <p:spPr bwMode="auto">
          <a:xfrm>
            <a:off x="4786314" y="1903057"/>
            <a:ext cx="3857684" cy="32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Perceptual </a:t>
            </a:r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Static</a:t>
            </a:r>
            <a:r>
              <a:rPr lang="es-ES" sz="3100" dirty="0" smtClean="0"/>
              <a:t> </a:t>
            </a:r>
            <a:r>
              <a:rPr lang="es-ES" sz="3100" dirty="0" smtClean="0"/>
              <a:t>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dynamic</a:t>
            </a:r>
            <a:r>
              <a:rPr lang="es-ES" sz="3100" dirty="0" smtClean="0"/>
              <a:t> </a:t>
            </a:r>
            <a:r>
              <a:rPr lang="es-ES" sz="3100" dirty="0" err="1" smtClean="0"/>
              <a:t>experiments</a:t>
            </a:r>
            <a:endParaRPr lang="es-ES" sz="3100" dirty="0" smtClean="0"/>
          </a:p>
          <a:p>
            <a:pPr marL="742950" indent="-742950">
              <a:spcBef>
                <a:spcPts val="2400"/>
              </a:spcBef>
            </a:pP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Several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BTFs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dirty="0" err="1" smtClean="0"/>
              <a:t>representing</a:t>
            </a:r>
            <a:r>
              <a:rPr lang="es-ES" sz="3100" dirty="0" smtClean="0"/>
              <a:t> </a:t>
            </a:r>
            <a:r>
              <a:rPr lang="es-ES" sz="3100" dirty="0" err="1" smtClean="0"/>
              <a:t>different</a:t>
            </a:r>
            <a:r>
              <a:rPr lang="es-ES" sz="3100" dirty="0" smtClean="0"/>
              <a:t> </a:t>
            </a:r>
            <a:r>
              <a:rPr lang="es-ES" sz="3100" dirty="0" err="1" smtClean="0"/>
              <a:t>materials</a:t>
            </a:r>
            <a:endParaRPr lang="es-ES" sz="3100" dirty="0" smtClean="0"/>
          </a:p>
          <a:p>
            <a:pPr marL="742950" indent="-742950">
              <a:spcBef>
                <a:spcPts val="2400"/>
              </a:spcBef>
            </a:pPr>
            <a:r>
              <a:rPr lang="es-ES" sz="3100" dirty="0" err="1" smtClean="0"/>
              <a:t>Analysis</a:t>
            </a:r>
            <a:r>
              <a:rPr lang="es-ES" sz="3100" dirty="0" smtClean="0"/>
              <a:t> of </a:t>
            </a:r>
            <a:r>
              <a:rPr lang="es-ES" sz="3100" dirty="0" err="1" smtClean="0"/>
              <a:t>filtering</a:t>
            </a:r>
            <a:r>
              <a:rPr lang="es-ES" sz="3100" dirty="0" smtClean="0"/>
              <a:t> 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angular</a:t>
            </a:r>
            <a:r>
              <a:rPr lang="es-ES" sz="3100" dirty="0" smtClean="0"/>
              <a:t> 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spatial</a:t>
            </a:r>
            <a:r>
              <a:rPr lang="es-ES" sz="3100" dirty="0" smtClean="0"/>
              <a:t> </a:t>
            </a:r>
            <a:r>
              <a:rPr lang="es-ES" sz="3100" dirty="0" err="1" smtClean="0"/>
              <a:t>domains</a:t>
            </a:r>
            <a:r>
              <a:rPr lang="es-ES" sz="3100" dirty="0" smtClean="0"/>
              <a:t> </a:t>
            </a:r>
            <a:r>
              <a:rPr lang="es-ES" sz="3100" dirty="0" err="1" smtClean="0"/>
              <a:t>separately</a:t>
            </a:r>
            <a:endParaRPr lang="es-ES" sz="3100" dirty="0" smtClean="0"/>
          </a:p>
          <a:p>
            <a:pPr marL="742950" indent="-742950">
              <a:spcBef>
                <a:spcPts val="2400"/>
              </a:spcBef>
            </a:pPr>
            <a:r>
              <a:rPr lang="es-ES" sz="3100" dirty="0" smtClean="0"/>
              <a:t>Test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different</a:t>
            </a:r>
            <a:r>
              <a:rPr lang="es-ES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geometries</a:t>
            </a:r>
            <a:r>
              <a:rPr lang="es-ES" sz="3100" dirty="0" smtClean="0"/>
              <a:t> and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illumination</a:t>
            </a:r>
            <a:endParaRPr lang="es-ES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>
              <a:spcBef>
                <a:spcPts val="2400"/>
              </a:spcBef>
            </a:pPr>
            <a:r>
              <a:rPr lang="es-ES" sz="3100" dirty="0" smtClean="0"/>
              <a:t>Use </a:t>
            </a:r>
            <a:r>
              <a:rPr lang="es-ES" sz="3100" b="1" dirty="0" err="1" smtClean="0">
                <a:solidFill>
                  <a:schemeClr val="accent5">
                    <a:lumMod val="50000"/>
                  </a:schemeClr>
                </a:solidFill>
              </a:rPr>
              <a:t>MTurk</a:t>
            </a:r>
            <a:r>
              <a:rPr lang="es-ES" sz="3100" dirty="0" smtClean="0"/>
              <a:t> </a:t>
            </a:r>
            <a:r>
              <a:rPr lang="es-ES" sz="3100" dirty="0" err="1" smtClean="0"/>
              <a:t>to</a:t>
            </a:r>
            <a:r>
              <a:rPr lang="es-ES" sz="3100" dirty="0" smtClean="0"/>
              <a:t> </a:t>
            </a:r>
            <a:r>
              <a:rPr lang="es-ES" sz="3100" dirty="0" err="1" smtClean="0"/>
              <a:t>get</a:t>
            </a:r>
            <a:r>
              <a:rPr lang="es-ES" sz="3100" dirty="0" smtClean="0"/>
              <a:t> </a:t>
            </a:r>
            <a:r>
              <a:rPr lang="es-ES" sz="3100" dirty="0" err="1" smtClean="0"/>
              <a:t>participants</a:t>
            </a:r>
            <a:r>
              <a:rPr lang="es-ES" sz="3100" dirty="0" smtClean="0"/>
              <a:t> (~3000)</a:t>
            </a:r>
            <a:endParaRPr lang="es-ES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Analysis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dirty="0" err="1" smtClean="0"/>
              <a:t>Check</a:t>
            </a:r>
            <a:r>
              <a:rPr lang="es-ES" dirty="0" smtClean="0"/>
              <a:t> </a:t>
            </a:r>
            <a:r>
              <a:rPr lang="es-ES" dirty="0" err="1" smtClean="0"/>
              <a:t>consistency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Mturk</a:t>
            </a:r>
            <a:r>
              <a:rPr lang="es-ES" dirty="0" smtClean="0"/>
              <a:t> and </a:t>
            </a:r>
            <a:r>
              <a:rPr lang="es-ES" dirty="0" err="1" smtClean="0"/>
              <a:t>controlled</a:t>
            </a:r>
            <a:r>
              <a:rPr lang="es-ES" dirty="0" smtClean="0"/>
              <a:t> in-situ </a:t>
            </a:r>
            <a:r>
              <a:rPr lang="es-ES" dirty="0" err="1" smtClean="0"/>
              <a:t>experiments</a:t>
            </a:r>
            <a:r>
              <a:rPr lang="es-ES" dirty="0" smtClean="0"/>
              <a:t>.</a:t>
            </a:r>
            <a:endParaRPr lang="es-ES" dirty="0" smtClean="0"/>
          </a:p>
          <a:p>
            <a:pPr marL="742950" indent="-742950">
              <a:spcBef>
                <a:spcPts val="2400"/>
              </a:spcBef>
            </a:pPr>
            <a:r>
              <a:rPr lang="es-ES" dirty="0" smtClean="0"/>
              <a:t>N-</a:t>
            </a:r>
            <a:r>
              <a:rPr lang="es-ES" dirty="0" err="1" smtClean="0"/>
              <a:t>Ways</a:t>
            </a:r>
            <a:r>
              <a:rPr lang="es-ES" dirty="0" smtClean="0"/>
              <a:t> ANOVA</a:t>
            </a:r>
            <a:r>
              <a:rPr lang="es-ES" dirty="0" smtClean="0"/>
              <a:t> </a:t>
            </a:r>
            <a:r>
              <a:rPr lang="es-ES" dirty="0" err="1" smtClean="0"/>
              <a:t>seeking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and </a:t>
            </a:r>
            <a:r>
              <a:rPr lang="es-ES" dirty="0" err="1" smtClean="0"/>
              <a:t>interaction</a:t>
            </a:r>
            <a:r>
              <a:rPr lang="es-ES" dirty="0" smtClean="0"/>
              <a:t> </a:t>
            </a:r>
            <a:r>
              <a:rPr lang="es-ES" dirty="0" err="1" smtClean="0"/>
              <a:t>effects</a:t>
            </a:r>
            <a:r>
              <a:rPr lang="es-ES" dirty="0" smtClean="0"/>
              <a:t>.</a:t>
            </a:r>
          </a:p>
          <a:p>
            <a:pPr marL="742950" indent="-742950">
              <a:spcBef>
                <a:spcPts val="2400"/>
              </a:spcBef>
            </a:pPr>
            <a:r>
              <a:rPr lang="es-ES" dirty="0" err="1" smtClean="0"/>
              <a:t>Tukey-Kramer</a:t>
            </a:r>
            <a:r>
              <a:rPr lang="es-ES" dirty="0" smtClean="0"/>
              <a:t> post-hoc </a:t>
            </a:r>
            <a:r>
              <a:rPr lang="es-ES" dirty="0" err="1" smtClean="0"/>
              <a:t>analysis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Experiments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(I)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Aliasing</a:t>
            </a:r>
            <a:r>
              <a:rPr lang="es-ES" dirty="0" smtClean="0"/>
              <a:t> (</a:t>
            </a:r>
            <a:r>
              <a:rPr lang="es-ES" dirty="0" err="1" smtClean="0"/>
              <a:t>contrast</a:t>
            </a:r>
            <a:r>
              <a:rPr lang="es-ES" dirty="0" smtClean="0"/>
              <a:t>)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preferred</a:t>
            </a:r>
            <a:r>
              <a:rPr lang="es-ES" dirty="0" smtClean="0"/>
              <a:t> in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static</a:t>
            </a:r>
            <a:r>
              <a:rPr lang="es-ES" dirty="0" smtClean="0"/>
              <a:t> </a:t>
            </a:r>
            <a:r>
              <a:rPr lang="es-ES" dirty="0" err="1" smtClean="0"/>
              <a:t>scenes</a:t>
            </a:r>
            <a:r>
              <a:rPr lang="es-ES" dirty="0" smtClean="0"/>
              <a:t>…</a:t>
            </a:r>
          </a:p>
          <a:p>
            <a:pPr marL="742950" indent="-742950">
              <a:spcBef>
                <a:spcPts val="2400"/>
              </a:spcBef>
            </a:pPr>
            <a:r>
              <a:rPr lang="es-ES" dirty="0" smtClean="0"/>
              <a:t>… in </a:t>
            </a:r>
            <a:r>
              <a:rPr lang="es-ES" dirty="0" err="1" smtClean="0"/>
              <a:t>contrast</a:t>
            </a:r>
            <a:r>
              <a:rPr lang="es-ES" dirty="0" smtClean="0"/>
              <a:t>,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oversmooth</a:t>
            </a:r>
            <a:r>
              <a:rPr lang="es-ES" dirty="0" smtClean="0"/>
              <a:t> </a:t>
            </a:r>
            <a:r>
              <a:rPr lang="es-ES" dirty="0" err="1" smtClean="0"/>
              <a:t>appearance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preferred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scenes</a:t>
            </a:r>
            <a:r>
              <a:rPr lang="es-ES" dirty="0" smtClean="0"/>
              <a:t>.</a:t>
            </a:r>
          </a:p>
          <a:p>
            <a:pPr marL="742950" indent="-742950">
              <a:spcBef>
                <a:spcPts val="2400"/>
              </a:spcBef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angular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 smtClean="0"/>
              <a:t>domain</a:t>
            </a:r>
            <a:r>
              <a:rPr lang="es-ES" dirty="0" smtClean="0"/>
              <a:t> </a:t>
            </a:r>
            <a:r>
              <a:rPr lang="es-ES" dirty="0" err="1" smtClean="0"/>
              <a:t>supports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more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aggresively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pre-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filter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spatial</a:t>
            </a:r>
            <a:r>
              <a:rPr lang="es-ES" dirty="0" smtClean="0"/>
              <a:t> </a:t>
            </a:r>
            <a:r>
              <a:rPr lang="es-ES" dirty="0" err="1" smtClean="0"/>
              <a:t>domain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Experiments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(II)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High-level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descriptors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surfaces</a:t>
            </a:r>
            <a:r>
              <a:rPr lang="es-ES" dirty="0" smtClean="0"/>
              <a:t> relate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: </a:t>
            </a:r>
            <a:r>
              <a:rPr lang="es-ES" dirty="0" err="1" smtClean="0"/>
              <a:t>their</a:t>
            </a:r>
            <a:r>
              <a:rPr lang="es-ES" dirty="0" smtClean="0"/>
              <a:t> visual </a:t>
            </a:r>
            <a:r>
              <a:rPr lang="es-ES" dirty="0" err="1" smtClean="0"/>
              <a:t>properties</a:t>
            </a:r>
            <a:r>
              <a:rPr lang="es-ES" dirty="0" smtClean="0"/>
              <a:t> </a:t>
            </a:r>
            <a:r>
              <a:rPr lang="es-ES" dirty="0" err="1" smtClean="0"/>
              <a:t>affect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of </a:t>
            </a:r>
            <a:r>
              <a:rPr lang="es-ES" dirty="0" err="1" smtClean="0"/>
              <a:t>blur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aliasing</a:t>
            </a:r>
            <a:r>
              <a:rPr lang="es-ES" dirty="0" smtClean="0"/>
              <a:t> </a:t>
            </a:r>
            <a:r>
              <a:rPr lang="es-ES" dirty="0" err="1" smtClean="0"/>
              <a:t>accepted</a:t>
            </a:r>
            <a:r>
              <a:rPr lang="es-ES" dirty="0" smtClean="0"/>
              <a:t>.</a:t>
            </a:r>
            <a:endParaRPr lang="es-ES" dirty="0" smtClean="0"/>
          </a:p>
          <a:p>
            <a:pPr marL="742950" indent="-742950">
              <a:spcBef>
                <a:spcPts val="2400"/>
              </a:spcBef>
            </a:pP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Low-level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BTF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statistics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err="1" smtClean="0"/>
              <a:t>correlate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high-level</a:t>
            </a:r>
            <a:r>
              <a:rPr lang="es-ES" dirty="0" smtClean="0"/>
              <a:t> visual </a:t>
            </a:r>
            <a:r>
              <a:rPr lang="es-ES" dirty="0" err="1" smtClean="0"/>
              <a:t>descriptors</a:t>
            </a:r>
            <a:r>
              <a:rPr lang="es-ES" dirty="0" smtClean="0"/>
              <a:t>.</a:t>
            </a:r>
            <a:endParaRPr lang="es-ES" dirty="0" smtClean="0"/>
          </a:p>
          <a:p>
            <a:pPr marL="742950" indent="-742950">
              <a:spcBef>
                <a:spcPts val="2400"/>
              </a:spcBef>
            </a:pP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generalize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geometries</a:t>
            </a:r>
            <a:r>
              <a:rPr lang="es-ES" dirty="0" smtClean="0"/>
              <a:t> and </a:t>
            </a:r>
            <a:r>
              <a:rPr lang="es-ES" dirty="0" err="1" smtClean="0"/>
              <a:t>illumination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several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of </a:t>
            </a:r>
            <a:r>
              <a:rPr lang="es-ES" dirty="0" err="1" smtClean="0"/>
              <a:t>complexity</a:t>
            </a:r>
            <a:r>
              <a:rPr lang="es-ES" dirty="0" smtClean="0"/>
              <a:t>.</a:t>
            </a:r>
            <a:endParaRPr 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Applications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0"/>
              </a:spcBef>
            </a:pPr>
            <a:r>
              <a:rPr lang="es-ES" dirty="0" smtClean="0"/>
              <a:t>In </a:t>
            </a:r>
            <a:r>
              <a:rPr lang="es-ES" b="1" dirty="0" err="1" smtClean="0"/>
              <a:t>rendering</a:t>
            </a:r>
            <a:r>
              <a:rPr lang="es-ES" dirty="0" smtClean="0"/>
              <a:t>, BTF </a:t>
            </a:r>
            <a:r>
              <a:rPr lang="es-ES" dirty="0" err="1" smtClean="0"/>
              <a:t>compression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filtering</a:t>
            </a:r>
            <a:r>
              <a:rPr lang="es-ES" dirty="0" smtClean="0"/>
              <a:t>:</a:t>
            </a:r>
          </a:p>
          <a:p>
            <a:pPr marL="1143000" lvl="1" indent="-742950">
              <a:spcBef>
                <a:spcPts val="0"/>
              </a:spcBef>
            </a:pPr>
            <a:r>
              <a:rPr lang="es-ES" dirty="0" err="1" smtClean="0"/>
              <a:t>When</a:t>
            </a:r>
            <a:r>
              <a:rPr lang="es-ES" dirty="0" smtClean="0"/>
              <a:t> a </a:t>
            </a:r>
            <a:r>
              <a:rPr lang="es-ES" dirty="0" err="1" smtClean="0"/>
              <a:t>prefiltered</a:t>
            </a:r>
            <a:r>
              <a:rPr lang="es-ES" dirty="0" smtClean="0"/>
              <a:t> </a:t>
            </a:r>
            <a:r>
              <a:rPr lang="es-ES" dirty="0" err="1" smtClean="0"/>
              <a:t>approximation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BTFs</a:t>
            </a:r>
            <a:r>
              <a:rPr lang="es-ES" dirty="0" smtClean="0"/>
              <a:t>?</a:t>
            </a:r>
            <a:endParaRPr lang="es-E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422" t="38892" r="50679" b="30693"/>
          <a:stretch>
            <a:fillRect/>
          </a:stretch>
        </p:blipFill>
        <p:spPr bwMode="auto">
          <a:xfrm>
            <a:off x="642910" y="3143248"/>
            <a:ext cx="8226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571744"/>
            <a:ext cx="4374398" cy="316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7589" r="24107"/>
          <a:stretch>
            <a:fillRect/>
          </a:stretch>
        </p:blipFill>
        <p:spPr bwMode="auto">
          <a:xfrm>
            <a:off x="642910" y="1785926"/>
            <a:ext cx="3643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Bidirectional</a:t>
            </a:r>
            <a:r>
              <a:rPr lang="es-ES" dirty="0" smtClean="0"/>
              <a:t> </a:t>
            </a:r>
            <a:r>
              <a:rPr lang="es-ES" dirty="0" err="1" smtClean="0"/>
              <a:t>Texture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86446" y="578645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/>
              <a:t>[</a:t>
            </a:r>
            <a:r>
              <a:rPr lang="es-ES" sz="2000" dirty="0" err="1" smtClean="0"/>
              <a:t>Settler</a:t>
            </a:r>
            <a:r>
              <a:rPr lang="es-ES" sz="2000" dirty="0" smtClean="0"/>
              <a:t> et al. 05]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Applications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0"/>
              </a:spcBef>
            </a:pPr>
            <a:r>
              <a:rPr lang="es-ES" dirty="0" smtClean="0"/>
              <a:t>In </a:t>
            </a:r>
            <a:r>
              <a:rPr lang="es-ES" b="1" dirty="0" err="1" smtClean="0"/>
              <a:t>rendering</a:t>
            </a:r>
            <a:r>
              <a:rPr lang="es-ES" dirty="0" smtClean="0"/>
              <a:t>, BTF </a:t>
            </a:r>
            <a:r>
              <a:rPr lang="es-ES" dirty="0" err="1" smtClean="0"/>
              <a:t>compression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filtering</a:t>
            </a:r>
            <a:r>
              <a:rPr lang="es-ES" dirty="0" smtClean="0"/>
              <a:t>:</a:t>
            </a:r>
            <a:endParaRPr lang="es-ES" dirty="0" smtClean="0"/>
          </a:p>
          <a:p>
            <a:pPr marL="1143000" lvl="1" indent="-742950">
              <a:spcBef>
                <a:spcPts val="0"/>
              </a:spcBef>
            </a:pPr>
            <a:r>
              <a:rPr lang="es-ES" dirty="0" err="1" smtClean="0"/>
              <a:t>When</a:t>
            </a:r>
            <a:r>
              <a:rPr lang="es-ES" dirty="0" smtClean="0"/>
              <a:t> a </a:t>
            </a:r>
            <a:r>
              <a:rPr lang="es-ES" dirty="0" err="1" smtClean="0"/>
              <a:t>prefiltered</a:t>
            </a:r>
            <a:r>
              <a:rPr lang="es-ES" dirty="0" smtClean="0"/>
              <a:t> </a:t>
            </a:r>
            <a:r>
              <a:rPr lang="es-ES" dirty="0" err="1" smtClean="0"/>
              <a:t>approximation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BTFs</a:t>
            </a:r>
            <a:r>
              <a:rPr lang="es-ES" dirty="0" smtClean="0"/>
              <a:t>?</a:t>
            </a:r>
            <a:endParaRPr lang="es-E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422" t="38892" r="50679" b="30693"/>
          <a:stretch>
            <a:fillRect/>
          </a:stretch>
        </p:blipFill>
        <p:spPr bwMode="auto">
          <a:xfrm>
            <a:off x="642910" y="3143248"/>
            <a:ext cx="8226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9321" t="38944" r="8151" b="30693"/>
          <a:stretch>
            <a:fillRect/>
          </a:stretch>
        </p:blipFill>
        <p:spPr bwMode="auto">
          <a:xfrm>
            <a:off x="714348" y="3143248"/>
            <a:ext cx="81865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Applications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0"/>
              </a:spcBef>
            </a:pPr>
            <a:r>
              <a:rPr lang="es-ES" dirty="0" smtClean="0"/>
              <a:t>In </a:t>
            </a:r>
            <a:r>
              <a:rPr lang="es-ES" b="1" dirty="0" err="1" smtClean="0"/>
              <a:t>rendering</a:t>
            </a:r>
            <a:r>
              <a:rPr lang="es-ES" dirty="0" smtClean="0"/>
              <a:t>, BTF </a:t>
            </a:r>
            <a:r>
              <a:rPr lang="es-ES" dirty="0" err="1" smtClean="0"/>
              <a:t>compression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filtering</a:t>
            </a:r>
            <a:r>
              <a:rPr lang="es-ES" dirty="0" smtClean="0"/>
              <a:t>:</a:t>
            </a:r>
            <a:endParaRPr lang="es-ES" dirty="0" smtClean="0"/>
          </a:p>
          <a:p>
            <a:pPr marL="1143000" lvl="1" indent="-742950">
              <a:spcBef>
                <a:spcPts val="0"/>
              </a:spcBef>
            </a:pPr>
            <a:r>
              <a:rPr lang="es-ES" dirty="0" err="1" smtClean="0"/>
              <a:t>Adaptive</a:t>
            </a:r>
            <a:r>
              <a:rPr lang="es-ES" dirty="0" smtClean="0"/>
              <a:t> </a:t>
            </a:r>
            <a:r>
              <a:rPr lang="es-ES" dirty="0" err="1" smtClean="0"/>
              <a:t>rendering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material </a:t>
            </a:r>
            <a:r>
              <a:rPr lang="es-ES" dirty="0" err="1" smtClean="0"/>
              <a:t>props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392" t="21484" r="14897" b="16015"/>
          <a:stretch>
            <a:fillRect/>
          </a:stretch>
        </p:blipFill>
        <p:spPr bwMode="auto">
          <a:xfrm>
            <a:off x="357158" y="2697139"/>
            <a:ext cx="8572528" cy="373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5786446" y="3286124"/>
            <a:ext cx="2372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err="1" smtClean="0"/>
              <a:t>Speed</a:t>
            </a:r>
            <a:r>
              <a:rPr lang="es-ES" sz="2400" b="1" dirty="0" smtClean="0"/>
              <a:t>-up: x2.5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Approximate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pre-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filtering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/>
              <a:t>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applied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BTF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sacrificing</a:t>
            </a:r>
            <a:r>
              <a:rPr lang="es-ES" dirty="0" smtClean="0"/>
              <a:t> visual </a:t>
            </a:r>
            <a:r>
              <a:rPr lang="es-ES" dirty="0" err="1" smtClean="0"/>
              <a:t>quality</a:t>
            </a:r>
            <a:r>
              <a:rPr lang="es-ES" dirty="0" smtClean="0"/>
              <a:t>.</a:t>
            </a:r>
          </a:p>
          <a:p>
            <a:pPr marL="1143000" lvl="1" indent="-742950">
              <a:spcBef>
                <a:spcPts val="2400"/>
              </a:spcBef>
            </a:pP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filter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angular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domain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/>
              <a:t>more </a:t>
            </a:r>
            <a:r>
              <a:rPr lang="es-ES" dirty="0" err="1" smtClean="0"/>
              <a:t>aggresively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spatial</a:t>
            </a:r>
            <a:r>
              <a:rPr lang="es-ES" dirty="0" smtClean="0"/>
              <a:t> </a:t>
            </a:r>
            <a:r>
              <a:rPr lang="es-ES" dirty="0" err="1" smtClean="0"/>
              <a:t>domain</a:t>
            </a:r>
            <a:r>
              <a:rPr lang="es-ES" dirty="0" smtClean="0"/>
              <a:t>.</a:t>
            </a:r>
            <a:endParaRPr lang="es-ES" dirty="0" smtClean="0"/>
          </a:p>
          <a:p>
            <a:pPr marL="1143000" lvl="1" indent="-742950">
              <a:spcBef>
                <a:spcPts val="2400"/>
              </a:spcBef>
            </a:pP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High-level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features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/>
              <a:t>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determine </a:t>
            </a:r>
            <a:r>
              <a:rPr lang="es-ES" dirty="0" err="1" smtClean="0"/>
              <a:t>optimal</a:t>
            </a:r>
            <a:r>
              <a:rPr lang="es-ES" dirty="0" smtClean="0"/>
              <a:t> </a:t>
            </a:r>
            <a:r>
              <a:rPr lang="es-ES" dirty="0" err="1" smtClean="0"/>
              <a:t>parameters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BTF </a:t>
            </a:r>
            <a:r>
              <a:rPr lang="es-ES" dirty="0" err="1" smtClean="0"/>
              <a:t>filtering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C00000"/>
                </a:solidFill>
              </a:rPr>
              <a:t>And </a:t>
            </a:r>
            <a:r>
              <a:rPr lang="es-ES" dirty="0" err="1" smtClean="0">
                <a:solidFill>
                  <a:srgbClr val="C00000"/>
                </a:solidFill>
              </a:rPr>
              <a:t>they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correlate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with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low-level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statistics</a:t>
            </a:r>
            <a:r>
              <a:rPr lang="es-ES" dirty="0" smtClean="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500166" y="4071942"/>
            <a:ext cx="6929486" cy="15001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Approximate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pre-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filtering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/>
              <a:t>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applied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BTF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sacrificing</a:t>
            </a:r>
            <a:r>
              <a:rPr lang="es-ES" dirty="0" smtClean="0"/>
              <a:t> visual </a:t>
            </a:r>
            <a:r>
              <a:rPr lang="es-ES" dirty="0" err="1" smtClean="0"/>
              <a:t>quality</a:t>
            </a:r>
            <a:r>
              <a:rPr lang="es-ES" dirty="0" smtClean="0"/>
              <a:t>.</a:t>
            </a:r>
          </a:p>
          <a:p>
            <a:pPr marL="1143000" lvl="1" indent="-742950">
              <a:spcBef>
                <a:spcPts val="2400"/>
              </a:spcBef>
            </a:pP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filter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angular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domain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/>
              <a:t>more </a:t>
            </a:r>
            <a:r>
              <a:rPr lang="es-ES" dirty="0" err="1" smtClean="0"/>
              <a:t>aggresively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spatial</a:t>
            </a:r>
            <a:r>
              <a:rPr lang="es-ES" dirty="0" smtClean="0"/>
              <a:t> </a:t>
            </a:r>
            <a:r>
              <a:rPr lang="es-ES" dirty="0" err="1" smtClean="0"/>
              <a:t>domain</a:t>
            </a:r>
            <a:r>
              <a:rPr lang="es-ES" dirty="0" smtClean="0"/>
              <a:t>.</a:t>
            </a:r>
            <a:endParaRPr lang="es-ES" dirty="0" smtClean="0"/>
          </a:p>
          <a:p>
            <a:pPr marL="1143000" lvl="1" indent="-742950">
              <a:spcBef>
                <a:spcPts val="2400"/>
              </a:spcBef>
            </a:pP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High-level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features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/>
              <a:t>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determine </a:t>
            </a:r>
            <a:r>
              <a:rPr lang="es-ES" dirty="0" err="1" smtClean="0"/>
              <a:t>optimal</a:t>
            </a:r>
            <a:r>
              <a:rPr lang="es-ES" dirty="0" smtClean="0"/>
              <a:t> </a:t>
            </a:r>
            <a:r>
              <a:rPr lang="es-ES" dirty="0" err="1" smtClean="0"/>
              <a:t>parameters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BTF </a:t>
            </a:r>
            <a:r>
              <a:rPr lang="es-ES" dirty="0" err="1" smtClean="0"/>
              <a:t>filtering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C00000"/>
                </a:solidFill>
              </a:rPr>
              <a:t>And </a:t>
            </a:r>
            <a:r>
              <a:rPr lang="es-ES" dirty="0" err="1" smtClean="0">
                <a:solidFill>
                  <a:srgbClr val="C00000"/>
                </a:solidFill>
              </a:rPr>
              <a:t>they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correlate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with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low-level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statistics</a:t>
            </a:r>
            <a:r>
              <a:rPr lang="es-ES" dirty="0" smtClean="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Approximate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pre-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filtering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/>
              <a:t>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applied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BTF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sacrificing</a:t>
            </a:r>
            <a:r>
              <a:rPr lang="es-ES" dirty="0" smtClean="0"/>
              <a:t> visual </a:t>
            </a:r>
            <a:r>
              <a:rPr lang="es-ES" dirty="0" err="1" smtClean="0"/>
              <a:t>quality</a:t>
            </a:r>
            <a:r>
              <a:rPr lang="es-ES" dirty="0" smtClean="0"/>
              <a:t>.</a:t>
            </a:r>
          </a:p>
          <a:p>
            <a:pPr marL="742950" indent="-742950">
              <a:spcBef>
                <a:spcPts val="2400"/>
              </a:spcBef>
            </a:pPr>
            <a:r>
              <a:rPr lang="es-ES" dirty="0" err="1" smtClean="0"/>
              <a:t>Shown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several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applications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err="1" smtClean="0"/>
              <a:t>for</a:t>
            </a:r>
            <a:r>
              <a:rPr lang="es-ES" dirty="0" smtClean="0"/>
              <a:t> BTF </a:t>
            </a:r>
            <a:r>
              <a:rPr lang="es-ES" dirty="0" err="1" smtClean="0"/>
              <a:t>rendering</a:t>
            </a:r>
            <a:r>
              <a:rPr lang="es-ES" dirty="0" smtClean="0"/>
              <a:t>, </a:t>
            </a:r>
            <a:r>
              <a:rPr lang="es-ES" dirty="0" err="1" smtClean="0"/>
              <a:t>filtering</a:t>
            </a:r>
            <a:r>
              <a:rPr lang="es-ES" dirty="0" smtClean="0"/>
              <a:t> and </a:t>
            </a:r>
            <a:r>
              <a:rPr lang="es-ES" dirty="0" err="1" smtClean="0"/>
              <a:t>compression</a:t>
            </a:r>
            <a:r>
              <a:rPr lang="es-ES" dirty="0" smtClean="0"/>
              <a:t>.</a:t>
            </a:r>
          </a:p>
          <a:p>
            <a:pPr marL="742950" indent="-742950">
              <a:spcBef>
                <a:spcPts val="2400"/>
              </a:spcBef>
              <a:buNone/>
            </a:pPr>
            <a:endParaRPr 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329130"/>
          </a:xfrm>
        </p:spPr>
        <p:txBody>
          <a:bodyPr/>
          <a:lstStyle/>
          <a:p>
            <a:pPr marL="742950" indent="-742950">
              <a:spcBef>
                <a:spcPts val="2400"/>
              </a:spcBef>
            </a:pP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Approximate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pre-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filtering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/>
              <a:t>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applied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BTF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sacrificing</a:t>
            </a:r>
            <a:r>
              <a:rPr lang="es-ES" dirty="0" smtClean="0"/>
              <a:t> visual </a:t>
            </a:r>
            <a:r>
              <a:rPr lang="es-ES" dirty="0" err="1" smtClean="0"/>
              <a:t>quality</a:t>
            </a:r>
            <a:r>
              <a:rPr lang="es-ES" dirty="0" smtClean="0"/>
              <a:t>.</a:t>
            </a:r>
          </a:p>
          <a:p>
            <a:pPr marL="742950" indent="-742950">
              <a:spcBef>
                <a:spcPts val="2400"/>
              </a:spcBef>
            </a:pPr>
            <a:r>
              <a:rPr lang="es-ES" dirty="0" err="1" smtClean="0"/>
              <a:t>Shown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several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applications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err="1" smtClean="0"/>
              <a:t>for</a:t>
            </a:r>
            <a:r>
              <a:rPr lang="es-ES" dirty="0" smtClean="0"/>
              <a:t> BTF </a:t>
            </a:r>
            <a:r>
              <a:rPr lang="es-ES" dirty="0" err="1" smtClean="0"/>
              <a:t>rendering</a:t>
            </a:r>
            <a:r>
              <a:rPr lang="es-ES" dirty="0" smtClean="0"/>
              <a:t>, </a:t>
            </a:r>
            <a:r>
              <a:rPr lang="es-ES" dirty="0" err="1" smtClean="0"/>
              <a:t>filtering</a:t>
            </a:r>
            <a:r>
              <a:rPr lang="es-ES" dirty="0" smtClean="0"/>
              <a:t> and </a:t>
            </a:r>
            <a:r>
              <a:rPr lang="es-ES" dirty="0" err="1" smtClean="0"/>
              <a:t>compression</a:t>
            </a:r>
            <a:r>
              <a:rPr lang="es-ES" dirty="0" smtClean="0"/>
              <a:t>.</a:t>
            </a:r>
          </a:p>
          <a:p>
            <a:pPr marL="742950" indent="-742950">
              <a:spcBef>
                <a:spcPts val="2400"/>
              </a:spcBef>
            </a:pP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: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extrapolate</a:t>
            </a:r>
            <a:r>
              <a:rPr lang="es-ES" dirty="0" smtClean="0"/>
              <a:t> </a:t>
            </a:r>
            <a:r>
              <a:rPr lang="es-ES" dirty="0" err="1" smtClean="0"/>
              <a:t>findings</a:t>
            </a:r>
            <a:r>
              <a:rPr lang="es-ES" dirty="0" smtClean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procedure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material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models</a:t>
            </a:r>
            <a:r>
              <a:rPr lang="es-ES" dirty="0" smtClean="0"/>
              <a:t>? </a:t>
            </a:r>
          </a:p>
          <a:p>
            <a:pPr marL="1143000" lvl="1" indent="-742950">
              <a:spcBef>
                <a:spcPts val="600"/>
              </a:spcBef>
            </a:pPr>
            <a:r>
              <a:rPr lang="es-ES" dirty="0" err="1" smtClean="0"/>
              <a:t>e.g</a:t>
            </a:r>
            <a:r>
              <a:rPr lang="es-ES" dirty="0" smtClean="0"/>
              <a:t>. SV-</a:t>
            </a:r>
            <a:r>
              <a:rPr lang="es-ES" dirty="0" err="1" smtClean="0"/>
              <a:t>BRDFs</a:t>
            </a:r>
            <a:endParaRPr lang="es-ES" dirty="0" smtClean="0"/>
          </a:p>
          <a:p>
            <a:pPr marL="742950" indent="-742950">
              <a:spcBef>
                <a:spcPts val="2400"/>
              </a:spcBef>
              <a:buNone/>
            </a:pPr>
            <a:endParaRPr lang="es-E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Thanks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r>
              <a:rPr lang="es-ES" dirty="0" smtClean="0"/>
              <a:t>Data at:</a:t>
            </a:r>
          </a:p>
          <a:p>
            <a:pPr lvl="1" algn="ctr">
              <a:buNone/>
            </a:pPr>
            <a:r>
              <a:rPr lang="es-ES" dirty="0" smtClean="0">
                <a:solidFill>
                  <a:schemeClr val="tx2"/>
                </a:solidFill>
              </a:rPr>
              <a:t>http</a:t>
            </a:r>
            <a:r>
              <a:rPr lang="es-ES" dirty="0" smtClean="0">
                <a:solidFill>
                  <a:schemeClr val="tx2"/>
                </a:solidFill>
              </a:rPr>
              <a:t>://giga.cps.unizar.es</a:t>
            </a:r>
            <a:r>
              <a:rPr lang="es-ES" dirty="0" smtClean="0">
                <a:solidFill>
                  <a:schemeClr val="tx2"/>
                </a:solidFill>
              </a:rPr>
              <a:t>/~ajarabo/pubs/btfTVCG14/</a:t>
            </a:r>
            <a:endParaRPr lang="es-ES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http://giga.cps.unizar.es/~ajarabo/pubs/btfTVCG14/images/teaser.jpg"/>
          <p:cNvPicPr>
            <a:picLocks noChangeAspect="1" noChangeArrowheads="1"/>
          </p:cNvPicPr>
          <p:nvPr/>
        </p:nvPicPr>
        <p:blipFill>
          <a:blip r:embed="rId2" cstate="print"/>
          <a:srcRect l="48485"/>
          <a:stretch>
            <a:fillRect/>
          </a:stretch>
        </p:blipFill>
        <p:spPr bwMode="auto">
          <a:xfrm>
            <a:off x="3143240" y="2357431"/>
            <a:ext cx="5648248" cy="2214577"/>
          </a:xfrm>
          <a:prstGeom prst="rect">
            <a:avLst/>
          </a:prstGeom>
          <a:noFill/>
        </p:spPr>
      </p:pic>
      <p:pic>
        <p:nvPicPr>
          <p:cNvPr id="5" name="Picture 2" descr="http://giga.cps.unizar.es/~ajarabo/pubs/btfTVCG14/images/teaser.jpg"/>
          <p:cNvPicPr>
            <a:picLocks noChangeAspect="1" noChangeArrowheads="1"/>
          </p:cNvPicPr>
          <p:nvPr/>
        </p:nvPicPr>
        <p:blipFill>
          <a:blip r:embed="rId2" cstate="print"/>
          <a:srcRect r="75892"/>
          <a:stretch>
            <a:fillRect/>
          </a:stretch>
        </p:blipFill>
        <p:spPr bwMode="auto">
          <a:xfrm>
            <a:off x="500034" y="2357431"/>
            <a:ext cx="2643206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/>
              <a:t>Bidirectional</a:t>
            </a:r>
            <a:r>
              <a:rPr lang="es-ES" dirty="0" smtClean="0"/>
              <a:t> </a:t>
            </a:r>
            <a:r>
              <a:rPr lang="es-ES" dirty="0" err="1" smtClean="0"/>
              <a:t>Texture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422" t="40972" r="32812" b="25694"/>
          <a:stretch>
            <a:fillRect/>
          </a:stretch>
        </p:blipFill>
        <p:spPr bwMode="auto">
          <a:xfrm>
            <a:off x="428596" y="2571744"/>
            <a:ext cx="8286776" cy="259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786446" y="564357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/>
              <a:t>[</a:t>
            </a:r>
            <a:r>
              <a:rPr lang="es-ES" sz="2000" dirty="0" err="1" smtClean="0"/>
              <a:t>Schwartz</a:t>
            </a:r>
            <a:r>
              <a:rPr lang="es-ES" sz="2000" dirty="0" smtClean="0"/>
              <a:t> et al.11]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rian\Downloads\CodeCogsEqn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7" y="3019425"/>
            <a:ext cx="6448425" cy="819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rian\Downloads\CodeCogsEqn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7" y="3019425"/>
            <a:ext cx="6448425" cy="81915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786314" y="3000372"/>
            <a:ext cx="1785950" cy="85725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Bidirectional</a:t>
            </a:r>
            <a:r>
              <a:rPr lang="es-ES" dirty="0" smtClean="0"/>
              <a:t> </a:t>
            </a:r>
            <a:r>
              <a:rPr lang="es-ES" dirty="0" err="1" smtClean="0"/>
              <a:t>Texture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View- and light-</a:t>
            </a:r>
            <a:r>
              <a:rPr lang="es-ES" dirty="0" err="1" smtClean="0"/>
              <a:t>dependent</a:t>
            </a:r>
            <a:r>
              <a:rPr lang="es-ES" dirty="0" smtClean="0"/>
              <a:t> </a:t>
            </a:r>
            <a:r>
              <a:rPr lang="es-ES" dirty="0" err="1" smtClean="0"/>
              <a:t>textures</a:t>
            </a:r>
            <a:endParaRPr lang="es-ES" dirty="0" smtClean="0"/>
          </a:p>
          <a:p>
            <a:r>
              <a:rPr lang="es-ES" dirty="0" err="1" smtClean="0"/>
              <a:t>Encoding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reflectances</a:t>
            </a:r>
            <a:endParaRPr lang="es-ES" dirty="0" smtClean="0"/>
          </a:p>
          <a:p>
            <a:pPr lvl="1"/>
            <a:r>
              <a:rPr lang="es-ES" dirty="0" err="1" smtClean="0"/>
              <a:t>Parallax</a:t>
            </a:r>
            <a:endParaRPr lang="es-ES" dirty="0" smtClean="0"/>
          </a:p>
          <a:p>
            <a:pPr lvl="1"/>
            <a:r>
              <a:rPr lang="es-ES" dirty="0" err="1" smtClean="0"/>
              <a:t>Shadows</a:t>
            </a:r>
            <a:endParaRPr lang="es-ES" dirty="0" smtClean="0"/>
          </a:p>
          <a:p>
            <a:pPr lvl="1"/>
            <a:r>
              <a:rPr lang="es-ES" dirty="0" smtClean="0"/>
              <a:t>GI + local SSS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822166" y="5957848"/>
            <a:ext cx="310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/>
              <a:t>[</a:t>
            </a:r>
            <a:r>
              <a:rPr lang="es-ES" sz="2000" dirty="0" err="1" smtClean="0"/>
              <a:t>Filip</a:t>
            </a:r>
            <a:r>
              <a:rPr lang="es-ES" sz="2000" dirty="0" smtClean="0"/>
              <a:t> et al.11]</a:t>
            </a:r>
            <a:endParaRPr lang="es-E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6310" t="13672" r="29100" b="31640"/>
          <a:stretch>
            <a:fillRect/>
          </a:stretch>
        </p:blipFill>
        <p:spPr bwMode="auto">
          <a:xfrm>
            <a:off x="4714876" y="2171610"/>
            <a:ext cx="417912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Bidirectional</a:t>
            </a:r>
            <a:r>
              <a:rPr lang="es-ES" dirty="0" smtClean="0"/>
              <a:t> </a:t>
            </a:r>
            <a:r>
              <a:rPr lang="es-ES" dirty="0" err="1" smtClean="0"/>
              <a:t>Texture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822166" y="5957848"/>
            <a:ext cx="310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/>
              <a:t>[</a:t>
            </a:r>
            <a:r>
              <a:rPr lang="es-ES" sz="2000" dirty="0" err="1" smtClean="0"/>
              <a:t>Schwartz</a:t>
            </a:r>
            <a:r>
              <a:rPr lang="es-ES" sz="2000" dirty="0" smtClean="0"/>
              <a:t> et al.11]</a:t>
            </a:r>
            <a:endParaRPr lang="es-E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062" t="10417" r="55078" b="50000"/>
          <a:stretch>
            <a:fillRect/>
          </a:stretch>
        </p:blipFill>
        <p:spPr bwMode="auto">
          <a:xfrm>
            <a:off x="428596" y="1428736"/>
            <a:ext cx="5643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4062" t="49306" r="55078" b="11111"/>
          <a:stretch>
            <a:fillRect/>
          </a:stretch>
        </p:blipFill>
        <p:spPr bwMode="auto">
          <a:xfrm>
            <a:off x="3143240" y="1428736"/>
            <a:ext cx="5643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357158" y="5429264"/>
            <a:ext cx="87868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BTF –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of </a:t>
            </a:r>
            <a:r>
              <a:rPr lang="es-ES" dirty="0" err="1" smtClean="0"/>
              <a:t>filtering</a:t>
            </a:r>
            <a:endParaRPr lang="es-E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25390" r="9406" b="16992"/>
          <a:stretch>
            <a:fillRect/>
          </a:stretch>
        </p:blipFill>
        <p:spPr bwMode="auto">
          <a:xfrm>
            <a:off x="0" y="1857364"/>
            <a:ext cx="90205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 de flecha"/>
          <p:cNvCxnSpPr/>
          <p:nvPr/>
        </p:nvCxnSpPr>
        <p:spPr>
          <a:xfrm>
            <a:off x="357158" y="5643578"/>
            <a:ext cx="8429684" cy="1588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14282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Undersampling</a:t>
            </a:r>
            <a:r>
              <a:rPr lang="es-ES" dirty="0" smtClean="0"/>
              <a:t> (</a:t>
            </a:r>
            <a:r>
              <a:rPr lang="es-ES" dirty="0" err="1" smtClean="0"/>
              <a:t>Aliasing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86578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Over-smooth</a:t>
            </a:r>
            <a:r>
              <a:rPr lang="es-ES" dirty="0" smtClean="0"/>
              <a:t> (</a:t>
            </a:r>
            <a:r>
              <a:rPr lang="es-ES" dirty="0" err="1" smtClean="0"/>
              <a:t>Blur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6734</TotalTime>
  <Words>733</Words>
  <Application>Microsoft Office PowerPoint</Application>
  <PresentationFormat>Presentación en pantalla (4:3)</PresentationFormat>
  <Paragraphs>127</Paragraphs>
  <Slides>36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Effects of Approximate Filtering on the Appearance of Bidirectional Texture Functions</vt:lpstr>
      <vt:lpstr>Bidirectional Texture Function</vt:lpstr>
      <vt:lpstr>Bidirectional Texture Function</vt:lpstr>
      <vt:lpstr>Bidirectional Texture Function</vt:lpstr>
      <vt:lpstr>Diapositiva 5</vt:lpstr>
      <vt:lpstr>Diapositiva 6</vt:lpstr>
      <vt:lpstr>Bidirectional Texture Function</vt:lpstr>
      <vt:lpstr>Bidirectional Texture Function</vt:lpstr>
      <vt:lpstr>BTF – The problem of filtering</vt:lpstr>
      <vt:lpstr>BTF – The problem of filtering</vt:lpstr>
      <vt:lpstr>BTF – The problem of filtering</vt:lpstr>
      <vt:lpstr>Bidirectional Texture Function</vt:lpstr>
      <vt:lpstr>BTF – The problem of filtering</vt:lpstr>
      <vt:lpstr>BTF – The problem of filtering</vt:lpstr>
      <vt:lpstr>Our goal</vt:lpstr>
      <vt:lpstr>Our goal</vt:lpstr>
      <vt:lpstr>Perceptual Experiments</vt:lpstr>
      <vt:lpstr>Perceptual Experiments</vt:lpstr>
      <vt:lpstr>Perceptual Experiments</vt:lpstr>
      <vt:lpstr>Perceptual Experiments</vt:lpstr>
      <vt:lpstr>Perceptual Experiments</vt:lpstr>
      <vt:lpstr>Perceptual Experiments</vt:lpstr>
      <vt:lpstr>Perceptual Experiments</vt:lpstr>
      <vt:lpstr>Perceptual Experiments</vt:lpstr>
      <vt:lpstr>Perceptual Experiments</vt:lpstr>
      <vt:lpstr>Analysis</vt:lpstr>
      <vt:lpstr>Experiments Results (I)</vt:lpstr>
      <vt:lpstr>Experiments Results (II)</vt:lpstr>
      <vt:lpstr>Applications</vt:lpstr>
      <vt:lpstr>Applications</vt:lpstr>
      <vt:lpstr>Applications</vt:lpstr>
      <vt:lpstr>Conclusions</vt:lpstr>
      <vt:lpstr>Conclusions</vt:lpstr>
      <vt:lpstr>Conclusions</vt:lpstr>
      <vt:lpstr>Conclusions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Adolfo</dc:creator>
  <cp:lastModifiedBy>Adrián</cp:lastModifiedBy>
  <cp:revision>469</cp:revision>
  <dcterms:created xsi:type="dcterms:W3CDTF">2011-03-31T08:38:53Z</dcterms:created>
  <dcterms:modified xsi:type="dcterms:W3CDTF">2014-10-09T16:48:55Z</dcterms:modified>
</cp:coreProperties>
</file>