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32" r:id="rId3"/>
    <p:sldId id="333" r:id="rId4"/>
    <p:sldId id="334" r:id="rId5"/>
    <p:sldId id="342" r:id="rId6"/>
    <p:sldId id="351" r:id="rId7"/>
    <p:sldId id="343" r:id="rId8"/>
    <p:sldId id="344" r:id="rId9"/>
    <p:sldId id="345" r:id="rId10"/>
    <p:sldId id="367" r:id="rId11"/>
    <p:sldId id="374" r:id="rId12"/>
    <p:sldId id="375" r:id="rId13"/>
    <p:sldId id="352" r:id="rId14"/>
    <p:sldId id="353" r:id="rId15"/>
    <p:sldId id="354" r:id="rId16"/>
    <p:sldId id="355" r:id="rId17"/>
    <p:sldId id="336" r:id="rId18"/>
    <p:sldId id="338" r:id="rId19"/>
    <p:sldId id="278" r:id="rId20"/>
    <p:sldId id="327" r:id="rId21"/>
    <p:sldId id="376" r:id="rId22"/>
    <p:sldId id="377" r:id="rId23"/>
    <p:sldId id="360" r:id="rId24"/>
    <p:sldId id="357" r:id="rId25"/>
    <p:sldId id="380" r:id="rId26"/>
    <p:sldId id="302" r:id="rId27"/>
    <p:sldId id="378" r:id="rId28"/>
    <p:sldId id="304" r:id="rId29"/>
    <p:sldId id="305" r:id="rId30"/>
    <p:sldId id="306" r:id="rId31"/>
    <p:sldId id="364" r:id="rId32"/>
    <p:sldId id="293" r:id="rId33"/>
    <p:sldId id="363" r:id="rId34"/>
    <p:sldId id="365" r:id="rId35"/>
    <p:sldId id="307" r:id="rId36"/>
    <p:sldId id="298" r:id="rId37"/>
    <p:sldId id="349" r:id="rId38"/>
    <p:sldId id="346" r:id="rId39"/>
    <p:sldId id="308" r:id="rId40"/>
    <p:sldId id="313" r:id="rId41"/>
    <p:sldId id="386" r:id="rId42"/>
    <p:sldId id="311" r:id="rId43"/>
    <p:sldId id="384" r:id="rId44"/>
    <p:sldId id="262" r:id="rId45"/>
    <p:sldId id="361" r:id="rId46"/>
    <p:sldId id="268" r:id="rId47"/>
    <p:sldId id="317" r:id="rId48"/>
    <p:sldId id="366" r:id="rId49"/>
    <p:sldId id="323" r:id="rId50"/>
    <p:sldId id="362" r:id="rId51"/>
    <p:sldId id="381" r:id="rId52"/>
    <p:sldId id="368" r:id="rId53"/>
    <p:sldId id="369" r:id="rId54"/>
    <p:sldId id="370" r:id="rId55"/>
    <p:sldId id="371" r:id="rId56"/>
    <p:sldId id="320" r:id="rId57"/>
    <p:sldId id="385" r:id="rId58"/>
    <p:sldId id="382" r:id="rId59"/>
    <p:sldId id="328" r:id="rId60"/>
    <p:sldId id="340" r:id="rId61"/>
    <p:sldId id="330" r:id="rId62"/>
    <p:sldId id="337" r:id="rId63"/>
    <p:sldId id="329" r:id="rId64"/>
    <p:sldId id="314" r:id="rId65"/>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757"/>
    <a:srgbClr val="FFC91D"/>
    <a:srgbClr val="EEB500"/>
    <a:srgbClr val="59B3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51" autoAdjust="0"/>
  </p:normalViewPr>
  <p:slideViewPr>
    <p:cSldViewPr>
      <p:cViewPr>
        <p:scale>
          <a:sx n="50" d="100"/>
          <a:sy n="50" d="100"/>
        </p:scale>
        <p:origin x="-1664" y="-2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35A7-6D18-4807-A04D-887225D40630}" type="datetimeFigureOut">
              <a:rPr lang="en-US" smtClean="0"/>
              <a:pPr/>
              <a:t>8/14/2018</a:t>
            </a:fld>
            <a:endParaRPr lang="en-US"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B39385-A369-416D-B9BB-27C8314ABFD4}" type="slidenum">
              <a:rPr lang="en-US" smtClean="0"/>
              <a:pPr/>
              <a:t>‹Nº›</a:t>
            </a:fld>
            <a:endParaRPr lang="en-US" dirty="0"/>
          </a:p>
        </p:txBody>
      </p:sp>
    </p:spTree>
    <p:extLst>
      <p:ext uri="{BB962C8B-B14F-4D97-AF65-F5344CB8AC3E}">
        <p14:creationId xmlns:p14="http://schemas.microsoft.com/office/powerpoint/2010/main" val="339157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So </a:t>
            </a:r>
            <a:r>
              <a:rPr lang="es-ES" dirty="0" err="1" smtClean="0"/>
              <a:t>before</a:t>
            </a:r>
            <a:r>
              <a:rPr lang="es-ES" dirty="0" smtClean="0"/>
              <a:t> </a:t>
            </a:r>
            <a:r>
              <a:rPr lang="es-ES" dirty="0" err="1" smtClean="0"/>
              <a:t>we</a:t>
            </a:r>
            <a:r>
              <a:rPr lang="es-ES" dirty="0" smtClean="0"/>
              <a:t> </a:t>
            </a:r>
            <a:r>
              <a:rPr lang="es-ES" dirty="0" err="1" smtClean="0"/>
              <a:t>continue</a:t>
            </a:r>
            <a:r>
              <a:rPr lang="es-ES" dirty="0" smtClean="0"/>
              <a:t>,</a:t>
            </a:r>
            <a:r>
              <a:rPr lang="es-ES" baseline="0" dirty="0" smtClean="0"/>
              <a:t> </a:t>
            </a:r>
            <a:r>
              <a:rPr lang="es-ES" baseline="0" dirty="0" err="1" smtClean="0"/>
              <a:t>let</a:t>
            </a:r>
            <a:r>
              <a:rPr lang="es-ES" baseline="0" dirty="0" smtClean="0"/>
              <a:t> </a:t>
            </a:r>
            <a:r>
              <a:rPr lang="es-ES" baseline="0" dirty="0" err="1" smtClean="0"/>
              <a:t>us</a:t>
            </a:r>
            <a:r>
              <a:rPr lang="es-ES" baseline="0" dirty="0" smtClean="0"/>
              <a:t> revise </a:t>
            </a:r>
            <a:r>
              <a:rPr lang="es-ES" baseline="0" dirty="0" err="1" smtClean="0"/>
              <a:t>what</a:t>
            </a:r>
            <a:r>
              <a:rPr lang="es-ES" baseline="0" dirty="0" smtClean="0"/>
              <a:t> </a:t>
            </a:r>
            <a:r>
              <a:rPr lang="es-ES" baseline="0" dirty="0" err="1" smtClean="0"/>
              <a:t>we</a:t>
            </a:r>
            <a:r>
              <a:rPr lang="es-ES" baseline="0" dirty="0" smtClean="0"/>
              <a:t> mean </a:t>
            </a:r>
            <a:r>
              <a:rPr lang="es-ES" baseline="0" dirty="0" err="1" smtClean="0"/>
              <a:t>by</a:t>
            </a:r>
            <a:r>
              <a:rPr lang="es-ES" baseline="0" dirty="0" smtClean="0"/>
              <a:t> </a:t>
            </a:r>
            <a:r>
              <a:rPr lang="es-ES" baseline="0" dirty="0" err="1" smtClean="0"/>
              <a:t>spatial</a:t>
            </a:r>
            <a:r>
              <a:rPr lang="es-ES" baseline="0" dirty="0" smtClean="0"/>
              <a:t> </a:t>
            </a:r>
            <a:r>
              <a:rPr lang="es-ES" baseline="0" dirty="0" err="1" smtClean="0"/>
              <a:t>correlation</a:t>
            </a:r>
            <a:r>
              <a:rPr lang="es-ES" baseline="0" dirty="0" smtClean="0"/>
              <a:t>. </a:t>
            </a:r>
            <a:r>
              <a:rPr lang="es-ES" baseline="0" dirty="0" err="1" smtClean="0"/>
              <a:t>The</a:t>
            </a:r>
            <a:r>
              <a:rPr lang="es-ES" baseline="0" dirty="0" smtClean="0"/>
              <a:t> </a:t>
            </a:r>
            <a:r>
              <a:rPr lang="es-ES" baseline="0" dirty="0" err="1" smtClean="0"/>
              <a:t>classic</a:t>
            </a:r>
            <a:r>
              <a:rPr lang="es-ES" baseline="0" dirty="0" smtClean="0"/>
              <a:t> RTE </a:t>
            </a:r>
            <a:r>
              <a:rPr lang="es-ES" baseline="0" dirty="0" err="1" smtClean="0"/>
              <a:t>assumes</a:t>
            </a:r>
            <a:r>
              <a:rPr lang="es-ES" baseline="0" dirty="0" smtClean="0"/>
              <a:t> </a:t>
            </a:r>
            <a:r>
              <a:rPr lang="es-ES" baseline="0" dirty="0" err="1" smtClean="0"/>
              <a:t>that</a:t>
            </a:r>
            <a:r>
              <a:rPr lang="es-ES" baseline="0" dirty="0" smtClean="0"/>
              <a:t> </a:t>
            </a:r>
            <a:r>
              <a:rPr lang="es-ES" baseline="0" dirty="0" err="1" smtClean="0"/>
              <a:t>each</a:t>
            </a:r>
            <a:r>
              <a:rPr lang="es-ES" baseline="0" dirty="0" smtClean="0"/>
              <a:t> </a:t>
            </a:r>
            <a:r>
              <a:rPr lang="es-ES" baseline="0" dirty="0" err="1" smtClean="0"/>
              <a:t>particle</a:t>
            </a:r>
            <a:r>
              <a:rPr lang="es-ES" baseline="0" dirty="0" smtClean="0"/>
              <a:t> &lt;</a:t>
            </a:r>
            <a:r>
              <a:rPr lang="es-ES" baseline="0" dirty="0" err="1" smtClean="0"/>
              <a:t>click</a:t>
            </a:r>
            <a:r>
              <a:rPr lang="es-ES" baseline="0" dirty="0" smtClean="0"/>
              <a:t>&gt; has a position </a:t>
            </a:r>
            <a:r>
              <a:rPr lang="es-ES" baseline="0" dirty="0" err="1" smtClean="0"/>
              <a:t>completely</a:t>
            </a:r>
            <a:r>
              <a:rPr lang="es-ES" baseline="0" dirty="0" smtClean="0"/>
              <a:t> </a:t>
            </a:r>
            <a:r>
              <a:rPr lang="es-ES" baseline="0" dirty="0" err="1" smtClean="0"/>
              <a:t>random</a:t>
            </a:r>
            <a:r>
              <a:rPr lang="es-ES" baseline="0" dirty="0" smtClean="0"/>
              <a:t>, and </a:t>
            </a:r>
            <a:r>
              <a:rPr lang="es-ES" baseline="0" dirty="0" err="1" smtClean="0"/>
              <a:t>uncorrelated</a:t>
            </a:r>
            <a:r>
              <a:rPr lang="es-ES" baseline="0" dirty="0" smtClean="0"/>
              <a:t> </a:t>
            </a:r>
            <a:r>
              <a:rPr lang="es-ES" baseline="0" dirty="0" err="1" smtClean="0"/>
              <a:t>with</a:t>
            </a:r>
            <a:r>
              <a:rPr lang="es-ES" baseline="0" dirty="0" smtClean="0"/>
              <a:t> </a:t>
            </a:r>
            <a:r>
              <a:rPr lang="es-ES" baseline="0" dirty="0" err="1" smtClean="0"/>
              <a:t>respect</a:t>
            </a:r>
            <a:r>
              <a:rPr lang="es-ES" baseline="0" dirty="0" smtClean="0"/>
              <a:t> to </a:t>
            </a:r>
            <a:r>
              <a:rPr lang="es-ES" baseline="0" dirty="0" err="1" smtClean="0"/>
              <a:t>the</a:t>
            </a:r>
            <a:r>
              <a:rPr lang="es-ES" baseline="0" dirty="0" smtClean="0"/>
              <a:t> </a:t>
            </a:r>
            <a:r>
              <a:rPr lang="es-ES" baseline="0" dirty="0" err="1" smtClean="0"/>
              <a:t>other</a:t>
            </a:r>
            <a:r>
              <a:rPr lang="es-ES" baseline="0" dirty="0" smtClean="0"/>
              <a:t> </a:t>
            </a:r>
            <a:r>
              <a:rPr lang="es-ES" baseline="0" dirty="0" err="1" smtClean="0"/>
              <a:t>particles</a:t>
            </a:r>
            <a:r>
              <a:rPr lang="es-ES" baseline="0" dirty="0" smtClean="0"/>
              <a:t> in </a:t>
            </a:r>
            <a:r>
              <a:rPr lang="es-ES" baseline="0" dirty="0" err="1" smtClean="0"/>
              <a:t>the</a:t>
            </a:r>
            <a:r>
              <a:rPr lang="es-ES" baseline="0" dirty="0" smtClean="0"/>
              <a:t> </a:t>
            </a:r>
            <a:r>
              <a:rPr lang="es-ES" baseline="0" dirty="0" err="1" smtClean="0"/>
              <a:t>volume</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other</a:t>
            </a:r>
            <a:r>
              <a:rPr lang="es-ES" baseline="0" dirty="0" smtClean="0"/>
              <a:t> </a:t>
            </a:r>
            <a:r>
              <a:rPr lang="es-ES" baseline="0" dirty="0" err="1" smtClean="0"/>
              <a:t>hand</a:t>
            </a:r>
            <a:r>
              <a:rPr lang="es-ES" baseline="0" dirty="0" smtClean="0"/>
              <a:t>, in media </a:t>
            </a:r>
            <a:r>
              <a:rPr lang="es-ES" baseline="0" dirty="0" err="1" smtClean="0"/>
              <a:t>with</a:t>
            </a:r>
            <a:r>
              <a:rPr lang="es-ES" baseline="0" dirty="0" smtClean="0"/>
              <a:t> positive </a:t>
            </a:r>
            <a:r>
              <a:rPr lang="es-ES" baseline="0" dirty="0" err="1" smtClean="0"/>
              <a:t>correlation</a:t>
            </a:r>
            <a:r>
              <a:rPr lang="es-ES" baseline="0" dirty="0" smtClean="0"/>
              <a:t> &lt;</a:t>
            </a:r>
            <a:r>
              <a:rPr lang="es-ES" baseline="0" dirty="0" err="1" smtClean="0"/>
              <a:t>click</a:t>
            </a:r>
            <a:r>
              <a:rPr lang="es-ES" baseline="0" dirty="0" smtClean="0"/>
              <a:t>&gt;, </a:t>
            </a:r>
            <a:r>
              <a:rPr lang="es-ES" baseline="0" dirty="0" err="1" smtClean="0"/>
              <a:t>the</a:t>
            </a:r>
            <a:r>
              <a:rPr lang="es-ES" baseline="0" dirty="0" smtClean="0"/>
              <a:t> </a:t>
            </a:r>
            <a:r>
              <a:rPr lang="es-ES" baseline="0" dirty="0" err="1" smtClean="0"/>
              <a:t>scatterers</a:t>
            </a:r>
            <a:r>
              <a:rPr lang="es-ES" baseline="0" dirty="0" smtClean="0"/>
              <a:t> </a:t>
            </a:r>
            <a:r>
              <a:rPr lang="es-ES" baseline="0" dirty="0" err="1" smtClean="0"/>
              <a:t>tend</a:t>
            </a:r>
            <a:r>
              <a:rPr lang="es-ES" baseline="0" dirty="0" smtClean="0"/>
              <a:t> to </a:t>
            </a:r>
            <a:r>
              <a:rPr lang="es-ES" baseline="0" dirty="0" err="1" smtClean="0"/>
              <a:t>form</a:t>
            </a:r>
            <a:r>
              <a:rPr lang="es-ES" baseline="0" dirty="0" smtClean="0"/>
              <a:t> </a:t>
            </a:r>
            <a:r>
              <a:rPr lang="es-ES" baseline="0" dirty="0" err="1" smtClean="0"/>
              <a:t>clusters</a:t>
            </a:r>
            <a:r>
              <a:rPr lang="es-ES" baseline="0" dirty="0" smtClean="0"/>
              <a:t> &lt;</a:t>
            </a:r>
            <a:r>
              <a:rPr lang="es-ES" baseline="0" dirty="0" err="1" smtClean="0"/>
              <a:t>click</a:t>
            </a:r>
            <a:r>
              <a:rPr lang="es-ES" baseline="0" dirty="0" smtClean="0"/>
              <a:t>&gt;, </a:t>
            </a:r>
            <a:r>
              <a:rPr lang="es-ES" baseline="0" dirty="0" err="1" smtClean="0"/>
              <a:t>resulting</a:t>
            </a:r>
            <a:r>
              <a:rPr lang="es-ES" baseline="0" dirty="0" smtClean="0"/>
              <a:t> </a:t>
            </a:r>
            <a:r>
              <a:rPr lang="es-ES" baseline="0" dirty="0" err="1" smtClean="0"/>
              <a:t>on</a:t>
            </a:r>
            <a:r>
              <a:rPr lang="es-ES" baseline="0" dirty="0" smtClean="0"/>
              <a:t> </a:t>
            </a:r>
            <a:r>
              <a:rPr lang="es-ES" baseline="0" dirty="0" err="1" smtClean="0"/>
              <a:t>areas</a:t>
            </a:r>
            <a:r>
              <a:rPr lang="es-ES" baseline="0" dirty="0" smtClean="0"/>
              <a:t> </a:t>
            </a:r>
            <a:r>
              <a:rPr lang="es-ES" baseline="0" dirty="0" err="1" smtClean="0"/>
              <a:t>with</a:t>
            </a:r>
            <a:r>
              <a:rPr lang="es-ES" baseline="0" dirty="0" smtClean="0"/>
              <a:t> </a:t>
            </a:r>
            <a:r>
              <a:rPr lang="es-ES" baseline="0" dirty="0" err="1" smtClean="0"/>
              <a:t>low</a:t>
            </a:r>
            <a:r>
              <a:rPr lang="es-ES" baseline="0" dirty="0" smtClean="0"/>
              <a:t> </a:t>
            </a:r>
            <a:r>
              <a:rPr lang="es-ES" baseline="0" dirty="0" err="1" smtClean="0"/>
              <a:t>concentration</a:t>
            </a:r>
            <a:r>
              <a:rPr lang="es-ES" baseline="0" dirty="0" smtClean="0"/>
              <a:t>, and </a:t>
            </a:r>
            <a:r>
              <a:rPr lang="es-ES" baseline="0" dirty="0" err="1" smtClean="0"/>
              <a:t>therefore</a:t>
            </a:r>
            <a:r>
              <a:rPr lang="es-ES" baseline="0" dirty="0" smtClean="0"/>
              <a:t> </a:t>
            </a:r>
            <a:r>
              <a:rPr lang="es-ES" baseline="0" dirty="0" err="1" smtClean="0"/>
              <a:t>higher</a:t>
            </a:r>
            <a:r>
              <a:rPr lang="es-ES" baseline="0" dirty="0" smtClean="0"/>
              <a:t> </a:t>
            </a:r>
            <a:r>
              <a:rPr lang="es-ES" baseline="0" dirty="0" err="1" smtClean="0"/>
              <a:t>transmittance</a:t>
            </a:r>
            <a:r>
              <a:rPr lang="es-ES" baseline="0" dirty="0" smtClean="0"/>
              <a:t>. </a:t>
            </a:r>
            <a:r>
              <a:rPr lang="es-ES" baseline="0" dirty="0" err="1" smtClean="0"/>
              <a:t>Finally</a:t>
            </a:r>
            <a:r>
              <a:rPr lang="es-ES" baseline="0" dirty="0" smtClean="0"/>
              <a:t>, </a:t>
            </a:r>
            <a:r>
              <a:rPr lang="es-ES" baseline="0" dirty="0" err="1" smtClean="0"/>
              <a:t>scatterers</a:t>
            </a:r>
            <a:r>
              <a:rPr lang="es-ES" baseline="0" dirty="0" smtClean="0"/>
              <a:t> </a:t>
            </a:r>
            <a:r>
              <a:rPr lang="es-ES" baseline="0" dirty="0" err="1" smtClean="0"/>
              <a:t>negatively</a:t>
            </a:r>
            <a:r>
              <a:rPr lang="es-ES" baseline="0" dirty="0" smtClean="0"/>
              <a:t> </a:t>
            </a:r>
            <a:r>
              <a:rPr lang="es-ES" baseline="0" dirty="0" err="1" smtClean="0"/>
              <a:t>correlated</a:t>
            </a:r>
            <a:r>
              <a:rPr lang="es-ES" baseline="0" dirty="0" smtClean="0"/>
              <a:t> &lt;</a:t>
            </a:r>
            <a:r>
              <a:rPr lang="es-ES" baseline="0" dirty="0" err="1" smtClean="0"/>
              <a:t>click</a:t>
            </a:r>
            <a:r>
              <a:rPr lang="es-ES" baseline="0" dirty="0" smtClean="0"/>
              <a:t>&gt; </a:t>
            </a:r>
            <a:r>
              <a:rPr lang="es-ES" baseline="0" dirty="0" err="1" smtClean="0"/>
              <a:t>tend</a:t>
            </a:r>
            <a:r>
              <a:rPr lang="es-ES" baseline="0" dirty="0" smtClean="0"/>
              <a:t> to repulse </a:t>
            </a:r>
            <a:r>
              <a:rPr lang="es-ES" baseline="0" dirty="0" err="1" smtClean="0"/>
              <a:t>each</a:t>
            </a:r>
            <a:r>
              <a:rPr lang="es-ES" baseline="0" dirty="0" smtClean="0"/>
              <a:t> </a:t>
            </a:r>
            <a:r>
              <a:rPr lang="es-ES" baseline="0" dirty="0" err="1" smtClean="0"/>
              <a:t>others</a:t>
            </a:r>
            <a:r>
              <a:rPr lang="es-ES" baseline="0" dirty="0" smtClean="0"/>
              <a:t>, so </a:t>
            </a:r>
            <a:r>
              <a:rPr lang="es-ES" baseline="0" dirty="0" err="1" smtClean="0"/>
              <a:t>that</a:t>
            </a:r>
            <a:r>
              <a:rPr lang="es-ES" baseline="0" dirty="0" smtClean="0"/>
              <a:t> </a:t>
            </a:r>
            <a:r>
              <a:rPr lang="es-ES" baseline="0" dirty="0" err="1" smtClean="0"/>
              <a:t>they</a:t>
            </a:r>
            <a:r>
              <a:rPr lang="es-ES" baseline="0" dirty="0" smtClean="0"/>
              <a:t> </a:t>
            </a:r>
            <a:r>
              <a:rPr lang="es-ES" baseline="0" dirty="0" err="1" smtClean="0"/>
              <a:t>tend</a:t>
            </a:r>
            <a:r>
              <a:rPr lang="es-ES" baseline="0" dirty="0" smtClean="0"/>
              <a:t> to </a:t>
            </a:r>
            <a:r>
              <a:rPr lang="es-ES" baseline="0" dirty="0" err="1" smtClean="0"/>
              <a:t>not</a:t>
            </a:r>
            <a:r>
              <a:rPr lang="es-ES" baseline="0" dirty="0" smtClean="0"/>
              <a:t> </a:t>
            </a:r>
            <a:r>
              <a:rPr lang="es-ES" baseline="0" dirty="0" err="1" smtClean="0"/>
              <a:t>shadow</a:t>
            </a:r>
            <a:r>
              <a:rPr lang="es-ES" baseline="0" dirty="0" smtClean="0"/>
              <a:t>. &lt;</a:t>
            </a:r>
            <a:r>
              <a:rPr lang="es-ES" baseline="0" dirty="0" err="1" smtClean="0"/>
              <a:t>click</a:t>
            </a:r>
            <a:r>
              <a:rPr lang="es-ES" baseline="0" dirty="0" smtClean="0"/>
              <a:t>&gt; </a:t>
            </a:r>
            <a:r>
              <a:rPr lang="es-ES" baseline="0" dirty="0" err="1" smtClean="0"/>
              <a:t>There</a:t>
            </a:r>
            <a:r>
              <a:rPr lang="es-ES" baseline="0" dirty="0" smtClean="0"/>
              <a:t> </a:t>
            </a:r>
            <a:r>
              <a:rPr lang="es-ES" baseline="0" dirty="0" err="1" smtClean="0"/>
              <a:t>is</a:t>
            </a:r>
            <a:r>
              <a:rPr lang="es-ES" baseline="0" dirty="0" smtClean="0"/>
              <a:t> </a:t>
            </a:r>
            <a:r>
              <a:rPr lang="es-ES" baseline="0" dirty="0" err="1" smtClean="0"/>
              <a:t>then</a:t>
            </a:r>
            <a:r>
              <a:rPr lang="es-ES" baseline="0" dirty="0" smtClean="0"/>
              <a:t> a continuum of </a:t>
            </a:r>
            <a:r>
              <a:rPr lang="es-ES" baseline="0" dirty="0" err="1" smtClean="0"/>
              <a:t>correlation</a:t>
            </a:r>
            <a:r>
              <a:rPr lang="es-ES" baseline="0" dirty="0" smtClean="0"/>
              <a:t>, </a:t>
            </a:r>
            <a:r>
              <a:rPr lang="es-ES" baseline="0" dirty="0" err="1" smtClean="0"/>
              <a:t>where</a:t>
            </a:r>
            <a:r>
              <a:rPr lang="es-ES" baseline="0" dirty="0" smtClean="0"/>
              <a:t> </a:t>
            </a:r>
            <a:r>
              <a:rPr lang="es-ES" baseline="0" dirty="0" err="1" smtClean="0"/>
              <a:t>only</a:t>
            </a:r>
            <a:r>
              <a:rPr lang="es-ES" baseline="0" dirty="0" smtClean="0"/>
              <a:t> &lt;</a:t>
            </a:r>
            <a:r>
              <a:rPr lang="es-ES" baseline="0" dirty="0" err="1" smtClean="0"/>
              <a:t>click</a:t>
            </a:r>
            <a:r>
              <a:rPr lang="es-ES" baseline="0" dirty="0" smtClean="0"/>
              <a:t>&gt; a 0-correlation </a:t>
            </a:r>
            <a:r>
              <a:rPr lang="es-ES" baseline="0" dirty="0" err="1" smtClean="0"/>
              <a:t>is</a:t>
            </a:r>
            <a:r>
              <a:rPr lang="es-ES" baseline="0" dirty="0" smtClean="0"/>
              <a:t> </a:t>
            </a:r>
            <a:r>
              <a:rPr lang="es-ES" baseline="0" dirty="0" err="1" smtClean="0"/>
              <a:t>accurately</a:t>
            </a:r>
            <a:r>
              <a:rPr lang="es-ES" baseline="0" dirty="0" smtClean="0"/>
              <a:t> </a:t>
            </a:r>
            <a:r>
              <a:rPr lang="es-ES" baseline="0" dirty="0" err="1" smtClean="0"/>
              <a:t>represented</a:t>
            </a:r>
            <a:r>
              <a:rPr lang="es-ES" baseline="0" dirty="0" smtClean="0"/>
              <a:t> </a:t>
            </a:r>
            <a:r>
              <a:rPr lang="es-ES" baseline="0" dirty="0" err="1" smtClean="0"/>
              <a:t>by</a:t>
            </a:r>
            <a:r>
              <a:rPr lang="es-ES" baseline="0" dirty="0" smtClean="0"/>
              <a:t> </a:t>
            </a:r>
            <a:r>
              <a:rPr lang="es-ES" baseline="0" dirty="0" err="1" smtClean="0"/>
              <a:t>the</a:t>
            </a:r>
            <a:r>
              <a:rPr lang="es-ES" baseline="0" dirty="0" smtClean="0"/>
              <a:t> RTE.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And</a:t>
            </a:r>
            <a:r>
              <a:rPr lang="es-ES" baseline="0" dirty="0" smtClean="0"/>
              <a:t> </a:t>
            </a:r>
            <a:r>
              <a:rPr lang="es-ES" baseline="0" dirty="0" err="1" smtClean="0"/>
              <a:t>how</a:t>
            </a:r>
            <a:r>
              <a:rPr lang="es-ES" baseline="0" dirty="0" smtClean="0"/>
              <a:t> </a:t>
            </a:r>
            <a:r>
              <a:rPr lang="es-ES" baseline="0" dirty="0" err="1" smtClean="0"/>
              <a:t>this</a:t>
            </a:r>
            <a:r>
              <a:rPr lang="es-ES" baseline="0" dirty="0" smtClean="0"/>
              <a:t> </a:t>
            </a:r>
            <a:r>
              <a:rPr lang="es-ES" baseline="0" dirty="0" err="1" smtClean="0"/>
              <a:t>correlation</a:t>
            </a:r>
            <a:r>
              <a:rPr lang="es-ES" baseline="0" dirty="0" smtClean="0"/>
              <a:t> </a:t>
            </a:r>
            <a:r>
              <a:rPr lang="es-ES" baseline="0" dirty="0" err="1" smtClean="0"/>
              <a:t>affects</a:t>
            </a:r>
            <a:r>
              <a:rPr lang="es-ES" baseline="0" dirty="0" smtClean="0"/>
              <a:t> light </a:t>
            </a:r>
            <a:r>
              <a:rPr lang="es-ES" baseline="0" dirty="0" err="1" smtClean="0"/>
              <a:t>transport</a:t>
            </a:r>
            <a:r>
              <a:rPr lang="es-ES" baseline="0" dirty="0" smtClean="0"/>
              <a:t>? </a:t>
            </a:r>
            <a:r>
              <a:rPr lang="es-ES" dirty="0" err="1" smtClean="0"/>
              <a:t>Well</a:t>
            </a:r>
            <a:r>
              <a:rPr lang="es-ES" dirty="0" smtClean="0"/>
              <a:t>,</a:t>
            </a:r>
            <a:r>
              <a:rPr lang="es-ES" baseline="0" dirty="0" smtClean="0"/>
              <a:t> </a:t>
            </a:r>
            <a:r>
              <a:rPr lang="es-ES" baseline="0" dirty="0" err="1" smtClean="0"/>
              <a:t>the</a:t>
            </a:r>
            <a:r>
              <a:rPr lang="es-ES" baseline="0" dirty="0" smtClean="0"/>
              <a:t> </a:t>
            </a:r>
            <a:r>
              <a:rPr lang="es-ES" dirty="0" err="1" smtClean="0"/>
              <a:t>effect</a:t>
            </a:r>
            <a:r>
              <a:rPr lang="es-ES" dirty="0" smtClean="0"/>
              <a:t> of </a:t>
            </a:r>
            <a:r>
              <a:rPr lang="es-ES" dirty="0" err="1" smtClean="0"/>
              <a:t>correlation</a:t>
            </a:r>
            <a:r>
              <a:rPr lang="es-ES" dirty="0" smtClean="0"/>
              <a:t> </a:t>
            </a:r>
            <a:r>
              <a:rPr lang="es-ES" dirty="0" err="1" smtClean="0"/>
              <a:t>manifests</a:t>
            </a:r>
            <a:r>
              <a:rPr lang="es-ES" dirty="0" smtClean="0"/>
              <a:t> </a:t>
            </a:r>
            <a:r>
              <a:rPr lang="es-ES" dirty="0" err="1" smtClean="0"/>
              <a:t>on</a:t>
            </a:r>
            <a:r>
              <a:rPr lang="es-ES" dirty="0" smtClean="0"/>
              <a:t> </a:t>
            </a:r>
            <a:r>
              <a:rPr lang="es-ES" dirty="0" err="1" smtClean="0"/>
              <a:t>the</a:t>
            </a:r>
            <a:r>
              <a:rPr lang="es-ES" dirty="0" smtClean="0"/>
              <a:t> </a:t>
            </a:r>
            <a:r>
              <a:rPr lang="es-ES" dirty="0" err="1" smtClean="0"/>
              <a:t>probability</a:t>
            </a:r>
            <a:r>
              <a:rPr lang="es-ES" baseline="0" dirty="0" smtClean="0"/>
              <a:t> of a </a:t>
            </a:r>
            <a:r>
              <a:rPr lang="es-ES" baseline="0" dirty="0" err="1" smtClean="0"/>
              <a:t>photon</a:t>
            </a:r>
            <a:r>
              <a:rPr lang="es-ES" baseline="0" dirty="0" smtClean="0"/>
              <a:t> to be </a:t>
            </a:r>
            <a:r>
              <a:rPr lang="es-ES" baseline="0" dirty="0" err="1" smtClean="0"/>
              <a:t>extincted</a:t>
            </a:r>
            <a:r>
              <a:rPr lang="es-ES" baseline="0" dirty="0" smtClean="0"/>
              <a:t> </a:t>
            </a:r>
            <a:r>
              <a:rPr lang="es-ES" baseline="0" dirty="0" err="1" smtClean="0"/>
              <a:t>after</a:t>
            </a:r>
            <a:r>
              <a:rPr lang="es-ES" baseline="0" dirty="0" smtClean="0"/>
              <a:t> travelling </a:t>
            </a:r>
            <a:r>
              <a:rPr lang="es-ES" baseline="0" dirty="0" err="1" smtClean="0"/>
              <a:t>uncollided</a:t>
            </a:r>
            <a:r>
              <a:rPr lang="es-ES" baseline="0" dirty="0" smtClean="0"/>
              <a:t> </a:t>
            </a:r>
            <a:r>
              <a:rPr lang="es-ES" baseline="0" dirty="0" err="1" smtClean="0"/>
              <a:t>after</a:t>
            </a:r>
            <a:r>
              <a:rPr lang="es-ES" baseline="0" dirty="0" smtClean="0"/>
              <a:t> </a:t>
            </a:r>
            <a:r>
              <a:rPr lang="es-ES" baseline="0" dirty="0" err="1" smtClean="0"/>
              <a:t>an</a:t>
            </a:r>
            <a:r>
              <a:rPr lang="es-ES" baseline="0" dirty="0" smtClean="0"/>
              <a:t> </a:t>
            </a:r>
            <a:r>
              <a:rPr lang="es-ES" baseline="0" dirty="0" err="1" smtClean="0"/>
              <a:t>interaction</a:t>
            </a:r>
            <a:r>
              <a:rPr lang="es-ES" baseline="0" dirty="0" smtClean="0"/>
              <a:t>, </a:t>
            </a:r>
            <a:r>
              <a:rPr lang="es-ES" baseline="0" dirty="0" err="1" smtClean="0"/>
              <a:t>shown</a:t>
            </a:r>
            <a:r>
              <a:rPr lang="es-ES" baseline="0" dirty="0" smtClean="0"/>
              <a:t> in </a:t>
            </a:r>
            <a:r>
              <a:rPr lang="es-ES" baseline="0" dirty="0" err="1" smtClean="0"/>
              <a:t>the</a:t>
            </a:r>
            <a:r>
              <a:rPr lang="es-ES" baseline="0" dirty="0" smtClean="0"/>
              <a:t> y-axis in log-</a:t>
            </a:r>
            <a:r>
              <a:rPr lang="es-ES" baseline="0" dirty="0" err="1" smtClean="0"/>
              <a:t>scale</a:t>
            </a:r>
            <a:r>
              <a:rPr lang="es-ES" baseline="0" dirty="0" smtClean="0"/>
              <a:t> as: </a:t>
            </a:r>
            <a:r>
              <a:rPr lang="es-ES" baseline="0" dirty="0" err="1" smtClean="0"/>
              <a:t>the</a:t>
            </a:r>
            <a:r>
              <a:rPr lang="es-ES" baseline="0" dirty="0" smtClean="0"/>
              <a:t> &lt;</a:t>
            </a:r>
            <a:r>
              <a:rPr lang="es-ES" baseline="0" dirty="0" err="1" smtClean="0"/>
              <a:t>click</a:t>
            </a:r>
            <a:r>
              <a:rPr lang="es-ES" baseline="0" dirty="0" smtClean="0"/>
              <a:t>&gt; </a:t>
            </a:r>
            <a:r>
              <a:rPr lang="es-ES" baseline="0" dirty="0" err="1" smtClean="0"/>
              <a:t>uncorrelated</a:t>
            </a:r>
            <a:r>
              <a:rPr lang="es-ES" baseline="0" dirty="0" smtClean="0"/>
              <a:t> media has </a:t>
            </a:r>
            <a:r>
              <a:rPr lang="es-ES" baseline="0" dirty="0" err="1" smtClean="0"/>
              <a:t>the</a:t>
            </a:r>
            <a:r>
              <a:rPr lang="es-ES" baseline="0" dirty="0" smtClean="0"/>
              <a:t> </a:t>
            </a:r>
            <a:r>
              <a:rPr lang="es-ES" baseline="0" dirty="0" err="1" smtClean="0"/>
              <a:t>well-known</a:t>
            </a:r>
            <a:r>
              <a:rPr lang="es-ES" baseline="0" dirty="0" smtClean="0"/>
              <a:t> </a:t>
            </a:r>
            <a:r>
              <a:rPr lang="es-ES" baseline="0" dirty="0" err="1" smtClean="0"/>
              <a:t>exponential</a:t>
            </a:r>
            <a:r>
              <a:rPr lang="es-ES" baseline="0" dirty="0" smtClean="0"/>
              <a:t> </a:t>
            </a:r>
            <a:r>
              <a:rPr lang="es-ES" baseline="0" dirty="0" err="1" smtClean="0"/>
              <a:t>probability</a:t>
            </a:r>
            <a:r>
              <a:rPr lang="es-ES" baseline="0" dirty="0" smtClean="0"/>
              <a:t> of </a:t>
            </a:r>
            <a:r>
              <a:rPr lang="es-ES" baseline="0" dirty="0" err="1" smtClean="0"/>
              <a:t>extinction</a:t>
            </a:r>
            <a:r>
              <a:rPr lang="es-ES" baseline="0" dirty="0" smtClean="0"/>
              <a:t>, as </a:t>
            </a:r>
            <a:r>
              <a:rPr lang="es-ES" baseline="0" dirty="0" err="1" smtClean="0"/>
              <a:t>opposed</a:t>
            </a:r>
            <a:r>
              <a:rPr lang="es-ES" baseline="0" dirty="0" smtClean="0"/>
              <a:t> to &lt;</a:t>
            </a:r>
            <a:r>
              <a:rPr lang="es-ES" baseline="0" dirty="0" err="1" smtClean="0"/>
              <a:t>click</a:t>
            </a:r>
            <a:r>
              <a:rPr lang="es-ES" baseline="0" dirty="0" smtClean="0"/>
              <a:t>&gt; </a:t>
            </a:r>
            <a:r>
              <a:rPr lang="es-ES" baseline="0" dirty="0" err="1" smtClean="0"/>
              <a:t>positively</a:t>
            </a:r>
            <a:r>
              <a:rPr lang="es-ES" baseline="0" dirty="0" smtClean="0"/>
              <a:t>, and &lt;</a:t>
            </a:r>
            <a:r>
              <a:rPr lang="es-ES" baseline="0" dirty="0" err="1" smtClean="0"/>
              <a:t>click</a:t>
            </a:r>
            <a:r>
              <a:rPr lang="es-ES" baseline="0" dirty="0" smtClean="0"/>
              <a:t>&gt; </a:t>
            </a:r>
            <a:r>
              <a:rPr lang="es-ES" baseline="0" dirty="0" err="1" smtClean="0"/>
              <a:t>negatively</a:t>
            </a:r>
            <a:r>
              <a:rPr lang="es-ES" baseline="0" dirty="0" smtClean="0"/>
              <a:t> </a:t>
            </a:r>
            <a:r>
              <a:rPr lang="es-ES" baseline="0" dirty="0" err="1" smtClean="0"/>
              <a:t>correlated</a:t>
            </a:r>
            <a:r>
              <a:rPr lang="es-ES" baseline="0" dirty="0" smtClean="0"/>
              <a:t> media.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And of</a:t>
            </a:r>
            <a:r>
              <a:rPr lang="es-ES" baseline="0" dirty="0" smtClean="0"/>
              <a:t> </a:t>
            </a:r>
            <a:r>
              <a:rPr lang="es-ES" baseline="0" dirty="0" err="1" smtClean="0"/>
              <a:t>course</a:t>
            </a:r>
            <a:r>
              <a:rPr lang="es-ES" baseline="0" dirty="0" smtClean="0"/>
              <a:t>, </a:t>
            </a:r>
            <a:r>
              <a:rPr lang="es-ES" baseline="0" dirty="0" err="1" smtClean="0"/>
              <a:t>this</a:t>
            </a:r>
            <a:r>
              <a:rPr lang="es-ES" baseline="0" dirty="0" smtClean="0"/>
              <a:t> </a:t>
            </a:r>
            <a:r>
              <a:rPr lang="es-ES" baseline="0" dirty="0" err="1" smtClean="0"/>
              <a:t>different</a:t>
            </a:r>
            <a:r>
              <a:rPr lang="es-ES" baseline="0" dirty="0" smtClean="0"/>
              <a:t> </a:t>
            </a:r>
            <a:r>
              <a:rPr lang="es-ES" baseline="0" dirty="0" err="1" smtClean="0"/>
              <a:t>path-length</a:t>
            </a:r>
            <a:r>
              <a:rPr lang="es-ES" baseline="0" dirty="0" smtClean="0"/>
              <a:t> </a:t>
            </a:r>
            <a:r>
              <a:rPr lang="es-ES" baseline="0" dirty="0" err="1" smtClean="0"/>
              <a:t>distribution</a:t>
            </a:r>
            <a:r>
              <a:rPr lang="es-ES" baseline="0" dirty="0" smtClean="0"/>
              <a:t> </a:t>
            </a:r>
            <a:r>
              <a:rPr lang="es-ES" baseline="0" dirty="0" err="1" smtClean="0"/>
              <a:t>affects</a:t>
            </a:r>
            <a:r>
              <a:rPr lang="es-ES" baseline="0" dirty="0" smtClean="0"/>
              <a:t> </a:t>
            </a:r>
            <a:r>
              <a:rPr lang="es-ES" baseline="0" dirty="0" err="1" smtClean="0"/>
              <a:t>transmittance</a:t>
            </a:r>
            <a:r>
              <a:rPr lang="es-ES" baseline="0" dirty="0" smtClean="0"/>
              <a:t>, </a:t>
            </a:r>
            <a:r>
              <a:rPr lang="es-ES" baseline="0" dirty="0" err="1" smtClean="0"/>
              <a:t>shown</a:t>
            </a:r>
            <a:r>
              <a:rPr lang="es-ES" baseline="0" dirty="0" smtClean="0"/>
              <a:t> </a:t>
            </a:r>
            <a:r>
              <a:rPr lang="es-ES" baseline="0" dirty="0" err="1" smtClean="0"/>
              <a:t>again</a:t>
            </a:r>
            <a:r>
              <a:rPr lang="es-ES" baseline="0" dirty="0" smtClean="0"/>
              <a:t> in log </a:t>
            </a:r>
            <a:r>
              <a:rPr lang="es-ES" baseline="0" dirty="0" err="1" smtClean="0"/>
              <a:t>scale</a:t>
            </a:r>
            <a:r>
              <a:rPr lang="es-ES" baseline="0" dirty="0" smtClean="0"/>
              <a:t> in </a:t>
            </a:r>
            <a:r>
              <a:rPr lang="es-ES" baseline="0" dirty="0" err="1" smtClean="0"/>
              <a:t>the</a:t>
            </a:r>
            <a:r>
              <a:rPr lang="es-ES" baseline="0" dirty="0" smtClean="0"/>
              <a:t> y-axis: </a:t>
            </a:r>
            <a:r>
              <a:rPr lang="es-ES" baseline="0" dirty="0" err="1" smtClean="0"/>
              <a:t>While</a:t>
            </a:r>
            <a:r>
              <a:rPr lang="es-ES" baseline="0" dirty="0" smtClean="0"/>
              <a:t> </a:t>
            </a:r>
            <a:r>
              <a:rPr lang="es-ES" baseline="0" dirty="0" err="1" smtClean="0"/>
              <a:t>the</a:t>
            </a:r>
            <a:r>
              <a:rPr lang="es-ES" baseline="0" dirty="0" smtClean="0"/>
              <a:t> &lt;</a:t>
            </a:r>
            <a:r>
              <a:rPr lang="es-ES" baseline="0" dirty="0" err="1" smtClean="0"/>
              <a:t>click</a:t>
            </a:r>
            <a:r>
              <a:rPr lang="es-ES" baseline="0" dirty="0" smtClean="0"/>
              <a:t>&gt; </a:t>
            </a:r>
            <a:r>
              <a:rPr lang="es-ES" baseline="0" dirty="0" err="1" smtClean="0"/>
              <a:t>uncorrelated</a:t>
            </a:r>
            <a:r>
              <a:rPr lang="es-ES" baseline="0" dirty="0" smtClean="0"/>
              <a:t> media has </a:t>
            </a:r>
            <a:r>
              <a:rPr lang="es-ES" baseline="0" dirty="0" err="1" smtClean="0"/>
              <a:t>the</a:t>
            </a:r>
            <a:r>
              <a:rPr lang="es-ES" baseline="0" dirty="0" smtClean="0"/>
              <a:t> </a:t>
            </a:r>
            <a:r>
              <a:rPr lang="es-ES" baseline="0" dirty="0" err="1" smtClean="0"/>
              <a:t>classic</a:t>
            </a:r>
            <a:r>
              <a:rPr lang="es-ES" baseline="0" dirty="0" smtClean="0"/>
              <a:t> </a:t>
            </a:r>
            <a:r>
              <a:rPr lang="es-ES" baseline="0" dirty="0" err="1" smtClean="0"/>
              <a:t>exponential</a:t>
            </a:r>
            <a:r>
              <a:rPr lang="es-ES" baseline="0" dirty="0" smtClean="0"/>
              <a:t> </a:t>
            </a:r>
            <a:r>
              <a:rPr lang="es-ES" baseline="0" dirty="0" err="1" smtClean="0"/>
              <a:t>transmittance</a:t>
            </a:r>
            <a:r>
              <a:rPr lang="es-ES" baseline="0" dirty="0" smtClean="0"/>
              <a:t> </a:t>
            </a:r>
            <a:r>
              <a:rPr lang="es-ES" baseline="0" dirty="0" err="1" smtClean="0"/>
              <a:t>predicted</a:t>
            </a:r>
            <a:r>
              <a:rPr lang="es-ES" baseline="0" dirty="0" smtClean="0"/>
              <a:t> </a:t>
            </a:r>
            <a:r>
              <a:rPr lang="es-ES" baseline="0" dirty="0" err="1" smtClean="0"/>
              <a:t>by</a:t>
            </a:r>
            <a:r>
              <a:rPr lang="es-ES" baseline="0" dirty="0" smtClean="0"/>
              <a:t> </a:t>
            </a:r>
            <a:r>
              <a:rPr lang="es-ES" baseline="0" dirty="0" err="1" smtClean="0"/>
              <a:t>Beer</a:t>
            </a:r>
            <a:r>
              <a:rPr lang="es-ES" baseline="0" dirty="0" smtClean="0"/>
              <a:t>-Lambert </a:t>
            </a:r>
            <a:r>
              <a:rPr lang="es-ES" baseline="0" dirty="0" err="1" smtClean="0"/>
              <a:t>law</a:t>
            </a:r>
            <a:r>
              <a:rPr lang="es-ES" baseline="0" dirty="0" smtClean="0"/>
              <a:t>, </a:t>
            </a:r>
            <a:r>
              <a:rPr lang="es-ES" baseline="0" dirty="0" err="1" smtClean="0"/>
              <a:t>possitively</a:t>
            </a:r>
            <a:r>
              <a:rPr lang="es-ES" baseline="0" dirty="0" smtClean="0"/>
              <a:t> </a:t>
            </a:r>
            <a:r>
              <a:rPr lang="es-ES" baseline="0" dirty="0" err="1" smtClean="0"/>
              <a:t>correlated</a:t>
            </a:r>
            <a:r>
              <a:rPr lang="es-ES" baseline="0" dirty="0" smtClean="0"/>
              <a:t> media &lt;</a:t>
            </a:r>
            <a:r>
              <a:rPr lang="es-ES" baseline="0" dirty="0" err="1" smtClean="0"/>
              <a:t>click</a:t>
            </a:r>
            <a:r>
              <a:rPr lang="es-ES" baseline="0" dirty="0" smtClean="0"/>
              <a:t>&gt; </a:t>
            </a:r>
            <a:r>
              <a:rPr lang="es-ES" baseline="0" dirty="0" err="1" smtClean="0"/>
              <a:t>present</a:t>
            </a:r>
            <a:r>
              <a:rPr lang="es-ES" baseline="0" dirty="0" smtClean="0"/>
              <a:t> </a:t>
            </a:r>
            <a:r>
              <a:rPr lang="es-ES" baseline="0" dirty="0" err="1" smtClean="0"/>
              <a:t>slower-than</a:t>
            </a:r>
            <a:r>
              <a:rPr lang="es-ES" baseline="0" dirty="0" smtClean="0"/>
              <a:t> </a:t>
            </a:r>
            <a:r>
              <a:rPr lang="es-ES" baseline="0" dirty="0" err="1" smtClean="0"/>
              <a:t>exponential</a:t>
            </a:r>
            <a:r>
              <a:rPr lang="es-ES" baseline="0" dirty="0" smtClean="0"/>
              <a:t> </a:t>
            </a:r>
            <a:r>
              <a:rPr lang="es-ES" baseline="0" dirty="0" err="1" smtClean="0"/>
              <a:t>transmittance</a:t>
            </a:r>
            <a:r>
              <a:rPr lang="es-ES" baseline="0" dirty="0" smtClean="0"/>
              <a:t>, and &lt;</a:t>
            </a:r>
            <a:r>
              <a:rPr lang="es-ES" baseline="0" dirty="0" err="1" smtClean="0"/>
              <a:t>click</a:t>
            </a:r>
            <a:r>
              <a:rPr lang="es-ES" baseline="0" dirty="0" smtClean="0"/>
              <a:t>&gt; media </a:t>
            </a:r>
            <a:r>
              <a:rPr lang="es-ES" baseline="0" dirty="0" err="1" smtClean="0"/>
              <a:t>with</a:t>
            </a:r>
            <a:r>
              <a:rPr lang="es-ES" baseline="0" dirty="0" smtClean="0"/>
              <a:t> </a:t>
            </a:r>
            <a:r>
              <a:rPr lang="es-ES" baseline="0" dirty="0" err="1" smtClean="0"/>
              <a:t>perfect</a:t>
            </a:r>
            <a:r>
              <a:rPr lang="es-ES" baseline="0" dirty="0" smtClean="0"/>
              <a:t> </a:t>
            </a:r>
            <a:r>
              <a:rPr lang="es-ES" baseline="0" dirty="0" err="1" smtClean="0"/>
              <a:t>negative</a:t>
            </a:r>
            <a:r>
              <a:rPr lang="es-ES" baseline="0" dirty="0" smtClean="0"/>
              <a:t> </a:t>
            </a:r>
            <a:r>
              <a:rPr lang="es-ES" baseline="0" dirty="0" err="1" smtClean="0"/>
              <a:t>correlation</a:t>
            </a:r>
            <a:r>
              <a:rPr lang="es-ES" baseline="0" dirty="0" smtClean="0"/>
              <a:t> </a:t>
            </a:r>
            <a:r>
              <a:rPr lang="es-ES" baseline="0" dirty="0" err="1" smtClean="0"/>
              <a:t>have</a:t>
            </a:r>
            <a:r>
              <a:rPr lang="es-ES" baseline="0" dirty="0" smtClean="0"/>
              <a:t> a linear, </a:t>
            </a:r>
            <a:r>
              <a:rPr lang="es-ES" baseline="0" dirty="0" err="1" smtClean="0"/>
              <a:t>faster-than-exponential</a:t>
            </a:r>
            <a:r>
              <a:rPr lang="es-ES" baseline="0" dirty="0" smtClean="0"/>
              <a:t> </a:t>
            </a:r>
            <a:r>
              <a:rPr lang="es-ES" baseline="0" dirty="0" err="1" smtClean="0"/>
              <a:t>transmittance</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This</a:t>
            </a:r>
            <a:r>
              <a:rPr lang="es-ES" dirty="0" smtClean="0"/>
              <a:t> has a </a:t>
            </a:r>
            <a:r>
              <a:rPr lang="es-ES" dirty="0" err="1" smtClean="0"/>
              <a:t>significant</a:t>
            </a:r>
            <a:r>
              <a:rPr lang="es-ES" dirty="0" smtClean="0"/>
              <a:t> </a:t>
            </a:r>
            <a:r>
              <a:rPr lang="es-ES" dirty="0" err="1" smtClean="0"/>
              <a:t>effect</a:t>
            </a:r>
            <a:r>
              <a:rPr lang="es-ES" dirty="0" smtClean="0"/>
              <a:t> </a:t>
            </a:r>
            <a:r>
              <a:rPr lang="es-ES" dirty="0" err="1" smtClean="0"/>
              <a:t>on</a:t>
            </a:r>
            <a:r>
              <a:rPr lang="es-ES" dirty="0" smtClean="0"/>
              <a:t> </a:t>
            </a:r>
            <a:r>
              <a:rPr lang="es-ES" dirty="0" err="1" smtClean="0"/>
              <a:t>appearance</a:t>
            </a:r>
            <a:r>
              <a:rPr lang="es-ES" dirty="0" smtClean="0"/>
              <a:t>. As</a:t>
            </a:r>
            <a:r>
              <a:rPr lang="es-ES" baseline="0" dirty="0" smtClean="0"/>
              <a:t> </a:t>
            </a:r>
            <a:r>
              <a:rPr lang="es-ES" baseline="0" dirty="0" err="1" smtClean="0"/>
              <a:t>an</a:t>
            </a:r>
            <a:r>
              <a:rPr lang="es-ES" baseline="0" dirty="0" smtClean="0"/>
              <a:t> </a:t>
            </a:r>
            <a:r>
              <a:rPr lang="es-ES" baseline="0" dirty="0" err="1" smtClean="0"/>
              <a:t>example</a:t>
            </a:r>
            <a:r>
              <a:rPr lang="es-ES" baseline="0" dirty="0" smtClean="0"/>
              <a:t>, </a:t>
            </a:r>
            <a:r>
              <a:rPr lang="es-ES" baseline="0" dirty="0" err="1" smtClean="0"/>
              <a:t>we</a:t>
            </a:r>
            <a:r>
              <a:rPr lang="es-ES" baseline="0" dirty="0" smtClean="0"/>
              <a:t> </a:t>
            </a:r>
            <a:r>
              <a:rPr lang="es-ES" baseline="0" dirty="0" err="1" smtClean="0"/>
              <a:t>render</a:t>
            </a:r>
            <a:r>
              <a:rPr lang="es-ES" baseline="0" dirty="0" smtClean="0"/>
              <a:t> </a:t>
            </a:r>
            <a:r>
              <a:rPr lang="es-ES" baseline="0" dirty="0" err="1" smtClean="0"/>
              <a:t>this</a:t>
            </a:r>
            <a:r>
              <a:rPr lang="es-ES" baseline="0" dirty="0" smtClean="0"/>
              <a:t> </a:t>
            </a:r>
            <a:r>
              <a:rPr lang="es-ES" baseline="0" dirty="0" err="1" smtClean="0"/>
              <a:t>translucent</a:t>
            </a:r>
            <a:r>
              <a:rPr lang="es-ES" baseline="0" dirty="0" smtClean="0"/>
              <a:t> </a:t>
            </a:r>
            <a:r>
              <a:rPr lang="es-ES" baseline="0" dirty="0" err="1" smtClean="0"/>
              <a:t>dragon</a:t>
            </a:r>
            <a:r>
              <a:rPr lang="es-ES" baseline="0" dirty="0" smtClean="0"/>
              <a:t> </a:t>
            </a:r>
            <a:r>
              <a:rPr lang="es-ES" baseline="0" dirty="0" err="1" smtClean="0"/>
              <a:t>assuming</a:t>
            </a:r>
            <a:r>
              <a:rPr lang="es-ES" baseline="0" dirty="0" smtClean="0"/>
              <a:t> &lt;</a:t>
            </a:r>
            <a:r>
              <a:rPr lang="es-ES" baseline="0" dirty="0" err="1" smtClean="0"/>
              <a:t>click</a:t>
            </a:r>
            <a:r>
              <a:rPr lang="es-ES" baseline="0" dirty="0" smtClean="0"/>
              <a:t>&gt; </a:t>
            </a:r>
            <a:r>
              <a:rPr lang="es-ES" baseline="0" dirty="0" err="1" smtClean="0"/>
              <a:t>an</a:t>
            </a:r>
            <a:r>
              <a:rPr lang="es-ES" baseline="0" dirty="0" smtClean="0"/>
              <a:t> </a:t>
            </a:r>
            <a:r>
              <a:rPr lang="es-ES" baseline="0" dirty="0" err="1" smtClean="0"/>
              <a:t>homgeneous</a:t>
            </a:r>
            <a:r>
              <a:rPr lang="es-ES" baseline="0" dirty="0" smtClean="0"/>
              <a:t> </a:t>
            </a:r>
            <a:r>
              <a:rPr lang="es-ES" baseline="0" dirty="0" err="1" smtClean="0"/>
              <a:t>uncorrelated</a:t>
            </a:r>
            <a:r>
              <a:rPr lang="es-ES" baseline="0" dirty="0" smtClean="0"/>
              <a:t> </a:t>
            </a:r>
            <a:r>
              <a:rPr lang="es-ES" baseline="0" dirty="0" err="1" smtClean="0"/>
              <a:t>medium</a:t>
            </a:r>
            <a:r>
              <a:rPr lang="es-ES" baseline="0" dirty="0" smtClean="0"/>
              <a:t> &lt;</a:t>
            </a:r>
            <a:r>
              <a:rPr lang="es-ES" baseline="0" dirty="0" err="1" smtClean="0"/>
              <a:t>click</a:t>
            </a:r>
            <a:r>
              <a:rPr lang="es-ES" baseline="0" dirty="0" smtClean="0"/>
              <a:t>&gt;.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t>
            </a:r>
            <a:r>
              <a:rPr lang="en-US" baseline="0" dirty="0" smtClean="0"/>
              <a:t> however, if we assume positive correlation, given its slower-than-exponential transmittance, we can see that the appearance becomes more translucent with the same average extinction.</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14</a:t>
            </a:fld>
            <a:endParaRPr lang="en-US" dirty="0"/>
          </a:p>
        </p:txBody>
      </p:sp>
    </p:spTree>
    <p:extLst>
      <p:ext uri="{BB962C8B-B14F-4D97-AF65-F5344CB8AC3E}">
        <p14:creationId xmlns:p14="http://schemas.microsoft.com/office/powerpoint/2010/main" val="2825030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 while </a:t>
            </a:r>
            <a:r>
              <a:rPr lang="en-US" dirty="0" smtClean="0"/>
              <a:t>negative </a:t>
            </a:r>
            <a:r>
              <a:rPr lang="en-US" dirty="0" smtClean="0"/>
              <a:t>correlation results into</a:t>
            </a:r>
            <a:r>
              <a:rPr lang="en-US" baseline="0" dirty="0" smtClean="0"/>
              <a:t> very strong extinction…</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15</a:t>
            </a:fld>
            <a:endParaRPr lang="en-US" dirty="0"/>
          </a:p>
        </p:txBody>
      </p:sp>
    </p:spTree>
    <p:extLst>
      <p:ext uri="{BB962C8B-B14F-4D97-AF65-F5344CB8AC3E}">
        <p14:creationId xmlns:p14="http://schemas.microsoft.com/office/powerpoint/2010/main" val="283257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 compared with classic transport.</a:t>
            </a:r>
            <a:r>
              <a:rPr lang="en-US" baseline="0" dirty="0" smtClean="0"/>
              <a:t>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16</a:t>
            </a:fld>
            <a:endParaRPr lang="en-US" dirty="0"/>
          </a:p>
        </p:txBody>
      </p:sp>
    </p:spTree>
    <p:extLst>
      <p:ext uri="{BB962C8B-B14F-4D97-AF65-F5344CB8AC3E}">
        <p14:creationId xmlns:p14="http://schemas.microsoft.com/office/powerpoint/2010/main" val="286567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a:t>
            </a:r>
            <a:r>
              <a:rPr lang="en-US" baseline="0" dirty="0" smtClean="0"/>
              <a:t> observation is not new, and non-exponential correlated media have been observed in different fields. </a:t>
            </a:r>
          </a:p>
          <a:p>
            <a:r>
              <a:rPr lang="en-US" baseline="0" dirty="0" smtClean="0"/>
              <a:t>Within graphics, however, it has received less attention, with the notable exceptions of &lt;click&gt; the works by Moon et al. and </a:t>
            </a:r>
            <a:r>
              <a:rPr lang="en-US" baseline="0" dirty="0" err="1" smtClean="0"/>
              <a:t>Meng</a:t>
            </a:r>
            <a:r>
              <a:rPr lang="en-US" baseline="0" dirty="0" smtClean="0"/>
              <a:t> et al. modeling particulate media, and closer to us &lt;click&gt; the work by </a:t>
            </a:r>
            <a:r>
              <a:rPr lang="en-US" baseline="0" dirty="0" err="1" smtClean="0"/>
              <a:t>d’Eon</a:t>
            </a:r>
            <a:r>
              <a:rPr lang="en-US" baseline="0" dirty="0" smtClean="0"/>
              <a:t> directly applying Larsen’s non-classical transport to render. However, none of these works attempt to provide a general radiative model for rendering correlated media.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17</a:t>
            </a:fld>
            <a:endParaRPr lang="en-US" dirty="0"/>
          </a:p>
        </p:txBody>
      </p:sp>
    </p:spTree>
    <p:extLst>
      <p:ext uri="{BB962C8B-B14F-4D97-AF65-F5344CB8AC3E}">
        <p14:creationId xmlns:p14="http://schemas.microsoft.com/office/powerpoint/2010/main" val="330255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 in</a:t>
            </a:r>
            <a:r>
              <a:rPr lang="en-US" baseline="0" dirty="0" smtClean="0"/>
              <a:t> the rest of the talk we will speak about a new radiative model for spatially-correlate materials that can be used in rendering; then, we will discuss how to model the appearance for positively correlated media.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18</a:t>
            </a:fld>
            <a:endParaRPr lang="en-US" dirty="0"/>
          </a:p>
        </p:txBody>
      </p:sp>
    </p:spTree>
    <p:extLst>
      <p:ext uri="{BB962C8B-B14F-4D97-AF65-F5344CB8AC3E}">
        <p14:creationId xmlns:p14="http://schemas.microsoft.com/office/powerpoint/2010/main" val="738325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First of all, let’s start</a:t>
            </a:r>
            <a:r>
              <a:rPr lang="en-US" baseline="0" dirty="0" smtClean="0"/>
              <a:t> from the uncorrelated RTE, but for simplicity &lt;click&gt; let’s assume for now purely absorbing media.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19</a:t>
            </a:fld>
            <a:endParaRPr lang="en-US" dirty="0"/>
          </a:p>
        </p:txBody>
      </p:sp>
    </p:spTree>
    <p:extLst>
      <p:ext uri="{BB962C8B-B14F-4D97-AF65-F5344CB8AC3E}">
        <p14:creationId xmlns:p14="http://schemas.microsoft.com/office/powerpoint/2010/main" val="196186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The</a:t>
            </a:r>
            <a:r>
              <a:rPr lang="es-ES" baseline="0" dirty="0" smtClean="0"/>
              <a:t> </a:t>
            </a:r>
            <a:r>
              <a:rPr lang="es-ES" baseline="0" dirty="0" err="1" smtClean="0"/>
              <a:t>motivation</a:t>
            </a:r>
            <a:r>
              <a:rPr lang="es-ES" baseline="0" dirty="0" smtClean="0"/>
              <a:t> of </a:t>
            </a:r>
            <a:r>
              <a:rPr lang="es-ES" baseline="0" dirty="0" err="1" smtClean="0"/>
              <a:t>our</a:t>
            </a:r>
            <a:r>
              <a:rPr lang="es-ES" baseline="0" dirty="0" smtClean="0"/>
              <a:t> </a:t>
            </a:r>
            <a:r>
              <a:rPr lang="es-ES" baseline="0" dirty="0" err="1" smtClean="0"/>
              <a:t>work</a:t>
            </a:r>
            <a:r>
              <a:rPr lang="es-ES" baseline="0" dirty="0" smtClean="0"/>
              <a:t> </a:t>
            </a:r>
            <a:r>
              <a:rPr lang="es-ES" baseline="0" dirty="0" err="1" smtClean="0"/>
              <a:t>is</a:t>
            </a:r>
            <a:r>
              <a:rPr lang="es-ES" baseline="0" dirty="0" smtClean="0"/>
              <a:t> </a:t>
            </a:r>
            <a:r>
              <a:rPr lang="es-ES" baseline="0" dirty="0" err="1" smtClean="0"/>
              <a:t>to</a:t>
            </a:r>
            <a:r>
              <a:rPr lang="es-ES" baseline="0" dirty="0" smtClean="0"/>
              <a:t> </a:t>
            </a:r>
            <a:r>
              <a:rPr lang="es-ES" baseline="0" dirty="0" err="1" smtClean="0"/>
              <a:t>accurately</a:t>
            </a:r>
            <a:r>
              <a:rPr lang="es-ES" baseline="0" dirty="0" smtClean="0"/>
              <a:t> </a:t>
            </a:r>
            <a:r>
              <a:rPr lang="es-ES" baseline="0" dirty="0" err="1" smtClean="0"/>
              <a:t>model</a:t>
            </a:r>
            <a:r>
              <a:rPr lang="es-ES" baseline="0" dirty="0" smtClean="0"/>
              <a:t> light </a:t>
            </a:r>
            <a:r>
              <a:rPr lang="es-ES" baseline="0" dirty="0" err="1" smtClean="0"/>
              <a:t>transport</a:t>
            </a:r>
            <a:r>
              <a:rPr lang="es-ES" baseline="0" dirty="0" smtClean="0"/>
              <a:t> in </a:t>
            </a:r>
            <a:r>
              <a:rPr lang="es-ES" baseline="0" dirty="0" err="1" smtClean="0"/>
              <a:t>volumetric</a:t>
            </a:r>
            <a:r>
              <a:rPr lang="es-ES" baseline="0" dirty="0" smtClean="0"/>
              <a:t> </a:t>
            </a:r>
            <a:r>
              <a:rPr lang="es-ES" baseline="0" dirty="0" err="1" smtClean="0"/>
              <a:t>representations</a:t>
            </a:r>
            <a:r>
              <a:rPr lang="es-ES" baseline="0" dirty="0" smtClean="0"/>
              <a:t> of </a:t>
            </a:r>
            <a:r>
              <a:rPr lang="es-ES" baseline="0" dirty="0" err="1" smtClean="0"/>
              <a:t>materials</a:t>
            </a:r>
            <a:r>
              <a:rPr lang="es-ES" baseline="0" dirty="0" smtClean="0"/>
              <a:t> </a:t>
            </a:r>
            <a:r>
              <a:rPr lang="es-ES" baseline="0" dirty="0" err="1" smtClean="0"/>
              <a:t>with</a:t>
            </a:r>
            <a:r>
              <a:rPr lang="es-ES" baseline="0" dirty="0" smtClean="0"/>
              <a:t> </a:t>
            </a:r>
            <a:r>
              <a:rPr lang="es-ES" baseline="0" dirty="0" err="1" smtClean="0"/>
              <a:t>structure</a:t>
            </a:r>
            <a:r>
              <a:rPr lang="es-ES" baseline="0" dirty="0" smtClean="0"/>
              <a:t>, </a:t>
            </a:r>
            <a:r>
              <a:rPr lang="es-ES" baseline="0" dirty="0" err="1" smtClean="0"/>
              <a:t>such</a:t>
            </a:r>
            <a:r>
              <a:rPr lang="es-ES" baseline="0" dirty="0" smtClean="0"/>
              <a:t> as </a:t>
            </a:r>
            <a:r>
              <a:rPr lang="es-ES" baseline="0" dirty="0" err="1" smtClean="0"/>
              <a:t>cloth</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In this form</a:t>
            </a:r>
            <a:r>
              <a:rPr lang="en-US" baseline="0" dirty="0" smtClean="0"/>
              <a:t>, the differential of energy is negative, and this energy loss is &lt;click&gt; modeled by the differential probability of absorption, defined &lt;click&gt; as a function of the path-length distribution. In the case of uncorrelated exponential media &lt;click&gt; it is a constant defined by the absorption coefficient.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20</a:t>
            </a:fld>
            <a:endParaRPr lang="en-US" dirty="0"/>
          </a:p>
        </p:txBody>
      </p:sp>
    </p:spTree>
    <p:extLst>
      <p:ext uri="{BB962C8B-B14F-4D97-AF65-F5344CB8AC3E}">
        <p14:creationId xmlns:p14="http://schemas.microsoft.com/office/powerpoint/2010/main" val="2700611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However</a:t>
            </a:r>
            <a:r>
              <a:rPr lang="es-ES" dirty="0" smtClean="0"/>
              <a:t>, as </a:t>
            </a:r>
            <a:r>
              <a:rPr lang="es-ES" dirty="0" err="1" smtClean="0"/>
              <a:t>we</a:t>
            </a:r>
            <a:r>
              <a:rPr lang="es-ES" dirty="0" smtClean="0"/>
              <a:t> </a:t>
            </a:r>
            <a:r>
              <a:rPr lang="es-ES" dirty="0" err="1" smtClean="0"/>
              <a:t>saw</a:t>
            </a:r>
            <a:r>
              <a:rPr lang="es-ES" baseline="0" dirty="0" smtClean="0"/>
              <a:t> </a:t>
            </a:r>
            <a:r>
              <a:rPr lang="es-ES" baseline="0" dirty="0" err="1" smtClean="0"/>
              <a:t>before</a:t>
            </a:r>
            <a:r>
              <a:rPr lang="es-ES" baseline="0" dirty="0" smtClean="0"/>
              <a:t>, </a:t>
            </a:r>
            <a:r>
              <a:rPr lang="es-ES" baseline="0" dirty="0" err="1" smtClean="0"/>
              <a:t>correlation</a:t>
            </a:r>
            <a:r>
              <a:rPr lang="es-ES" baseline="0" dirty="0" smtClean="0"/>
              <a:t> has a </a:t>
            </a:r>
            <a:r>
              <a:rPr lang="es-ES" baseline="0" dirty="0" err="1" smtClean="0"/>
              <a:t>significant</a:t>
            </a:r>
            <a:r>
              <a:rPr lang="es-ES" baseline="0" dirty="0" smtClean="0"/>
              <a:t> </a:t>
            </a:r>
            <a:r>
              <a:rPr lang="es-ES" baseline="0" dirty="0" err="1" smtClean="0"/>
              <a:t>effect</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path-length</a:t>
            </a:r>
            <a:r>
              <a:rPr lang="es-ES" baseline="0" dirty="0" smtClean="0"/>
              <a:t> </a:t>
            </a:r>
            <a:r>
              <a:rPr lang="es-ES" baseline="0" dirty="0" err="1" smtClean="0"/>
              <a:t>distribution</a:t>
            </a:r>
            <a:r>
              <a:rPr lang="es-ES" baseline="0" dirty="0" smtClean="0"/>
              <a:t>, and media </a:t>
            </a:r>
            <a:r>
              <a:rPr lang="es-ES" baseline="0" dirty="0" err="1" smtClean="0"/>
              <a:t>with</a:t>
            </a:r>
            <a:r>
              <a:rPr lang="es-ES" baseline="0" dirty="0" smtClean="0"/>
              <a:t> </a:t>
            </a:r>
            <a:r>
              <a:rPr lang="es-ES" baseline="0" dirty="0" err="1" smtClean="0"/>
              <a:t>different</a:t>
            </a:r>
            <a:r>
              <a:rPr lang="es-ES" baseline="0" dirty="0" smtClean="0"/>
              <a:t> </a:t>
            </a:r>
            <a:r>
              <a:rPr lang="es-ES" baseline="0" dirty="0" err="1" smtClean="0"/>
              <a:t>degrees</a:t>
            </a:r>
            <a:r>
              <a:rPr lang="es-ES" baseline="0" dirty="0" smtClean="0"/>
              <a:t> of </a:t>
            </a:r>
            <a:r>
              <a:rPr lang="es-ES" baseline="0" dirty="0" err="1" smtClean="0"/>
              <a:t>correlation</a:t>
            </a:r>
            <a:r>
              <a:rPr lang="es-ES" baseline="0" dirty="0" smtClean="0"/>
              <a:t> </a:t>
            </a:r>
            <a:r>
              <a:rPr lang="es-ES" baseline="0" dirty="0" err="1" smtClean="0"/>
              <a:t>don’t</a:t>
            </a:r>
            <a:r>
              <a:rPr lang="es-ES" baseline="0" dirty="0" smtClean="0"/>
              <a:t> </a:t>
            </a:r>
            <a:r>
              <a:rPr lang="es-ES" baseline="0" dirty="0" err="1" smtClean="0"/>
              <a:t>have</a:t>
            </a:r>
            <a:r>
              <a:rPr lang="es-ES" baseline="0" dirty="0" smtClean="0"/>
              <a:t> </a:t>
            </a:r>
            <a:r>
              <a:rPr lang="es-ES" baseline="0" dirty="0" err="1" smtClean="0"/>
              <a:t>exponential</a:t>
            </a:r>
            <a:r>
              <a:rPr lang="es-ES" baseline="0" dirty="0" smtClean="0"/>
              <a:t> </a:t>
            </a:r>
            <a:r>
              <a:rPr lang="es-ES" baseline="0" dirty="0" err="1" smtClean="0"/>
              <a:t>probability</a:t>
            </a:r>
            <a:r>
              <a:rPr lang="es-ES" baseline="0" dirty="0" smtClean="0"/>
              <a:t> of </a:t>
            </a:r>
            <a:r>
              <a:rPr lang="es-ES" baseline="0" dirty="0" err="1" smtClean="0"/>
              <a:t>extinction</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a:t>
            </a:r>
            <a:r>
              <a:rPr lang="es-ES" dirty="0" err="1" smtClean="0"/>
              <a:t>thus</a:t>
            </a:r>
            <a:r>
              <a:rPr lang="es-ES" dirty="0" smtClean="0"/>
              <a:t> , as</a:t>
            </a:r>
            <a:r>
              <a:rPr lang="es-ES" baseline="0" dirty="0" smtClean="0"/>
              <a:t> </a:t>
            </a:r>
            <a:r>
              <a:rPr lang="es-ES" baseline="0" dirty="0" err="1" smtClean="0"/>
              <a:t>opposed</a:t>
            </a:r>
            <a:r>
              <a:rPr lang="es-ES" baseline="0" dirty="0" smtClean="0"/>
              <a:t> to </a:t>
            </a:r>
            <a:r>
              <a:rPr lang="es-ES" baseline="0" dirty="0" err="1" smtClean="0"/>
              <a:t>uncorrelated</a:t>
            </a:r>
            <a:r>
              <a:rPr lang="es-ES" baseline="0" dirty="0" smtClean="0"/>
              <a:t> media &lt;</a:t>
            </a:r>
            <a:r>
              <a:rPr lang="es-ES" baseline="0" dirty="0" err="1" smtClean="0"/>
              <a:t>click</a:t>
            </a:r>
            <a:r>
              <a:rPr lang="es-ES" baseline="0" dirty="0" smtClean="0"/>
              <a:t>&gt; </a:t>
            </a:r>
            <a:r>
              <a:rPr lang="es-ES" baseline="0" dirty="0" err="1" smtClean="0"/>
              <a:t>where</a:t>
            </a:r>
            <a:r>
              <a:rPr lang="es-ES" baseline="0" dirty="0" smtClean="0"/>
              <a:t> </a:t>
            </a:r>
            <a:r>
              <a:rPr lang="es-ES" baseline="0" dirty="0" err="1" smtClean="0"/>
              <a:t>the</a:t>
            </a:r>
            <a:r>
              <a:rPr lang="es-ES" baseline="0" dirty="0" smtClean="0"/>
              <a:t> Sigma </a:t>
            </a:r>
            <a:r>
              <a:rPr lang="es-ES" baseline="0" dirty="0" err="1" smtClean="0"/>
              <a:t>is</a:t>
            </a:r>
            <a:r>
              <a:rPr lang="es-ES" baseline="0" dirty="0" smtClean="0"/>
              <a:t> a </a:t>
            </a:r>
            <a:r>
              <a:rPr lang="es-ES" baseline="0" dirty="0" err="1" smtClean="0"/>
              <a:t>constant</a:t>
            </a:r>
            <a:r>
              <a:rPr lang="es-ES" baseline="0" dirty="0" smtClean="0"/>
              <a:t>, media </a:t>
            </a:r>
            <a:r>
              <a:rPr lang="es-ES" baseline="0" dirty="0" err="1" smtClean="0"/>
              <a:t>with</a:t>
            </a:r>
            <a:r>
              <a:rPr lang="es-ES" baseline="0" dirty="0" smtClean="0"/>
              <a:t> positive &lt;</a:t>
            </a:r>
            <a:r>
              <a:rPr lang="es-ES" baseline="0" dirty="0" err="1" smtClean="0"/>
              <a:t>click</a:t>
            </a:r>
            <a:r>
              <a:rPr lang="es-ES" baseline="0" dirty="0" smtClean="0"/>
              <a:t>&gt; and </a:t>
            </a:r>
            <a:r>
              <a:rPr lang="es-ES" baseline="0" dirty="0" err="1" smtClean="0"/>
              <a:t>negative</a:t>
            </a:r>
            <a:r>
              <a:rPr lang="es-ES" baseline="0" dirty="0" smtClean="0"/>
              <a:t> </a:t>
            </a:r>
            <a:r>
              <a:rPr lang="es-ES" baseline="0" dirty="0" err="1" smtClean="0"/>
              <a:t>correlation</a:t>
            </a:r>
            <a:r>
              <a:rPr lang="es-ES" baseline="0" dirty="0" smtClean="0"/>
              <a:t> &lt;</a:t>
            </a:r>
            <a:r>
              <a:rPr lang="es-ES" baseline="0" dirty="0" err="1" smtClean="0"/>
              <a:t>click</a:t>
            </a:r>
            <a:r>
              <a:rPr lang="es-ES" baseline="0" dirty="0" smtClean="0"/>
              <a:t>&gt; </a:t>
            </a:r>
            <a:r>
              <a:rPr lang="es-ES" baseline="0" dirty="0" err="1" smtClean="0"/>
              <a:t>have</a:t>
            </a:r>
            <a:r>
              <a:rPr lang="es-ES" baseline="0" dirty="0" smtClean="0"/>
              <a:t> a </a:t>
            </a:r>
            <a:r>
              <a:rPr lang="es-ES" baseline="0" dirty="0" err="1" smtClean="0"/>
              <a:t>depth-dependent</a:t>
            </a:r>
            <a:r>
              <a:rPr lang="es-ES" baseline="0" dirty="0" smtClean="0"/>
              <a:t> sigma.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In such cases,</a:t>
            </a:r>
            <a:r>
              <a:rPr lang="en-US" baseline="0" dirty="0" smtClean="0"/>
              <a:t> sigma </a:t>
            </a:r>
            <a:r>
              <a:rPr lang="en-US" dirty="0" smtClean="0"/>
              <a:t>is no</a:t>
            </a:r>
            <a:r>
              <a:rPr lang="en-US" baseline="0" dirty="0" smtClean="0"/>
              <a:t> longer a constant…</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23</a:t>
            </a:fld>
            <a:endParaRPr lang="en-US" dirty="0"/>
          </a:p>
        </p:txBody>
      </p:sp>
    </p:spTree>
    <p:extLst>
      <p:ext uri="{BB962C8B-B14F-4D97-AF65-F5344CB8AC3E}">
        <p14:creationId xmlns:p14="http://schemas.microsoft.com/office/powerpoint/2010/main" val="1511391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t>
            </a:r>
            <a:r>
              <a:rPr lang="en-US" baseline="0" dirty="0" smtClean="0"/>
              <a:t> but a function depending on the distance since last collision s, so light traveling different distances s since last interaction have different differential extinction probability.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24</a:t>
            </a:fld>
            <a:endParaRPr lang="en-US" dirty="0"/>
          </a:p>
        </p:txBody>
      </p:sp>
    </p:spTree>
    <p:extLst>
      <p:ext uri="{BB962C8B-B14F-4D97-AF65-F5344CB8AC3E}">
        <p14:creationId xmlns:p14="http://schemas.microsoft.com/office/powerpoint/2010/main" val="2287932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 results in a non-zero energy</a:t>
            </a:r>
            <a:r>
              <a:rPr lang="en-US" baseline="0" dirty="0" smtClean="0"/>
              <a:t> </a:t>
            </a:r>
            <a:r>
              <a:rPr lang="en-US" dirty="0" smtClean="0"/>
              <a:t>rate,</a:t>
            </a:r>
            <a:r>
              <a:rPr lang="en-US" baseline="0" dirty="0" smtClean="0"/>
              <a:t> </a:t>
            </a:r>
            <a:r>
              <a:rPr lang="en-US" dirty="0" smtClean="0"/>
              <a:t>as opposed to the classic</a:t>
            </a:r>
            <a:r>
              <a:rPr lang="en-US" baseline="0" dirty="0" smtClean="0"/>
              <a:t> steady-state RTE, since the energy equilibrium is reached when integrating over all path lengths. </a:t>
            </a:r>
          </a:p>
          <a:p>
            <a:r>
              <a:rPr lang="en-US" baseline="0" dirty="0" smtClean="0"/>
              <a:t>This equation, plus the </a:t>
            </a:r>
            <a:r>
              <a:rPr lang="en-US" baseline="0" dirty="0" err="1" smtClean="0"/>
              <a:t>inscattering</a:t>
            </a:r>
            <a:r>
              <a:rPr lang="en-US" baseline="0" dirty="0" smtClean="0"/>
              <a:t> and source terms, was first proposed by Larsen in the context of neutron transport as the Generalized </a:t>
            </a:r>
            <a:r>
              <a:rPr lang="en-US" baseline="0" dirty="0" err="1" smtClean="0"/>
              <a:t>Bolzmann</a:t>
            </a:r>
            <a:r>
              <a:rPr lang="en-US" baseline="0" dirty="0" smtClean="0"/>
              <a:t> Equation.</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25</a:t>
            </a:fld>
            <a:endParaRPr lang="en-US" dirty="0"/>
          </a:p>
        </p:txBody>
      </p:sp>
    </p:spTree>
    <p:extLst>
      <p:ext uri="{BB962C8B-B14F-4D97-AF65-F5344CB8AC3E}">
        <p14:creationId xmlns:p14="http://schemas.microsoft.com/office/powerpoint/2010/main" val="1790832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dirty="0" smtClean="0"/>
              <a:t>Then, the question is whether we can use directly Larsen’s equation for rendering. </a:t>
            </a:r>
          </a:p>
          <a:p>
            <a:endParaRPr lang="en-US" baseline="0" dirty="0" smtClean="0"/>
          </a:p>
          <a:p>
            <a:r>
              <a:rPr lang="en-US" baseline="0" dirty="0" smtClean="0"/>
              <a:t>Unfortunately, &lt;click&gt; this is not the case, given the set of assumptions imposed in the original definition: </a:t>
            </a:r>
          </a:p>
          <a:p>
            <a:r>
              <a:rPr lang="en-US" baseline="0" dirty="0" smtClean="0"/>
              <a:t>First, Larsen’s GBE &lt;click&gt; assumes that </a:t>
            </a:r>
            <a:r>
              <a:rPr lang="en-US" baseline="0" dirty="0" err="1" smtClean="0"/>
              <a:t>scatterers</a:t>
            </a:r>
            <a:r>
              <a:rPr lang="en-US" baseline="0" dirty="0" smtClean="0"/>
              <a:t> and sources have equal correlation, which is only possible if they are the exact same particles.</a:t>
            </a:r>
          </a:p>
          <a:p>
            <a:r>
              <a:rPr lang="en-US" baseline="0" dirty="0" smtClean="0"/>
              <a:t>Second, &lt;click&gt; no boundaries are considered.</a:t>
            </a:r>
          </a:p>
          <a:p>
            <a:r>
              <a:rPr lang="en-US" baseline="0" dirty="0" smtClean="0"/>
              <a:t>And third, &lt;click&gt; Larsen’s GBE assumes that all particles are the </a:t>
            </a:r>
            <a:r>
              <a:rPr lang="en-US" baseline="0" dirty="0" smtClean="0"/>
              <a:t>same…</a:t>
            </a:r>
          </a:p>
          <a:p>
            <a:r>
              <a:rPr lang="en-US" dirty="0" smtClean="0"/>
              <a:t>Let’s </a:t>
            </a:r>
            <a:r>
              <a:rPr lang="en-US" dirty="0" smtClean="0"/>
              <a:t>focus on the first one</a:t>
            </a:r>
            <a:r>
              <a:rPr lang="en-US" baseline="0" dirty="0" smtClean="0"/>
              <a:t> &lt;click&gt;…</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26</a:t>
            </a:fld>
            <a:endParaRPr lang="en-US" dirty="0"/>
          </a:p>
        </p:txBody>
      </p:sp>
    </p:spTree>
    <p:extLst>
      <p:ext uri="{BB962C8B-B14F-4D97-AF65-F5344CB8AC3E}">
        <p14:creationId xmlns:p14="http://schemas.microsoft.com/office/powerpoint/2010/main" val="1396576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in particular in </a:t>
            </a:r>
            <a:r>
              <a:rPr lang="es-ES" dirty="0" err="1" smtClean="0"/>
              <a:t>the</a:t>
            </a:r>
            <a:r>
              <a:rPr lang="es-ES" baseline="0" dirty="0" smtClean="0"/>
              <a:t> </a:t>
            </a:r>
            <a:r>
              <a:rPr lang="es-ES" dirty="0" err="1" smtClean="0"/>
              <a:t>positively</a:t>
            </a:r>
            <a:r>
              <a:rPr lang="es-ES" dirty="0" smtClean="0"/>
              <a:t> </a:t>
            </a:r>
            <a:r>
              <a:rPr lang="es-ES" dirty="0" err="1" smtClean="0"/>
              <a:t>correlated</a:t>
            </a:r>
            <a:r>
              <a:rPr lang="es-ES" dirty="0" smtClean="0"/>
              <a:t> </a:t>
            </a:r>
            <a:r>
              <a:rPr lang="es-ES" dirty="0" err="1" smtClean="0"/>
              <a:t>medium</a:t>
            </a:r>
            <a:r>
              <a:rPr lang="es-ES" baseline="0" dirty="0" smtClean="0"/>
              <a:t> </a:t>
            </a:r>
            <a:r>
              <a:rPr lang="es-ES" baseline="0" dirty="0" err="1" smtClean="0"/>
              <a:t>illustrated</a:t>
            </a:r>
            <a:r>
              <a:rPr lang="es-ES" baseline="0" dirty="0" smtClean="0"/>
              <a:t> in </a:t>
            </a:r>
            <a:r>
              <a:rPr lang="es-ES" baseline="0" dirty="0" err="1" smtClean="0"/>
              <a:t>the</a:t>
            </a:r>
            <a:r>
              <a:rPr lang="es-ES" baseline="0" dirty="0" smtClean="0"/>
              <a:t> figure. </a:t>
            </a:r>
            <a:r>
              <a:rPr lang="es-ES" baseline="0" dirty="0" err="1" smtClean="0"/>
              <a:t>For</a:t>
            </a:r>
            <a:r>
              <a:rPr lang="es-ES" baseline="0" dirty="0" smtClean="0"/>
              <a:t> </a:t>
            </a:r>
            <a:r>
              <a:rPr lang="es-ES" baseline="0" dirty="0" err="1" smtClean="0"/>
              <a:t>this</a:t>
            </a:r>
            <a:r>
              <a:rPr lang="es-ES" baseline="0" dirty="0" smtClean="0"/>
              <a:t> </a:t>
            </a:r>
            <a:r>
              <a:rPr lang="es-ES" baseline="0" dirty="0" err="1" smtClean="0"/>
              <a:t>medium</a:t>
            </a:r>
            <a:r>
              <a:rPr lang="es-ES" baseline="0" dirty="0" smtClean="0"/>
              <a:t>, &lt;</a:t>
            </a:r>
            <a:r>
              <a:rPr lang="es-ES" baseline="0" dirty="0" err="1" smtClean="0"/>
              <a:t>click</a:t>
            </a:r>
            <a:r>
              <a:rPr lang="es-ES" baseline="0" dirty="0" smtClean="0"/>
              <a:t>&gt; </a:t>
            </a:r>
            <a:r>
              <a:rPr lang="es-ES" baseline="0" dirty="0" err="1" smtClean="0"/>
              <a:t>the</a:t>
            </a:r>
            <a:r>
              <a:rPr lang="es-ES" baseline="0" dirty="0" smtClean="0"/>
              <a:t> </a:t>
            </a:r>
            <a:r>
              <a:rPr lang="es-ES" baseline="0" dirty="0" err="1" smtClean="0"/>
              <a:t>path</a:t>
            </a:r>
            <a:r>
              <a:rPr lang="es-ES" baseline="0" dirty="0" smtClean="0"/>
              <a:t> </a:t>
            </a:r>
            <a:r>
              <a:rPr lang="es-ES" baseline="0" dirty="0" err="1" smtClean="0"/>
              <a:t>length</a:t>
            </a:r>
            <a:r>
              <a:rPr lang="es-ES" baseline="0" dirty="0" smtClean="0"/>
              <a:t> </a:t>
            </a:r>
            <a:r>
              <a:rPr lang="es-ES" baseline="0" dirty="0" err="1" smtClean="0"/>
              <a:t>distribution</a:t>
            </a:r>
            <a:r>
              <a:rPr lang="es-ES" baseline="0" dirty="0" smtClean="0"/>
              <a:t> of light </a:t>
            </a:r>
            <a:r>
              <a:rPr lang="es-ES" baseline="0" dirty="0" err="1" smtClean="0"/>
              <a:t>rays</a:t>
            </a:r>
            <a:r>
              <a:rPr lang="es-ES" baseline="0" dirty="0" smtClean="0"/>
              <a:t> </a:t>
            </a:r>
            <a:r>
              <a:rPr lang="es-ES" baseline="0" dirty="0" err="1" smtClean="0"/>
              <a:t>starting</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scatterers</a:t>
            </a:r>
            <a:r>
              <a:rPr lang="es-ES" baseline="0" dirty="0" smtClean="0"/>
              <a:t> are </a:t>
            </a:r>
            <a:r>
              <a:rPr lang="es-ES" baseline="0" dirty="0" err="1" smtClean="0"/>
              <a:t>shown</a:t>
            </a:r>
            <a:r>
              <a:rPr lang="es-ES" baseline="0" dirty="0" smtClean="0"/>
              <a:t> </a:t>
            </a:r>
            <a:r>
              <a:rPr lang="es-ES" baseline="0" dirty="0" err="1" smtClean="0"/>
              <a:t>here</a:t>
            </a:r>
            <a:r>
              <a:rPr lang="es-ES" baseline="0" dirty="0" smtClean="0"/>
              <a:t> in </a:t>
            </a:r>
            <a:r>
              <a:rPr lang="es-ES" baseline="0" dirty="0" err="1" smtClean="0"/>
              <a:t>yellow</a:t>
            </a:r>
            <a:r>
              <a:rPr lang="es-ES" baseline="0" dirty="0" smtClean="0"/>
              <a:t>. </a:t>
            </a:r>
            <a:r>
              <a:rPr lang="es-ES" baseline="0" dirty="0" err="1" smtClean="0"/>
              <a:t>If</a:t>
            </a:r>
            <a:r>
              <a:rPr lang="es-ES" baseline="0" dirty="0" smtClean="0"/>
              <a:t> </a:t>
            </a:r>
            <a:r>
              <a:rPr lang="es-ES" baseline="0" dirty="0" err="1" smtClean="0"/>
              <a:t>all</a:t>
            </a:r>
            <a:r>
              <a:rPr lang="es-ES" baseline="0" dirty="0" smtClean="0"/>
              <a:t> </a:t>
            </a:r>
            <a:r>
              <a:rPr lang="es-ES" baseline="0" dirty="0" err="1" smtClean="0"/>
              <a:t>scatterers</a:t>
            </a:r>
            <a:r>
              <a:rPr lang="es-ES" baseline="0" dirty="0" smtClean="0"/>
              <a:t> </a:t>
            </a:r>
            <a:r>
              <a:rPr lang="es-ES" baseline="0" dirty="0" err="1" smtClean="0"/>
              <a:t>here</a:t>
            </a:r>
            <a:r>
              <a:rPr lang="es-ES" baseline="0" dirty="0" smtClean="0"/>
              <a:t> </a:t>
            </a:r>
            <a:r>
              <a:rPr lang="es-ES" baseline="0" dirty="0" err="1" smtClean="0"/>
              <a:t>were</a:t>
            </a:r>
            <a:r>
              <a:rPr lang="es-ES" baseline="0" dirty="0" smtClean="0"/>
              <a:t> </a:t>
            </a:r>
            <a:r>
              <a:rPr lang="es-ES" baseline="0" dirty="0" err="1" smtClean="0"/>
              <a:t>also</a:t>
            </a:r>
            <a:r>
              <a:rPr lang="es-ES" baseline="0" dirty="0" smtClean="0"/>
              <a:t> </a:t>
            </a:r>
            <a:r>
              <a:rPr lang="es-ES" baseline="0" dirty="0" err="1" smtClean="0"/>
              <a:t>emissive</a:t>
            </a:r>
            <a:r>
              <a:rPr lang="es-ES" baseline="0" dirty="0" smtClean="0"/>
              <a:t>, </a:t>
            </a:r>
            <a:r>
              <a:rPr lang="es-ES" baseline="0" dirty="0" err="1" smtClean="0"/>
              <a:t>then</a:t>
            </a:r>
            <a:r>
              <a:rPr lang="es-ES" baseline="0" dirty="0" smtClean="0"/>
              <a:t> </a:t>
            </a:r>
            <a:r>
              <a:rPr lang="es-ES" baseline="0" dirty="0" err="1" smtClean="0"/>
              <a:t>the</a:t>
            </a:r>
            <a:r>
              <a:rPr lang="es-ES" baseline="0" dirty="0" smtClean="0"/>
              <a:t> </a:t>
            </a:r>
            <a:r>
              <a:rPr lang="es-ES" baseline="0" dirty="0" err="1" smtClean="0"/>
              <a:t>path</a:t>
            </a:r>
            <a:r>
              <a:rPr lang="es-ES" baseline="0" dirty="0" smtClean="0"/>
              <a:t> </a:t>
            </a:r>
            <a:r>
              <a:rPr lang="es-ES" baseline="0" dirty="0" err="1" smtClean="0"/>
              <a:t>length</a:t>
            </a:r>
            <a:r>
              <a:rPr lang="es-ES" baseline="0" dirty="0" smtClean="0"/>
              <a:t> </a:t>
            </a:r>
            <a:r>
              <a:rPr lang="es-ES" baseline="0" dirty="0" err="1" smtClean="0"/>
              <a:t>for</a:t>
            </a:r>
            <a:r>
              <a:rPr lang="es-ES" baseline="0" dirty="0" smtClean="0"/>
              <a:t> </a:t>
            </a:r>
            <a:r>
              <a:rPr lang="es-ES" baseline="0" dirty="0" err="1" smtClean="0"/>
              <a:t>sources</a:t>
            </a:r>
            <a:r>
              <a:rPr lang="es-ES" baseline="0" dirty="0" smtClean="0"/>
              <a:t> </a:t>
            </a:r>
            <a:r>
              <a:rPr lang="es-ES" baseline="0" dirty="0" err="1" smtClean="0"/>
              <a:t>would</a:t>
            </a:r>
            <a:r>
              <a:rPr lang="es-ES" baseline="0" dirty="0" smtClean="0"/>
              <a:t> be </a:t>
            </a:r>
            <a:r>
              <a:rPr lang="es-ES" baseline="0" dirty="0" err="1" smtClean="0"/>
              <a:t>exactly</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p>
          <a:p>
            <a:r>
              <a:rPr lang="es-ES" baseline="0" dirty="0" err="1" smtClean="0"/>
              <a:t>However</a:t>
            </a:r>
            <a:r>
              <a:rPr lang="es-ES" baseline="0" dirty="0" smtClean="0"/>
              <a:t>, </a:t>
            </a:r>
            <a:r>
              <a:rPr lang="es-ES" baseline="0" dirty="0" err="1" smtClean="0"/>
              <a:t>if</a:t>
            </a:r>
            <a:r>
              <a:rPr lang="es-ES" baseline="0" dirty="0" smtClean="0"/>
              <a:t> </a:t>
            </a:r>
            <a:r>
              <a:rPr lang="es-ES" baseline="0" dirty="0" err="1" smtClean="0"/>
              <a:t>we</a:t>
            </a:r>
            <a:r>
              <a:rPr lang="es-ES" baseline="0" dirty="0" smtClean="0"/>
              <a:t> introduce a </a:t>
            </a:r>
            <a:r>
              <a:rPr lang="es-ES" baseline="0" dirty="0" err="1" smtClean="0"/>
              <a:t>source</a:t>
            </a:r>
            <a:r>
              <a:rPr lang="es-ES" baseline="0" dirty="0" smtClean="0"/>
              <a:t> </a:t>
            </a:r>
            <a:r>
              <a:rPr lang="es-ES" baseline="0" dirty="0" err="1" smtClean="0"/>
              <a:t>with</a:t>
            </a:r>
            <a:r>
              <a:rPr lang="es-ES" baseline="0" dirty="0" smtClean="0"/>
              <a:t> </a:t>
            </a:r>
            <a:r>
              <a:rPr lang="es-ES" baseline="0" dirty="0" err="1" smtClean="0"/>
              <a:t>different</a:t>
            </a:r>
            <a:r>
              <a:rPr lang="es-ES" baseline="0" dirty="0" smtClean="0"/>
              <a:t> </a:t>
            </a:r>
            <a:r>
              <a:rPr lang="es-ES" baseline="0" dirty="0" err="1" smtClean="0"/>
              <a:t>correlation</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scatterers</a:t>
            </a:r>
            <a:r>
              <a:rPr lang="es-ES" baseline="0" dirty="0" smtClean="0"/>
              <a:t> &lt;</a:t>
            </a:r>
            <a:r>
              <a:rPr lang="es-ES" baseline="0" dirty="0" err="1" smtClean="0"/>
              <a:t>click</a:t>
            </a:r>
            <a:r>
              <a:rPr lang="es-ES" baseline="0" dirty="0" smtClean="0"/>
              <a:t>&gt;, </a:t>
            </a:r>
            <a:r>
              <a:rPr lang="es-ES" baseline="0" dirty="0" err="1" smtClean="0"/>
              <a:t>then</a:t>
            </a:r>
            <a:r>
              <a:rPr lang="es-ES" baseline="0" dirty="0" smtClean="0"/>
              <a:t> </a:t>
            </a:r>
            <a:r>
              <a:rPr lang="es-ES" baseline="0" dirty="0" err="1" smtClean="0"/>
              <a:t>the</a:t>
            </a:r>
            <a:r>
              <a:rPr lang="es-ES" baseline="0" dirty="0" smtClean="0"/>
              <a:t> </a:t>
            </a:r>
            <a:r>
              <a:rPr lang="es-ES" baseline="0" dirty="0" err="1" smtClean="0"/>
              <a:t>path</a:t>
            </a:r>
            <a:r>
              <a:rPr lang="es-ES" baseline="0" dirty="0" smtClean="0"/>
              <a:t> </a:t>
            </a:r>
            <a:r>
              <a:rPr lang="es-ES" baseline="0" dirty="0" err="1" smtClean="0"/>
              <a:t>length</a:t>
            </a:r>
            <a:r>
              <a:rPr lang="es-ES" baseline="0" dirty="0" smtClean="0"/>
              <a:t> of </a:t>
            </a:r>
            <a:r>
              <a:rPr lang="es-ES" baseline="0" dirty="0" err="1" smtClean="0"/>
              <a:t>rays</a:t>
            </a:r>
            <a:r>
              <a:rPr lang="es-ES" baseline="0" dirty="0" smtClean="0"/>
              <a:t> </a:t>
            </a:r>
            <a:r>
              <a:rPr lang="es-ES" baseline="0" dirty="0" err="1" smtClean="0"/>
              <a:t>starting</a:t>
            </a:r>
            <a:r>
              <a:rPr lang="es-ES" baseline="0" dirty="0" smtClean="0"/>
              <a:t> at </a:t>
            </a:r>
            <a:r>
              <a:rPr lang="es-ES" baseline="0" dirty="0" err="1" smtClean="0"/>
              <a:t>this</a:t>
            </a:r>
            <a:r>
              <a:rPr lang="es-ES" baseline="0" dirty="0" smtClean="0"/>
              <a:t> </a:t>
            </a:r>
            <a:r>
              <a:rPr lang="es-ES" baseline="0" dirty="0" err="1" smtClean="0"/>
              <a:t>source</a:t>
            </a:r>
            <a:r>
              <a:rPr lang="es-ES" baseline="0" dirty="0" smtClean="0"/>
              <a:t> </a:t>
            </a:r>
            <a:r>
              <a:rPr lang="es-ES" baseline="0" dirty="0" err="1" smtClean="0"/>
              <a:t>would</a:t>
            </a:r>
            <a:r>
              <a:rPr lang="es-ES" baseline="0" dirty="0" smtClean="0"/>
              <a:t> </a:t>
            </a:r>
            <a:r>
              <a:rPr lang="es-ES" baseline="0" dirty="0" err="1" smtClean="0"/>
              <a:t>neccesarily</a:t>
            </a:r>
            <a:r>
              <a:rPr lang="es-ES" baseline="0" dirty="0" smtClean="0"/>
              <a:t> be </a:t>
            </a:r>
            <a:r>
              <a:rPr lang="es-ES" baseline="0" dirty="0" err="1" smtClean="0"/>
              <a:t>different</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scatterers</a:t>
            </a:r>
            <a:r>
              <a:rPr lang="es-ES" baseline="0" dirty="0" smtClean="0"/>
              <a:t> &lt;</a:t>
            </a:r>
            <a:r>
              <a:rPr lang="es-ES" baseline="0" dirty="0" err="1" smtClean="0"/>
              <a:t>click</a:t>
            </a:r>
            <a:r>
              <a:rPr lang="es-ES" baseline="0" dirty="0" smtClean="0"/>
              <a:t>&gt;.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Since</a:t>
            </a:r>
            <a:r>
              <a:rPr lang="en-US" baseline="0" dirty="0" smtClean="0"/>
              <a:t> Larsen’s only considers a single differential extinction probability, this difference in path length is ignored.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28</a:t>
            </a:fld>
            <a:endParaRPr lang="en-US" dirty="0"/>
          </a:p>
        </p:txBody>
      </p:sp>
    </p:spTree>
    <p:extLst>
      <p:ext uri="{BB962C8B-B14F-4D97-AF65-F5344CB8AC3E}">
        <p14:creationId xmlns:p14="http://schemas.microsoft.com/office/powerpoint/2010/main" val="664440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To solve</a:t>
            </a:r>
            <a:r>
              <a:rPr lang="en-US" baseline="0" dirty="0" smtClean="0"/>
              <a:t> that, we need to take into account that light that has been scattered from the particles in the medium &lt;click&gt; is </a:t>
            </a:r>
            <a:r>
              <a:rPr lang="en-US" baseline="0" dirty="0" err="1" smtClean="0"/>
              <a:t>extincted</a:t>
            </a:r>
            <a:r>
              <a:rPr lang="en-US" baseline="0" dirty="0" smtClean="0"/>
              <a:t> differently from light emitted by sources &lt;click&gt;. This introduces different energy loses in the GBE, as well as the need to keep track on whether the light is emitted, or scattered.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29</a:t>
            </a:fld>
            <a:endParaRPr lang="en-US" dirty="0"/>
          </a:p>
        </p:txBody>
      </p:sp>
    </p:spTree>
    <p:extLst>
      <p:ext uri="{BB962C8B-B14F-4D97-AF65-F5344CB8AC3E}">
        <p14:creationId xmlns:p14="http://schemas.microsoft.com/office/powerpoint/2010/main" val="149771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a:t>
            </a:r>
            <a:r>
              <a:rPr lang="es-ES" dirty="0" err="1" smtClean="0"/>
              <a:t>foliage</a:t>
            </a:r>
            <a:r>
              <a:rPr lang="es-ES" dirty="0" smtClean="0"/>
              <a:t> and </a:t>
            </a:r>
            <a:r>
              <a:rPr lang="es-ES" dirty="0" err="1" smtClean="0"/>
              <a:t>trees</a:t>
            </a:r>
            <a:r>
              <a:rPr lang="es-ES" dirty="0" smtClean="0"/>
              <a:t>…</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The second</a:t>
            </a:r>
            <a:r>
              <a:rPr lang="en-US" baseline="0" dirty="0" smtClean="0"/>
              <a:t> main assumption of Larsen’s GBE is that the media being rendered is infinite &lt;click&gt;, and therefore there are no boundaries.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30</a:t>
            </a:fld>
            <a:endParaRPr lang="en-US" dirty="0"/>
          </a:p>
        </p:txBody>
      </p:sp>
    </p:spTree>
    <p:extLst>
      <p:ext uri="{BB962C8B-B14F-4D97-AF65-F5344CB8AC3E}">
        <p14:creationId xmlns:p14="http://schemas.microsoft.com/office/powerpoint/2010/main" val="36692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In order to analyze</a:t>
            </a:r>
            <a:r>
              <a:rPr lang="en-US" baseline="0" dirty="0" smtClean="0"/>
              <a:t> the effect of boundaries, we conducted a set of many simulations of procedurally generated media, analyzing changes of medium, as well as the effect of reflection at boundaries.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31</a:t>
            </a:fld>
            <a:endParaRPr lang="en-US" dirty="0"/>
          </a:p>
        </p:txBody>
      </p:sp>
    </p:spTree>
    <p:extLst>
      <p:ext uri="{BB962C8B-B14F-4D97-AF65-F5344CB8AC3E}">
        <p14:creationId xmlns:p14="http://schemas.microsoft.com/office/powerpoint/2010/main" val="3115441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We</a:t>
            </a:r>
            <a:r>
              <a:rPr lang="en-US" baseline="0" dirty="0" smtClean="0"/>
              <a:t> averaged several thousands of simulations for each case, for a wide range of degrees of correlation. I won’t enter in much detail &lt;click&gt; on the particular </a:t>
            </a:r>
            <a:r>
              <a:rPr lang="en-US" baseline="0" dirty="0" err="1" smtClean="0"/>
              <a:t>behaviours</a:t>
            </a:r>
            <a:r>
              <a:rPr lang="en-US" baseline="0" dirty="0" smtClean="0"/>
              <a:t> observed…</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32</a:t>
            </a:fld>
            <a:endParaRPr lang="en-US" dirty="0"/>
          </a:p>
        </p:txBody>
      </p:sp>
    </p:spTree>
    <p:extLst>
      <p:ext uri="{BB962C8B-B14F-4D97-AF65-F5344CB8AC3E}">
        <p14:creationId xmlns:p14="http://schemas.microsoft.com/office/powerpoint/2010/main" val="133498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And focus</a:t>
            </a:r>
            <a:r>
              <a:rPr lang="en-US" baseline="0" dirty="0" smtClean="0"/>
              <a:t> on the two main observations we found. The fist one &lt;click&gt; is that interactions at boundaries act as uncorrelated sources, so that light reflected at boundaries have its own path-length </a:t>
            </a:r>
            <a:r>
              <a:rPr lang="en-US" baseline="0" dirty="0" err="1" smtClean="0"/>
              <a:t>distirbution</a:t>
            </a:r>
            <a:r>
              <a:rPr lang="en-US" baseline="0" dirty="0" smtClean="0"/>
              <a:t>. </a:t>
            </a:r>
          </a:p>
          <a:p>
            <a:endParaRPr lang="en-US" dirty="0" smtClean="0"/>
          </a:p>
          <a:p>
            <a:r>
              <a:rPr lang="en-US" dirty="0" smtClean="0"/>
              <a:t>The second one &lt;click&gt; relates with the medium-to-medium</a:t>
            </a:r>
            <a:r>
              <a:rPr lang="en-US" baseline="0" dirty="0" smtClean="0"/>
              <a:t> boundaries, were its </a:t>
            </a:r>
            <a:r>
              <a:rPr lang="en-US" baseline="0" dirty="0" err="1" smtClean="0"/>
              <a:t>behaviour</a:t>
            </a:r>
            <a:r>
              <a:rPr lang="en-US" baseline="0" dirty="0" smtClean="0"/>
              <a:t> depends no only on the local correlation of each individual media, but also on the correlation between the two of them. This interaction between media properties is important to heterogeneous media, but </a:t>
            </a:r>
            <a:r>
              <a:rPr lang="en-US" baseline="0" dirty="0" smtClean="0"/>
              <a:t>how to handle it is left </a:t>
            </a:r>
            <a:r>
              <a:rPr lang="en-US" baseline="0" dirty="0" smtClean="0"/>
              <a:t>as future work.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33</a:t>
            </a:fld>
            <a:endParaRPr lang="en-US" dirty="0"/>
          </a:p>
        </p:txBody>
      </p:sp>
    </p:spTree>
    <p:extLst>
      <p:ext uri="{BB962C8B-B14F-4D97-AF65-F5344CB8AC3E}">
        <p14:creationId xmlns:p14="http://schemas.microsoft.com/office/powerpoint/2010/main" val="2377998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 the nice thing of these observations is that, in order to model boundaries, we just need to stick with the extended GBE presented before that accounts for</a:t>
            </a:r>
            <a:r>
              <a:rPr lang="en-US" baseline="0" dirty="0" smtClean="0"/>
              <a:t> different extinction for sources and </a:t>
            </a:r>
            <a:r>
              <a:rPr lang="en-US" baseline="0" dirty="0" err="1" smtClean="0"/>
              <a:t>scatterers</a:t>
            </a:r>
            <a:r>
              <a:rPr lang="en-US" baseline="0" dirty="0" smtClean="0"/>
              <a:t>, taking into account that reflection at boundaries are simply modeled as a source term.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34</a:t>
            </a:fld>
            <a:endParaRPr lang="en-US" dirty="0"/>
          </a:p>
        </p:txBody>
      </p:sp>
    </p:spTree>
    <p:extLst>
      <p:ext uri="{BB962C8B-B14F-4D97-AF65-F5344CB8AC3E}">
        <p14:creationId xmlns:p14="http://schemas.microsoft.com/office/powerpoint/2010/main" val="3981562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Finally, we remove the remaining assumptions</a:t>
            </a:r>
            <a:r>
              <a:rPr lang="en-US" baseline="0" dirty="0" smtClean="0"/>
              <a:t> by incorporating path length dependence on phase function and albedo. Please see the paper for details.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35</a:t>
            </a:fld>
            <a:endParaRPr lang="en-US" dirty="0"/>
          </a:p>
        </p:txBody>
      </p:sp>
    </p:spTree>
    <p:extLst>
      <p:ext uri="{BB962C8B-B14F-4D97-AF65-F5344CB8AC3E}">
        <p14:creationId xmlns:p14="http://schemas.microsoft.com/office/powerpoint/2010/main" val="1962134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a:t>
            </a:r>
            <a:r>
              <a:rPr lang="en-US" baseline="0" dirty="0" smtClean="0"/>
              <a:t> in summary, this is the final look of our Extended GBE, with two initial conditions for the scattered and source radiance at the interaction. </a:t>
            </a:r>
          </a:p>
          <a:p>
            <a:r>
              <a:rPr lang="en-US" baseline="0" dirty="0" smtClean="0"/>
              <a:t>The first one is rather obvious &lt;click&gt;, and accounts for the radiance due to sources.</a:t>
            </a:r>
          </a:p>
          <a:p>
            <a:r>
              <a:rPr lang="en-US" baseline="0" dirty="0" smtClean="0"/>
              <a:t>The </a:t>
            </a:r>
            <a:r>
              <a:rPr lang="en-US" baseline="0" dirty="0" err="1" smtClean="0"/>
              <a:t>inscattering</a:t>
            </a:r>
            <a:r>
              <a:rPr lang="en-US" baseline="0" dirty="0" smtClean="0"/>
              <a:t> &lt;click&gt;, on the other hand, is more complex, and </a:t>
            </a:r>
            <a:r>
              <a:rPr lang="en-US" baseline="0" dirty="0" smtClean="0"/>
              <a:t>integrates the </a:t>
            </a:r>
            <a:r>
              <a:rPr lang="en-US" baseline="0" dirty="0" smtClean="0"/>
              <a:t>scattered light from all possible path lengths &lt;click&gt;, again with a different path-length-dependent scattering operator for </a:t>
            </a:r>
            <a:r>
              <a:rPr lang="en-US" baseline="0" dirty="0" err="1" smtClean="0"/>
              <a:t>inscattered</a:t>
            </a:r>
            <a:r>
              <a:rPr lang="en-US" baseline="0" dirty="0" smtClean="0"/>
              <a:t> radiance &lt;click&gt;, and for radiance from sources &lt;click&gt;.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36</a:t>
            </a:fld>
            <a:endParaRPr lang="en-US" dirty="0"/>
          </a:p>
        </p:txBody>
      </p:sp>
    </p:spTree>
    <p:extLst>
      <p:ext uri="{BB962C8B-B14F-4D97-AF65-F5344CB8AC3E}">
        <p14:creationId xmlns:p14="http://schemas.microsoft.com/office/powerpoint/2010/main" val="425588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a:t>
            </a:r>
            <a:r>
              <a:rPr lang="en-US" baseline="0" dirty="0" smtClean="0"/>
              <a:t> lets see what’s the effect of different path lengths distributions using our Extended GBE.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37</a:t>
            </a:fld>
            <a:endParaRPr lang="en-US" dirty="0"/>
          </a:p>
        </p:txBody>
      </p:sp>
    </p:spTree>
    <p:extLst>
      <p:ext uri="{BB962C8B-B14F-4D97-AF65-F5344CB8AC3E}">
        <p14:creationId xmlns:p14="http://schemas.microsoft.com/office/powerpoint/2010/main" val="4072265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dirty="0" smtClean="0"/>
              <a:t>Here we show three examples of a scattering medium with similar average extinction but different path length distributions. </a:t>
            </a:r>
          </a:p>
          <a:p>
            <a:r>
              <a:rPr lang="en-US" baseline="0" dirty="0" smtClean="0"/>
              <a:t>The first example is modeled with a constant path length distribution, </a:t>
            </a:r>
            <a:r>
              <a:rPr lang="en-US" baseline="0" dirty="0" smtClean="0"/>
              <a:t>as </a:t>
            </a:r>
            <a:r>
              <a:rPr lang="en-US" baseline="0" dirty="0" smtClean="0"/>
              <a:t>shown in the plot below, where the blue curve is the path length distribution, and the orange one is the transmittance. </a:t>
            </a:r>
          </a:p>
          <a:p>
            <a:endParaRPr lang="en-US" dirty="0" smtClean="0"/>
          </a:p>
          <a:p>
            <a:r>
              <a:rPr lang="en-US" dirty="0" smtClean="0"/>
              <a:t>The</a:t>
            </a:r>
            <a:r>
              <a:rPr lang="en-US" baseline="0" dirty="0" smtClean="0"/>
              <a:t> dragon in the middle &lt;click&gt; is defined by using a power-law extinction. Finally, &lt;click&gt; the image on the right uses a gamma path length distribution.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38</a:t>
            </a:fld>
            <a:endParaRPr lang="en-US" dirty="0"/>
          </a:p>
        </p:txBody>
      </p:sp>
    </p:spTree>
    <p:extLst>
      <p:ext uri="{BB962C8B-B14F-4D97-AF65-F5344CB8AC3E}">
        <p14:creationId xmlns:p14="http://schemas.microsoft.com/office/powerpoint/2010/main" val="177769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a:t>
            </a:r>
            <a:r>
              <a:rPr lang="en-US" baseline="0" dirty="0" smtClean="0"/>
              <a:t> now the question is how do we define the media properties. </a:t>
            </a:r>
          </a:p>
          <a:p>
            <a:r>
              <a:rPr lang="en-US" baseline="0" dirty="0" smtClean="0"/>
              <a:t>For the previous examples we just defined a given path-length distribution &lt;click&gt;, and derived the differential extinction probability out of it. However, we found that this was not very intuitive &lt;click&gt; to work with, in part because it was not very related with optical properties of the medium &lt;click&gt;. </a:t>
            </a:r>
          </a:p>
          <a:p>
            <a:endParaRPr lang="en-US" baseline="0" dirty="0" smtClean="0"/>
          </a:p>
          <a:p>
            <a:r>
              <a:rPr lang="en-US" baseline="0" dirty="0" smtClean="0"/>
              <a:t>So, &lt;click&gt; what we would like to have is some functional relationship between the media optical properties such as particles cross-section and concentration, and the differential extinction probability.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39</a:t>
            </a:fld>
            <a:endParaRPr lang="en-US" dirty="0"/>
          </a:p>
        </p:txBody>
      </p:sp>
    </p:spTree>
    <p:extLst>
      <p:ext uri="{BB962C8B-B14F-4D97-AF65-F5344CB8AC3E}">
        <p14:creationId xmlns:p14="http://schemas.microsoft.com/office/powerpoint/2010/main" val="199994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a:t>
            </a:r>
            <a:r>
              <a:rPr lang="es-ES" dirty="0" err="1" smtClean="0"/>
              <a:t>particulate</a:t>
            </a:r>
            <a:r>
              <a:rPr lang="es-ES" dirty="0" smtClean="0"/>
              <a:t> media…</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To do that, we focused on</a:t>
            </a:r>
            <a:r>
              <a:rPr lang="en-US" baseline="0" dirty="0" smtClean="0"/>
              <a:t> media with positive correlation.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40</a:t>
            </a:fld>
            <a:endParaRPr lang="en-US" dirty="0"/>
          </a:p>
        </p:txBody>
      </p:sp>
    </p:spTree>
    <p:extLst>
      <p:ext uri="{BB962C8B-B14F-4D97-AF65-F5344CB8AC3E}">
        <p14:creationId xmlns:p14="http://schemas.microsoft.com/office/powerpoint/2010/main" val="1545312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The</a:t>
            </a:r>
            <a:r>
              <a:rPr lang="en-US" baseline="0" dirty="0" smtClean="0"/>
              <a:t> intuitive idea is that, for a differential point, particles cluster together leading to some areas with higher particles concentration &lt;click&gt;, leaving others with very low concentration &lt;click&gt;. </a:t>
            </a:r>
          </a:p>
          <a:p>
            <a:endParaRPr lang="en-US" baseline="0" dirty="0" smtClean="0"/>
          </a:p>
          <a:p>
            <a:r>
              <a:rPr lang="en-US" baseline="0" dirty="0" smtClean="0"/>
              <a:t>This means that for a incoming beam of light &lt;click&gt;, some rays within the beam will extinct with higher probability than others. </a:t>
            </a:r>
          </a:p>
          <a:p>
            <a:r>
              <a:rPr lang="en-US" baseline="0" dirty="0" smtClean="0"/>
              <a:t>The total transmittance of the beam is then the integral of the transmittance of all rays &lt;click&gt;. </a:t>
            </a:r>
          </a:p>
          <a:p>
            <a:r>
              <a:rPr lang="en-US" baseline="0" dirty="0" smtClean="0"/>
              <a:t>So, assuming that we can approximate the concentration of particles with a distribution, we can skip the integral over all rays in the beam, and &lt;click&gt; </a:t>
            </a:r>
            <a:r>
              <a:rPr lang="en-US" baseline="0" dirty="0" err="1" smtClean="0"/>
              <a:t>simplt</a:t>
            </a:r>
            <a:r>
              <a:rPr lang="en-US" baseline="0" dirty="0" smtClean="0"/>
              <a:t> integrate over </a:t>
            </a:r>
            <a:r>
              <a:rPr lang="en-US" baseline="0" dirty="0" smtClean="0"/>
              <a:t>the densities on the differential point.</a:t>
            </a:r>
          </a:p>
          <a:p>
            <a:r>
              <a:rPr lang="en-US" baseline="0" dirty="0" smtClean="0"/>
              <a:t>Finally, &lt;click&gt; we can just compute the differential extinction coefficient based on the transmittance. </a:t>
            </a:r>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41</a:t>
            </a:fld>
            <a:endParaRPr lang="en-US" dirty="0"/>
          </a:p>
        </p:txBody>
      </p:sp>
    </p:spTree>
    <p:extLst>
      <p:ext uri="{BB962C8B-B14F-4D97-AF65-F5344CB8AC3E}">
        <p14:creationId xmlns:p14="http://schemas.microsoft.com/office/powerpoint/2010/main" val="4090367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So, the question</a:t>
            </a:r>
            <a:r>
              <a:rPr lang="en-US" baseline="0" dirty="0" smtClean="0"/>
              <a:t> now is what probability distribution should we use. Based on </a:t>
            </a:r>
            <a:r>
              <a:rPr lang="en-US" baseline="0" dirty="0" smtClean="0"/>
              <a:t>various tests </a:t>
            </a:r>
            <a:r>
              <a:rPr lang="en-US" baseline="0" dirty="0" smtClean="0"/>
              <a:t>on </a:t>
            </a:r>
            <a:r>
              <a:rPr lang="en-US" baseline="0" dirty="0" err="1" smtClean="0"/>
              <a:t>voxelized</a:t>
            </a:r>
            <a:r>
              <a:rPr lang="en-US" baseline="0" dirty="0" smtClean="0"/>
              <a:t> </a:t>
            </a:r>
            <a:r>
              <a:rPr lang="en-US" baseline="0" dirty="0" smtClean="0"/>
              <a:t>cloth volumes</a:t>
            </a:r>
            <a:r>
              <a:rPr lang="en-US" baseline="0" dirty="0" smtClean="0"/>
              <a:t>, we found out that the gamma distribution &lt;click&gt; works well approximating this type of structured media. This allow us to model the distribution of particles simply by the mean and the variance of the particles’ concentration. &lt;click&gt; Also, this definition allows us to introduce anisotropy, by defining variance as a function of direction. </a:t>
            </a:r>
          </a:p>
          <a:p>
            <a:r>
              <a:rPr lang="en-US" baseline="0" dirty="0" smtClean="0"/>
              <a:t>Intuitively, &lt;click&gt; the variance controls how much positive correlation exists in the volume, so that higher variance results into higher correlation &lt;click&gt;.</a:t>
            </a:r>
          </a:p>
          <a:p>
            <a:r>
              <a:rPr lang="en-US" baseline="0" dirty="0" smtClean="0"/>
              <a:t>&lt;click&gt;This formulation allows us to compute the differential extinction analytically; please check the paper for details.</a:t>
            </a:r>
          </a:p>
          <a:p>
            <a:r>
              <a:rPr lang="en-US" baseline="0" dirty="0" smtClean="0"/>
              <a:t>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42</a:t>
            </a:fld>
            <a:endParaRPr lang="en-US" dirty="0"/>
          </a:p>
        </p:txBody>
      </p:sp>
    </p:spTree>
    <p:extLst>
      <p:ext uri="{BB962C8B-B14F-4D97-AF65-F5344CB8AC3E}">
        <p14:creationId xmlns:p14="http://schemas.microsoft.com/office/powerpoint/2010/main" val="1895115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The</a:t>
            </a:r>
            <a:r>
              <a:rPr lang="es-ES" baseline="0" dirty="0" smtClean="0"/>
              <a:t> </a:t>
            </a:r>
            <a:r>
              <a:rPr lang="es-ES" baseline="0" dirty="0" err="1" smtClean="0"/>
              <a:t>effect</a:t>
            </a:r>
            <a:r>
              <a:rPr lang="es-ES" baseline="0" dirty="0" smtClean="0"/>
              <a:t> of </a:t>
            </a:r>
            <a:r>
              <a:rPr lang="es-ES" baseline="0" dirty="0" err="1" smtClean="0"/>
              <a:t>increasing</a:t>
            </a:r>
            <a:r>
              <a:rPr lang="es-ES" baseline="0" dirty="0" smtClean="0"/>
              <a:t> </a:t>
            </a:r>
            <a:r>
              <a:rPr lang="es-ES" baseline="0" dirty="0" err="1" smtClean="0"/>
              <a:t>variance</a:t>
            </a:r>
            <a:r>
              <a:rPr lang="es-ES" baseline="0" dirty="0" smtClean="0"/>
              <a:t> </a:t>
            </a:r>
            <a:r>
              <a:rPr lang="es-ES" baseline="0" dirty="0" err="1" smtClean="0"/>
              <a:t>results</a:t>
            </a:r>
            <a:r>
              <a:rPr lang="es-ES" baseline="0" dirty="0" smtClean="0"/>
              <a:t> </a:t>
            </a:r>
            <a:r>
              <a:rPr lang="es-ES" baseline="0" dirty="0" err="1" smtClean="0"/>
              <a:t>into</a:t>
            </a:r>
            <a:r>
              <a:rPr lang="es-ES" baseline="0" dirty="0" smtClean="0"/>
              <a:t> </a:t>
            </a:r>
            <a:r>
              <a:rPr lang="es-ES" baseline="0" dirty="0" err="1" smtClean="0"/>
              <a:t>slower-than-exponential</a:t>
            </a:r>
            <a:r>
              <a:rPr lang="es-ES" baseline="0" dirty="0" smtClean="0"/>
              <a:t> </a:t>
            </a:r>
            <a:r>
              <a:rPr lang="es-ES" baseline="0" dirty="0" err="1" smtClean="0"/>
              <a:t>transmittance</a:t>
            </a:r>
            <a:r>
              <a:rPr lang="es-ES" baseline="0" dirty="0" smtClean="0"/>
              <a:t>. A </a:t>
            </a:r>
            <a:r>
              <a:rPr lang="es-ES" baseline="0" dirty="0" err="1" smtClean="0"/>
              <a:t>zero-variance</a:t>
            </a:r>
            <a:r>
              <a:rPr lang="es-ES" baseline="0" dirty="0" smtClean="0"/>
              <a:t> </a:t>
            </a:r>
            <a:r>
              <a:rPr lang="es-ES" baseline="0" dirty="0" err="1" smtClean="0"/>
              <a:t>distribution</a:t>
            </a:r>
            <a:r>
              <a:rPr lang="es-ES" baseline="0" dirty="0" smtClean="0"/>
              <a:t> &lt;</a:t>
            </a:r>
            <a:r>
              <a:rPr lang="es-ES" baseline="0" dirty="0" err="1" smtClean="0"/>
              <a:t>click</a:t>
            </a:r>
            <a:r>
              <a:rPr lang="es-ES" baseline="0" dirty="0" smtClean="0"/>
              <a:t>&gt; converges to </a:t>
            </a:r>
            <a:r>
              <a:rPr lang="es-ES" baseline="0" dirty="0" err="1" smtClean="0"/>
              <a:t>the</a:t>
            </a:r>
            <a:r>
              <a:rPr lang="es-ES" baseline="0" dirty="0" smtClean="0"/>
              <a:t> </a:t>
            </a:r>
            <a:r>
              <a:rPr lang="es-ES" baseline="0" dirty="0" err="1" smtClean="0"/>
              <a:t>classic</a:t>
            </a:r>
            <a:r>
              <a:rPr lang="es-ES" baseline="0" dirty="0" smtClean="0"/>
              <a:t> </a:t>
            </a:r>
            <a:r>
              <a:rPr lang="es-ES" baseline="0" dirty="0" err="1" smtClean="0"/>
              <a:t>uncorrelated</a:t>
            </a:r>
            <a:r>
              <a:rPr lang="es-ES" baseline="0" dirty="0" smtClean="0"/>
              <a:t> </a:t>
            </a:r>
            <a:r>
              <a:rPr lang="es-ES" baseline="0" dirty="0" err="1" smtClean="0"/>
              <a:t>behaviour</a:t>
            </a:r>
            <a:r>
              <a:rPr lang="es-ES" baseline="0" dirty="0" smtClean="0"/>
              <a:t>. </a:t>
            </a:r>
            <a:r>
              <a:rPr lang="es-ES" baseline="0" dirty="0" err="1" smtClean="0"/>
              <a:t>However</a:t>
            </a:r>
            <a:r>
              <a:rPr lang="es-ES" baseline="0" dirty="0" smtClean="0"/>
              <a:t>, &lt;</a:t>
            </a:r>
            <a:r>
              <a:rPr lang="es-ES" baseline="0" dirty="0" err="1" smtClean="0"/>
              <a:t>click</a:t>
            </a:r>
            <a:r>
              <a:rPr lang="es-ES" baseline="0" dirty="0" smtClean="0"/>
              <a:t>&gt; as </a:t>
            </a:r>
            <a:r>
              <a:rPr lang="es-ES" baseline="0" dirty="0" err="1" smtClean="0"/>
              <a:t>we</a:t>
            </a:r>
            <a:r>
              <a:rPr lang="es-ES" baseline="0" dirty="0" smtClean="0"/>
              <a:t> </a:t>
            </a:r>
            <a:r>
              <a:rPr lang="es-ES" baseline="0" dirty="0" err="1" smtClean="0"/>
              <a:t>increase</a:t>
            </a:r>
            <a:r>
              <a:rPr lang="es-ES" baseline="0" dirty="0" smtClean="0"/>
              <a:t> </a:t>
            </a:r>
            <a:r>
              <a:rPr lang="es-ES" baseline="0" dirty="0" err="1" smtClean="0"/>
              <a:t>variance</a:t>
            </a:r>
            <a:r>
              <a:rPr lang="es-ES" baseline="0" dirty="0" smtClean="0"/>
              <a:t>, </a:t>
            </a:r>
            <a:r>
              <a:rPr lang="es-ES" baseline="0" dirty="0" err="1" smtClean="0"/>
              <a:t>we</a:t>
            </a:r>
            <a:r>
              <a:rPr lang="es-ES" baseline="0" dirty="0" smtClean="0"/>
              <a:t> can </a:t>
            </a:r>
            <a:r>
              <a:rPr lang="es-ES" baseline="0" dirty="0" err="1" smtClean="0"/>
              <a:t>see</a:t>
            </a:r>
            <a:r>
              <a:rPr lang="es-ES" baseline="0" dirty="0" smtClean="0"/>
              <a:t> </a:t>
            </a:r>
            <a:r>
              <a:rPr lang="es-ES" baseline="0" dirty="0" err="1" smtClean="0"/>
              <a:t>that</a:t>
            </a:r>
            <a:r>
              <a:rPr lang="es-ES" baseline="0" dirty="0" smtClean="0"/>
              <a:t> </a:t>
            </a:r>
            <a:r>
              <a:rPr lang="es-ES" baseline="0" dirty="0" err="1" smtClean="0"/>
              <a:t>transmittance</a:t>
            </a:r>
            <a:r>
              <a:rPr lang="es-ES" baseline="0" dirty="0" smtClean="0"/>
              <a:t> </a:t>
            </a:r>
            <a:r>
              <a:rPr lang="es-ES" baseline="0" dirty="0" err="1" smtClean="0"/>
              <a:t>deviates</a:t>
            </a:r>
            <a:r>
              <a:rPr lang="es-ES" baseline="0" dirty="0" smtClean="0"/>
              <a:t> more and more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exponential</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44</a:t>
            </a:fld>
            <a:endParaRPr lang="en-US" dirty="0"/>
          </a:p>
        </p:txBody>
      </p:sp>
    </p:spTree>
    <p:extLst>
      <p:ext uri="{BB962C8B-B14F-4D97-AF65-F5344CB8AC3E}">
        <p14:creationId xmlns:p14="http://schemas.microsoft.com/office/powerpoint/2010/main" val="330069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Here</a:t>
            </a:r>
            <a:r>
              <a:rPr lang="en-US" baseline="0" dirty="0" smtClean="0"/>
              <a:t> we see different scattering media, rendered </a:t>
            </a:r>
            <a:r>
              <a:rPr lang="en-US" baseline="0" dirty="0" smtClean="0"/>
              <a:t>using uncorrelated media </a:t>
            </a:r>
            <a:r>
              <a:rPr lang="en-US" baseline="0" dirty="0" smtClean="0"/>
              <a:t>on the top and our model for positive correlation on the </a:t>
            </a:r>
            <a:r>
              <a:rPr lang="en-US" baseline="0" dirty="0" smtClean="0"/>
              <a:t>bottom, </a:t>
            </a:r>
            <a:r>
              <a:rPr lang="en-US" baseline="0" dirty="0" err="1" smtClean="0"/>
              <a:t>andour</a:t>
            </a:r>
            <a:r>
              <a:rPr lang="en-US" baseline="0" dirty="0" smtClean="0"/>
              <a:t> Extended GBE. </a:t>
            </a:r>
            <a:r>
              <a:rPr lang="en-US" baseline="0" dirty="0" smtClean="0"/>
              <a:t>As we move to the right, &lt;click&gt; the degree of correlation, and therefore variance, increases &lt;click&gt;, resulting in brighter appearances given the super-exponential transmittance.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45</a:t>
            </a:fld>
            <a:endParaRPr lang="en-US" dirty="0"/>
          </a:p>
        </p:txBody>
      </p:sp>
    </p:spTree>
    <p:extLst>
      <p:ext uri="{BB962C8B-B14F-4D97-AF65-F5344CB8AC3E}">
        <p14:creationId xmlns:p14="http://schemas.microsoft.com/office/powerpoint/2010/main" val="143763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Finally, by</a:t>
            </a:r>
            <a:r>
              <a:rPr lang="en-US" baseline="0" dirty="0" smtClean="0"/>
              <a:t> using a directionally-dependent variance we can model directional correlation.</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46</a:t>
            </a:fld>
            <a:endParaRPr lang="en-US" dirty="0"/>
          </a:p>
        </p:txBody>
      </p:sp>
    </p:spTree>
    <p:extLst>
      <p:ext uri="{BB962C8B-B14F-4D97-AF65-F5344CB8AC3E}">
        <p14:creationId xmlns:p14="http://schemas.microsoft.com/office/powerpoint/2010/main" val="776034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a:t>
            </a:r>
            <a:r>
              <a:rPr lang="en-US" baseline="0" dirty="0" smtClean="0"/>
              <a:t> absorbing cylinder is placed in front of an area light, and its &lt;click&gt; correlation is </a:t>
            </a:r>
            <a:r>
              <a:rPr lang="en-US" baseline="0" dirty="0" smtClean="0"/>
              <a:t>aligned </a:t>
            </a:r>
            <a:r>
              <a:rPr lang="en-US" baseline="0" dirty="0" smtClean="0"/>
              <a:t>with the main light direction, as depicted in the illustrative inset. As we rotate the cylinder, &lt;click&gt; we can observe how the slower-than-exponential transmittance </a:t>
            </a:r>
            <a:r>
              <a:rPr lang="en-US" baseline="0" dirty="0" smtClean="0"/>
              <a:t>converges </a:t>
            </a:r>
            <a:r>
              <a:rPr lang="en-US" baseline="0" dirty="0" smtClean="0"/>
              <a:t>&lt;click&gt; to exponential transmittance when the direction of correlation is perpendicular to the light direction.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47</a:t>
            </a:fld>
            <a:endParaRPr lang="en-US" dirty="0"/>
          </a:p>
        </p:txBody>
      </p:sp>
    </p:spTree>
    <p:extLst>
      <p:ext uri="{BB962C8B-B14F-4D97-AF65-F5344CB8AC3E}">
        <p14:creationId xmlns:p14="http://schemas.microsoft.com/office/powerpoint/2010/main" val="1356177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Wrapping up: </a:t>
            </a:r>
          </a:p>
          <a:p>
            <a:pPr marL="171450" indent="-171450">
              <a:buFontTx/>
              <a:buChar char="-"/>
            </a:pPr>
            <a:r>
              <a:rPr lang="en-US" dirty="0" smtClean="0"/>
              <a:t>We have</a:t>
            </a:r>
            <a:r>
              <a:rPr lang="en-US" baseline="0" dirty="0" smtClean="0"/>
              <a:t> presented a new radiative framework for spatially correlated materials, that extends the GBE including sources, boundaries or mixtures of particles. This model can be used with any arbitrary path length distribution, supporting negative and positive correlation of </a:t>
            </a:r>
            <a:r>
              <a:rPr lang="en-US" baseline="0" dirty="0" err="1" smtClean="0"/>
              <a:t>scatterers</a:t>
            </a:r>
            <a:r>
              <a:rPr lang="en-US" baseline="0" dirty="0" smtClean="0"/>
              <a:t>. </a:t>
            </a:r>
          </a:p>
          <a:p>
            <a:pPr marL="171450" indent="-171450">
              <a:buFontTx/>
              <a:buChar char="-"/>
            </a:pPr>
            <a:endParaRPr lang="en-US" baseline="0" dirty="0" smtClean="0"/>
          </a:p>
          <a:p>
            <a:pPr marL="171450" indent="-171450">
              <a:buFontTx/>
              <a:buChar char="-"/>
            </a:pPr>
            <a:r>
              <a:rPr lang="en-US" dirty="0" smtClean="0"/>
              <a:t>And</a:t>
            </a:r>
            <a:r>
              <a:rPr lang="en-US" baseline="0" dirty="0" smtClean="0"/>
              <a:t> we have proposed a closed form analytical model to define positively correlated media based on its optical properties, based on using distributions of particles concentration. </a:t>
            </a:r>
            <a:endParaRPr lang="en-U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48</a:t>
            </a:fld>
            <a:endParaRPr lang="en-US" dirty="0"/>
          </a:p>
        </p:txBody>
      </p:sp>
    </p:spTree>
    <p:extLst>
      <p:ext uri="{BB962C8B-B14F-4D97-AF65-F5344CB8AC3E}">
        <p14:creationId xmlns:p14="http://schemas.microsoft.com/office/powerpoint/2010/main" val="34769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a:t>
            </a:r>
            <a:r>
              <a:rPr lang="es-ES" dirty="0" err="1" smtClean="0"/>
              <a:t>or</a:t>
            </a:r>
            <a:r>
              <a:rPr lang="es-ES" dirty="0" smtClean="0"/>
              <a:t> </a:t>
            </a:r>
            <a:r>
              <a:rPr lang="es-ES" dirty="0" err="1" smtClean="0"/>
              <a:t>even</a:t>
            </a:r>
            <a:r>
              <a:rPr lang="es-ES" dirty="0" smtClean="0"/>
              <a:t> </a:t>
            </a:r>
            <a:r>
              <a:rPr lang="es-ES" dirty="0" err="1" smtClean="0"/>
              <a:t>clouds</a:t>
            </a:r>
            <a:r>
              <a:rPr lang="es-ES" dirty="0" smtClean="0"/>
              <a:t>. </a:t>
            </a:r>
            <a:r>
              <a:rPr lang="es-ES" dirty="0" err="1" smtClean="0"/>
              <a:t>Let’s</a:t>
            </a:r>
            <a:r>
              <a:rPr lang="es-ES" dirty="0" smtClean="0"/>
              <a:t> </a:t>
            </a:r>
            <a:r>
              <a:rPr lang="es-ES" dirty="0" err="1" smtClean="0"/>
              <a:t>take</a:t>
            </a:r>
            <a:r>
              <a:rPr lang="es-ES" baseline="0" dirty="0" smtClean="0"/>
              <a:t> </a:t>
            </a:r>
            <a:r>
              <a:rPr lang="es-ES" baseline="0" dirty="0" err="1" smtClean="0"/>
              <a:t>clouds</a:t>
            </a:r>
            <a:r>
              <a:rPr lang="es-ES" baseline="0" dirty="0" smtClean="0"/>
              <a:t>, </a:t>
            </a:r>
            <a:r>
              <a:rPr lang="es-ES" baseline="0" dirty="0" err="1" smtClean="0"/>
              <a:t>for</a:t>
            </a:r>
            <a:r>
              <a:rPr lang="es-ES" baseline="0" dirty="0" smtClean="0"/>
              <a:t> </a:t>
            </a:r>
            <a:r>
              <a:rPr lang="es-ES" baseline="0" dirty="0" err="1" smtClean="0"/>
              <a:t>example</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baseline="0" dirty="0" smtClean="0"/>
              <a:t>In general, </a:t>
            </a:r>
            <a:r>
              <a:rPr lang="es-ES" baseline="0" dirty="0" err="1" smtClean="0"/>
              <a:t>when</a:t>
            </a:r>
            <a:r>
              <a:rPr lang="es-ES" baseline="0" dirty="0" smtClean="0"/>
              <a:t> </a:t>
            </a:r>
            <a:r>
              <a:rPr lang="es-ES" baseline="0" dirty="0" err="1" smtClean="0"/>
              <a:t>rendering</a:t>
            </a:r>
            <a:r>
              <a:rPr lang="es-ES" baseline="0" dirty="0" smtClean="0"/>
              <a:t> media, </a:t>
            </a:r>
            <a:r>
              <a:rPr lang="es-ES" baseline="0" dirty="0" err="1" smtClean="0"/>
              <a:t>we</a:t>
            </a:r>
            <a:r>
              <a:rPr lang="es-ES" baseline="0" dirty="0" smtClean="0"/>
              <a:t> compute </a:t>
            </a:r>
            <a:r>
              <a:rPr lang="es-ES" baseline="0" dirty="0" err="1" smtClean="0"/>
              <a:t>the</a:t>
            </a:r>
            <a:r>
              <a:rPr lang="es-ES" baseline="0" dirty="0" smtClean="0"/>
              <a:t> light </a:t>
            </a:r>
            <a:r>
              <a:rPr lang="es-ES" baseline="0" dirty="0" err="1" smtClean="0"/>
              <a:t>transport</a:t>
            </a:r>
            <a:r>
              <a:rPr lang="es-ES" baseline="0" dirty="0" smtClean="0"/>
              <a:t> </a:t>
            </a:r>
            <a:r>
              <a:rPr lang="es-ES" baseline="0" dirty="0" err="1" smtClean="0"/>
              <a:t>by</a:t>
            </a:r>
            <a:r>
              <a:rPr lang="es-ES" baseline="0" dirty="0" smtClean="0"/>
              <a:t> </a:t>
            </a:r>
            <a:r>
              <a:rPr lang="es-ES" baseline="0" dirty="0" err="1" smtClean="0"/>
              <a:t>solving</a:t>
            </a:r>
            <a:r>
              <a:rPr lang="es-ES" baseline="0" dirty="0" smtClean="0"/>
              <a:t> </a:t>
            </a:r>
            <a:r>
              <a:rPr lang="es-ES" baseline="0" dirty="0" err="1" smtClean="0"/>
              <a:t>the</a:t>
            </a:r>
            <a:r>
              <a:rPr lang="es-ES" baseline="0" dirty="0" smtClean="0"/>
              <a:t> &lt;</a:t>
            </a:r>
            <a:r>
              <a:rPr lang="es-ES" baseline="0" dirty="0" err="1" smtClean="0"/>
              <a:t>click</a:t>
            </a:r>
            <a:r>
              <a:rPr lang="es-ES" baseline="0" dirty="0" smtClean="0"/>
              <a:t>&gt; </a:t>
            </a:r>
            <a:r>
              <a:rPr lang="es-ES" baseline="0" dirty="0" err="1" smtClean="0"/>
              <a:t>radiative</a:t>
            </a:r>
            <a:r>
              <a:rPr lang="es-ES" baseline="0" dirty="0" smtClean="0"/>
              <a:t> transfer </a:t>
            </a:r>
            <a:r>
              <a:rPr lang="es-ES" baseline="0" dirty="0" err="1" smtClean="0"/>
              <a:t>equation</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This</a:t>
            </a:r>
            <a:r>
              <a:rPr lang="es-ES" baseline="0" dirty="0" smtClean="0"/>
              <a:t> </a:t>
            </a:r>
            <a:r>
              <a:rPr lang="es-ES" baseline="0" dirty="0" err="1" smtClean="0"/>
              <a:t>equation</a:t>
            </a:r>
            <a:r>
              <a:rPr lang="es-ES" baseline="0" dirty="0" smtClean="0"/>
              <a:t> </a:t>
            </a:r>
            <a:r>
              <a:rPr lang="es-ES" baseline="0" dirty="0" err="1" smtClean="0"/>
              <a:t>assumes</a:t>
            </a:r>
            <a:r>
              <a:rPr lang="es-ES" baseline="0" dirty="0" smtClean="0"/>
              <a:t> </a:t>
            </a:r>
            <a:r>
              <a:rPr lang="es-ES" baseline="0" dirty="0" err="1" smtClean="0"/>
              <a:t>that</a:t>
            </a:r>
            <a:r>
              <a:rPr lang="es-ES" baseline="0" dirty="0" smtClean="0"/>
              <a:t> </a:t>
            </a:r>
            <a:r>
              <a:rPr lang="es-ES" baseline="0" dirty="0" err="1" smtClean="0"/>
              <a:t>for</a:t>
            </a:r>
            <a:r>
              <a:rPr lang="es-ES" baseline="0" dirty="0" smtClean="0"/>
              <a:t> a </a:t>
            </a:r>
            <a:r>
              <a:rPr lang="es-ES" baseline="0" dirty="0" err="1" smtClean="0"/>
              <a:t>differential</a:t>
            </a:r>
            <a:r>
              <a:rPr lang="es-ES" baseline="0" dirty="0" smtClean="0"/>
              <a:t> </a:t>
            </a:r>
            <a:r>
              <a:rPr lang="es-ES" baseline="0" dirty="0" err="1" smtClean="0"/>
              <a:t>volume</a:t>
            </a:r>
            <a:r>
              <a:rPr lang="es-ES" baseline="0" dirty="0" smtClean="0"/>
              <a:t> at </a:t>
            </a:r>
            <a:r>
              <a:rPr lang="es-ES" baseline="0" dirty="0" err="1" smtClean="0"/>
              <a:t>point</a:t>
            </a:r>
            <a:r>
              <a:rPr lang="es-ES" baseline="0" dirty="0" smtClean="0"/>
              <a:t> x &lt;</a:t>
            </a:r>
            <a:r>
              <a:rPr lang="es-ES" baseline="0" dirty="0" err="1" smtClean="0"/>
              <a:t>click</a:t>
            </a:r>
            <a:r>
              <a:rPr lang="es-ES" baseline="0" dirty="0" smtClean="0"/>
              <a:t>&gt; </a:t>
            </a:r>
            <a:r>
              <a:rPr lang="es-ES" baseline="0" dirty="0" err="1" smtClean="0"/>
              <a:t>the</a:t>
            </a:r>
            <a:r>
              <a:rPr lang="es-ES" baseline="0" dirty="0" smtClean="0"/>
              <a:t> </a:t>
            </a:r>
            <a:r>
              <a:rPr lang="es-ES" baseline="0" dirty="0" err="1" smtClean="0"/>
              <a:t>scattering</a:t>
            </a:r>
            <a:r>
              <a:rPr lang="es-ES" baseline="0" dirty="0" smtClean="0"/>
              <a:t> </a:t>
            </a:r>
            <a:r>
              <a:rPr lang="es-ES" baseline="0" dirty="0" err="1" smtClean="0"/>
              <a:t>particles</a:t>
            </a:r>
            <a:r>
              <a:rPr lang="es-ES" baseline="0" dirty="0" smtClean="0"/>
              <a:t> are </a:t>
            </a:r>
            <a:r>
              <a:rPr lang="es-ES" baseline="0" dirty="0" err="1" smtClean="0"/>
              <a:t>perfectly</a:t>
            </a:r>
            <a:r>
              <a:rPr lang="es-ES" baseline="0" dirty="0" smtClean="0"/>
              <a:t> </a:t>
            </a:r>
            <a:r>
              <a:rPr lang="es-ES" baseline="0" dirty="0" err="1" smtClean="0"/>
              <a:t>uncorrelated</a:t>
            </a:r>
            <a:r>
              <a:rPr lang="es-ES" baseline="0" dirty="0" smtClean="0"/>
              <a:t>. </a:t>
            </a:r>
            <a:r>
              <a:rPr lang="es-ES" baseline="0" dirty="0" err="1" smtClean="0"/>
              <a:t>Unfortunately</a:t>
            </a:r>
            <a:r>
              <a:rPr lang="es-ES" baseline="0" dirty="0" smtClean="0"/>
              <a:t> &lt;</a:t>
            </a:r>
            <a:r>
              <a:rPr lang="es-ES" baseline="0" dirty="0" err="1" smtClean="0"/>
              <a:t>click</a:t>
            </a:r>
            <a:r>
              <a:rPr lang="es-ES" baseline="0" dirty="0" smtClean="0"/>
              <a:t>&gt;</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 </a:t>
            </a:r>
            <a:r>
              <a:rPr lang="es-ES" dirty="0" err="1" smtClean="0"/>
              <a:t>this</a:t>
            </a:r>
            <a:r>
              <a:rPr lang="es-ES" dirty="0" smtClean="0"/>
              <a:t> </a:t>
            </a:r>
            <a:r>
              <a:rPr lang="es-ES" dirty="0" err="1" smtClean="0"/>
              <a:t>is</a:t>
            </a:r>
            <a:r>
              <a:rPr lang="es-ES" dirty="0" smtClean="0"/>
              <a:t> </a:t>
            </a:r>
            <a:r>
              <a:rPr lang="es-ES" dirty="0" err="1" smtClean="0"/>
              <a:t>not</a:t>
            </a:r>
            <a:r>
              <a:rPr lang="es-ES" dirty="0" smtClean="0"/>
              <a:t> true, and</a:t>
            </a:r>
            <a:r>
              <a:rPr lang="es-ES" baseline="0" dirty="0" smtClean="0"/>
              <a:t> </a:t>
            </a:r>
            <a:r>
              <a:rPr lang="es-ES" baseline="0" dirty="0" err="1" smtClean="0"/>
              <a:t>the</a:t>
            </a:r>
            <a:r>
              <a:rPr lang="es-ES" baseline="0" dirty="0" smtClean="0"/>
              <a:t> </a:t>
            </a:r>
            <a:r>
              <a:rPr lang="es-ES" baseline="0" dirty="0" err="1" smtClean="0"/>
              <a:t>scatterers</a:t>
            </a:r>
            <a:r>
              <a:rPr lang="es-ES" baseline="0" dirty="0" smtClean="0"/>
              <a:t> in a </a:t>
            </a:r>
            <a:r>
              <a:rPr lang="es-ES" baseline="0" dirty="0" err="1" smtClean="0"/>
              <a:t>cloud</a:t>
            </a:r>
            <a:r>
              <a:rPr lang="es-ES" baseline="0" dirty="0" smtClean="0"/>
              <a:t> </a:t>
            </a:r>
            <a:r>
              <a:rPr lang="es-ES" baseline="0" dirty="0" err="1" smtClean="0"/>
              <a:t>present</a:t>
            </a:r>
            <a:r>
              <a:rPr lang="es-ES" baseline="0" dirty="0" smtClean="0"/>
              <a:t> </a:t>
            </a:r>
            <a:r>
              <a:rPr lang="es-ES" baseline="0" dirty="0" err="1" smtClean="0"/>
              <a:t>spatial</a:t>
            </a:r>
            <a:r>
              <a:rPr lang="es-ES" baseline="0" dirty="0" smtClean="0"/>
              <a:t> </a:t>
            </a:r>
            <a:r>
              <a:rPr lang="es-ES" baseline="0" dirty="0" err="1" smtClean="0"/>
              <a:t>correlation</a:t>
            </a:r>
            <a:r>
              <a:rPr lang="es-ES" baseline="0" dirty="0" smtClean="0"/>
              <a:t> </a:t>
            </a:r>
            <a:r>
              <a:rPr lang="es-ES" baseline="0" dirty="0" err="1" smtClean="0"/>
              <a:t>between</a:t>
            </a:r>
            <a:r>
              <a:rPr lang="es-ES" baseline="0" dirty="0" smtClean="0"/>
              <a:t> </a:t>
            </a:r>
            <a:r>
              <a:rPr lang="es-ES" baseline="0" dirty="0" err="1" smtClean="0"/>
              <a:t>them</a:t>
            </a:r>
            <a:r>
              <a:rPr lang="es-ES" baseline="0" dirty="0" smtClean="0"/>
              <a:t> &lt;</a:t>
            </a:r>
            <a:r>
              <a:rPr lang="es-ES" baseline="0" dirty="0" err="1" smtClean="0"/>
              <a:t>click</a:t>
            </a:r>
            <a:r>
              <a:rPr lang="es-ES" baseline="0" dirty="0" smtClean="0"/>
              <a:t>&gt;, </a:t>
            </a:r>
            <a:r>
              <a:rPr lang="es-ES" baseline="0" dirty="0" err="1" smtClean="0"/>
              <a:t>forming</a:t>
            </a:r>
            <a:r>
              <a:rPr lang="es-ES" baseline="0" dirty="0" smtClean="0"/>
              <a:t> </a:t>
            </a:r>
            <a:r>
              <a:rPr lang="es-ES" baseline="0" dirty="0" err="1" smtClean="0"/>
              <a:t>clusters</a:t>
            </a:r>
            <a:r>
              <a:rPr lang="es-ES" baseline="0" dirty="0" smtClean="0"/>
              <a:t> of </a:t>
            </a:r>
            <a:r>
              <a:rPr lang="es-ES" baseline="0" dirty="0" err="1" smtClean="0"/>
              <a:t>droplets</a:t>
            </a:r>
            <a:r>
              <a:rPr lang="es-ES" baseline="0" dirty="0" smtClean="0"/>
              <a:t>. </a:t>
            </a:r>
            <a:r>
              <a:rPr lang="es-ES" baseline="0" dirty="0" err="1" smtClean="0"/>
              <a:t>Therefore</a:t>
            </a:r>
            <a:r>
              <a:rPr lang="es-ES" baseline="0" dirty="0" smtClean="0"/>
              <a:t>, </a:t>
            </a:r>
            <a:r>
              <a:rPr lang="es-ES" baseline="0" dirty="0" err="1" smtClean="0"/>
              <a:t>the</a:t>
            </a:r>
            <a:r>
              <a:rPr lang="es-ES" baseline="0" dirty="0" smtClean="0"/>
              <a:t> </a:t>
            </a:r>
            <a:r>
              <a:rPr lang="es-ES" baseline="0" dirty="0" err="1" smtClean="0"/>
              <a:t>assumption</a:t>
            </a:r>
            <a:r>
              <a:rPr lang="es-ES" baseline="0" dirty="0" smtClean="0"/>
              <a:t> of </a:t>
            </a:r>
            <a:r>
              <a:rPr lang="es-ES" baseline="0" dirty="0" err="1" smtClean="0"/>
              <a:t>uncorrelation</a:t>
            </a:r>
            <a:r>
              <a:rPr lang="es-ES" baseline="0" dirty="0" smtClean="0"/>
              <a:t> of </a:t>
            </a:r>
            <a:r>
              <a:rPr lang="es-ES" baseline="0" dirty="0" err="1" smtClean="0"/>
              <a:t>the</a:t>
            </a:r>
            <a:r>
              <a:rPr lang="es-ES" baseline="0" dirty="0" smtClean="0"/>
              <a:t> RTE </a:t>
            </a:r>
            <a:r>
              <a:rPr lang="es-ES" baseline="0" dirty="0" err="1" smtClean="0"/>
              <a:t>is</a:t>
            </a:r>
            <a:r>
              <a:rPr lang="es-ES" baseline="0" dirty="0" smtClean="0"/>
              <a:t> no </a:t>
            </a:r>
            <a:r>
              <a:rPr lang="es-ES" baseline="0" dirty="0" err="1" smtClean="0"/>
              <a:t>longer</a:t>
            </a:r>
            <a:r>
              <a:rPr lang="es-ES" baseline="0" dirty="0" smtClean="0"/>
              <a:t> </a:t>
            </a:r>
            <a:r>
              <a:rPr lang="es-ES" baseline="0" dirty="0" err="1" smtClean="0"/>
              <a:t>valid</a:t>
            </a:r>
            <a:r>
              <a:rPr lang="es-ES" baseline="0" dirty="0" smtClean="0"/>
              <a:t> &lt;</a:t>
            </a:r>
            <a:r>
              <a:rPr lang="es-ES" baseline="0" dirty="0" err="1" smtClean="0"/>
              <a:t>click</a:t>
            </a:r>
            <a:r>
              <a:rPr lang="es-ES" baseline="0" dirty="0" smtClean="0"/>
              <a:t>&gt;.</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And </a:t>
            </a:r>
            <a:r>
              <a:rPr lang="es-ES" dirty="0" err="1" smtClean="0"/>
              <a:t>this</a:t>
            </a:r>
            <a:r>
              <a:rPr lang="es-ES" dirty="0" smtClean="0"/>
              <a:t> </a:t>
            </a:r>
            <a:r>
              <a:rPr lang="es-ES" dirty="0" err="1" smtClean="0"/>
              <a:t>correlation</a:t>
            </a:r>
            <a:r>
              <a:rPr lang="es-ES" dirty="0" smtClean="0"/>
              <a:t> </a:t>
            </a:r>
            <a:r>
              <a:rPr lang="es-ES" dirty="0" err="1" smtClean="0"/>
              <a:t>doesn’t</a:t>
            </a:r>
            <a:r>
              <a:rPr lang="es-ES" dirty="0" smtClean="0"/>
              <a:t> </a:t>
            </a:r>
            <a:r>
              <a:rPr lang="es-ES" dirty="0" err="1" smtClean="0"/>
              <a:t>exist</a:t>
            </a:r>
            <a:r>
              <a:rPr lang="es-ES" dirty="0" smtClean="0"/>
              <a:t> </a:t>
            </a:r>
            <a:r>
              <a:rPr lang="es-ES" dirty="0" err="1" smtClean="0"/>
              <a:t>only</a:t>
            </a:r>
            <a:r>
              <a:rPr lang="es-ES" dirty="0" smtClean="0"/>
              <a:t> in </a:t>
            </a:r>
            <a:r>
              <a:rPr lang="es-ES" dirty="0" err="1" smtClean="0"/>
              <a:t>clouds</a:t>
            </a:r>
            <a:r>
              <a:rPr lang="es-ES" dirty="0" smtClean="0"/>
              <a:t>; </a:t>
            </a:r>
            <a:r>
              <a:rPr lang="es-ES" dirty="0" err="1" smtClean="0"/>
              <a:t>following</a:t>
            </a:r>
            <a:r>
              <a:rPr lang="es-ES" dirty="0" smtClean="0"/>
              <a:t> </a:t>
            </a:r>
            <a:r>
              <a:rPr lang="es-ES" dirty="0" err="1" smtClean="0"/>
              <a:t>the</a:t>
            </a:r>
            <a:r>
              <a:rPr lang="es-ES" dirty="0" smtClean="0"/>
              <a:t> </a:t>
            </a:r>
            <a:r>
              <a:rPr lang="es-ES" dirty="0" err="1" smtClean="0"/>
              <a:t>previous</a:t>
            </a:r>
            <a:r>
              <a:rPr lang="es-ES" dirty="0" smtClean="0"/>
              <a:t> </a:t>
            </a:r>
            <a:r>
              <a:rPr lang="es-ES" dirty="0" err="1" smtClean="0"/>
              <a:t>examples</a:t>
            </a:r>
            <a:r>
              <a:rPr lang="es-ES" dirty="0" smtClean="0"/>
              <a:t>, positive </a:t>
            </a:r>
            <a:r>
              <a:rPr lang="es-ES" baseline="0" dirty="0" err="1" smtClean="0"/>
              <a:t>correlation</a:t>
            </a:r>
            <a:r>
              <a:rPr lang="es-ES" baseline="0" dirty="0" smtClean="0"/>
              <a:t> of </a:t>
            </a:r>
            <a:r>
              <a:rPr lang="es-ES" baseline="0" dirty="0" err="1" smtClean="0"/>
              <a:t>scatterers</a:t>
            </a:r>
            <a:r>
              <a:rPr lang="es-ES" baseline="0" dirty="0" smtClean="0"/>
              <a:t> in </a:t>
            </a:r>
            <a:r>
              <a:rPr lang="es-ES" baseline="0" dirty="0" err="1" smtClean="0"/>
              <a:t>form</a:t>
            </a:r>
            <a:r>
              <a:rPr lang="es-ES" baseline="0" dirty="0" smtClean="0"/>
              <a:t> of </a:t>
            </a:r>
            <a:r>
              <a:rPr lang="es-ES" baseline="0" dirty="0" err="1" smtClean="0"/>
              <a:t>clustering</a:t>
            </a:r>
            <a:r>
              <a:rPr lang="es-ES" baseline="0" dirty="0" smtClean="0"/>
              <a:t> can </a:t>
            </a:r>
            <a:r>
              <a:rPr lang="es-ES" baseline="0" dirty="0" err="1" smtClean="0"/>
              <a:t>also</a:t>
            </a:r>
            <a:r>
              <a:rPr lang="es-ES" baseline="0" dirty="0" smtClean="0"/>
              <a:t> be </a:t>
            </a:r>
            <a:r>
              <a:rPr lang="es-ES" baseline="0" dirty="0" err="1" smtClean="0"/>
              <a:t>found</a:t>
            </a:r>
            <a:r>
              <a:rPr lang="es-ES" baseline="0" dirty="0" smtClean="0"/>
              <a:t> in &lt;</a:t>
            </a:r>
            <a:r>
              <a:rPr lang="es-ES" baseline="0" dirty="0" err="1" smtClean="0"/>
              <a:t>click</a:t>
            </a:r>
            <a:r>
              <a:rPr lang="es-ES" baseline="0" dirty="0" smtClean="0"/>
              <a:t>&gt; </a:t>
            </a:r>
            <a:r>
              <a:rPr lang="es-ES" baseline="0" dirty="0" err="1" smtClean="0"/>
              <a:t>foliage</a:t>
            </a:r>
            <a:r>
              <a:rPr lang="es-ES" baseline="0" dirty="0" smtClean="0"/>
              <a:t> and &lt;</a:t>
            </a:r>
            <a:r>
              <a:rPr lang="es-ES" baseline="0" dirty="0" err="1" smtClean="0"/>
              <a:t>click</a:t>
            </a:r>
            <a:r>
              <a:rPr lang="es-ES" baseline="0" dirty="0" smtClean="0"/>
              <a:t>&gt; </a:t>
            </a:r>
            <a:r>
              <a:rPr lang="es-ES" baseline="0" dirty="0" err="1" smtClean="0"/>
              <a:t>cloth</a:t>
            </a:r>
            <a:r>
              <a:rPr lang="es-ES" baseline="0" dirty="0" smtClean="0"/>
              <a:t>; </a:t>
            </a:r>
            <a:r>
              <a:rPr lang="es-ES" baseline="0" dirty="0" err="1" smtClean="0"/>
              <a:t>while</a:t>
            </a:r>
            <a:r>
              <a:rPr lang="es-ES" baseline="0" dirty="0" smtClean="0"/>
              <a:t> </a:t>
            </a:r>
            <a:r>
              <a:rPr lang="es-ES" baseline="0" dirty="0" err="1" smtClean="0"/>
              <a:t>scatterers</a:t>
            </a:r>
            <a:r>
              <a:rPr lang="es-ES" baseline="0" dirty="0" smtClean="0"/>
              <a:t> in </a:t>
            </a:r>
            <a:r>
              <a:rPr lang="es-ES" baseline="0" dirty="0" err="1" smtClean="0"/>
              <a:t>particulate</a:t>
            </a:r>
            <a:r>
              <a:rPr lang="es-ES" baseline="0" dirty="0" smtClean="0"/>
              <a:t> media &lt;</a:t>
            </a:r>
            <a:r>
              <a:rPr lang="es-ES" baseline="0" dirty="0" err="1" smtClean="0"/>
              <a:t>click</a:t>
            </a:r>
            <a:r>
              <a:rPr lang="es-ES" baseline="0" dirty="0" smtClean="0"/>
              <a:t>&gt; </a:t>
            </a:r>
            <a:r>
              <a:rPr lang="es-ES" baseline="0" dirty="0" err="1" smtClean="0"/>
              <a:t>present</a:t>
            </a:r>
            <a:r>
              <a:rPr lang="es-ES" baseline="0" dirty="0" smtClean="0"/>
              <a:t> </a:t>
            </a:r>
            <a:r>
              <a:rPr lang="es-ES" baseline="0" dirty="0" err="1" smtClean="0"/>
              <a:t>negative</a:t>
            </a:r>
            <a:r>
              <a:rPr lang="es-ES" baseline="0" dirty="0" smtClean="0"/>
              <a:t> </a:t>
            </a:r>
            <a:r>
              <a:rPr lang="es-ES" baseline="0" dirty="0" err="1" smtClean="0"/>
              <a:t>correlation</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1AB39385-A369-416D-B9BB-27C8314ABFD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C469939A-3FBF-44F2-A425-73DF557CF850}" type="datetime1">
              <a:rPr lang="en-US" smtClean="0"/>
              <a:t>8/14/2018</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414262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060FEFFC-5AD9-40B5-9E92-1E40CE2D402C}" type="datetime1">
              <a:rPr lang="en-US" smtClean="0"/>
              <a:t>8/14/2018</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381152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DBE10D5-449B-4E75-AE96-742C57DF52B4}" type="datetime1">
              <a:rPr lang="en-US" smtClean="0"/>
              <a:t>8/14/2018</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89023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69CCE165-2E39-46F4-9899-7C0B4B9BE606}" type="datetime1">
              <a:rPr lang="en-US" smtClean="0"/>
              <a:t>8/14/2018</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356316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96A1FC9-13ED-4623-930C-AC823A10D860}" type="datetime1">
              <a:rPr lang="en-US" smtClean="0"/>
              <a:t>8/14/2018</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32119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4FACD5E-E017-41ED-96B6-D97EFE4FF051}" type="datetime1">
              <a:rPr lang="en-US" smtClean="0"/>
              <a:t>8/14/2018</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283572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1E00EA9F-7CFF-4C98-8D8C-B9CA88969B6F}" type="datetime1">
              <a:rPr lang="en-US" smtClean="0"/>
              <a:t>8/14/2018</a:t>
            </a:fld>
            <a:endParaRPr lang="en-US" dirty="0"/>
          </a:p>
        </p:txBody>
      </p:sp>
      <p:sp>
        <p:nvSpPr>
          <p:cNvPr id="8" name="7 Marcador de pie de página"/>
          <p:cNvSpPr>
            <a:spLocks noGrp="1"/>
          </p:cNvSpPr>
          <p:nvPr>
            <p:ph type="ftr" sz="quarter" idx="11"/>
          </p:nvPr>
        </p:nvSpPr>
        <p:spPr/>
        <p:txBody>
          <a:bodyPr/>
          <a:lstStyle/>
          <a:p>
            <a:endParaRPr lang="en-US" dirty="0"/>
          </a:p>
        </p:txBody>
      </p:sp>
      <p:sp>
        <p:nvSpPr>
          <p:cNvPr id="9" name="8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388315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37FD0262-8E45-42B4-8BB5-FD6F6DEAF7D2}" type="datetime1">
              <a:rPr lang="en-US" smtClean="0"/>
              <a:t>8/14/2018</a:t>
            </a:fld>
            <a:endParaRPr lang="en-US" dirty="0"/>
          </a:p>
        </p:txBody>
      </p:sp>
      <p:sp>
        <p:nvSpPr>
          <p:cNvPr id="4" name="3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421554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2B0BD49-35A8-4A8D-A36E-4260C70DE2A7}" type="datetime1">
              <a:rPr lang="en-US" smtClean="0"/>
              <a:t>8/14/2018</a:t>
            </a:fld>
            <a:endParaRPr lang="en-US" dirty="0"/>
          </a:p>
        </p:txBody>
      </p:sp>
      <p:sp>
        <p:nvSpPr>
          <p:cNvPr id="3" name="2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376380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2A7501-BD03-4E1E-868C-D1E71B7264CE}" type="datetime1">
              <a:rPr lang="en-US" smtClean="0"/>
              <a:t>8/14/2018</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412596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79F381D-D7AE-4E41-8AAE-B3DC805BE10E}" type="datetime1">
              <a:rPr lang="en-US" smtClean="0"/>
              <a:t>8/14/2018</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251789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A98D34B-8D85-4803-A511-1979620B6E83}" type="datetime1">
              <a:rPr lang="en-US" smtClean="0"/>
              <a:t>8/14/2018</a:t>
            </a:fld>
            <a:endParaRPr lang="en-US" dirty="0"/>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E49831E-AC9C-4ED8-8755-5ABA75E61D00}" type="slidenum">
              <a:rPr lang="en-US" smtClean="0"/>
              <a:pPr/>
              <a:t>‹Nº›</a:t>
            </a:fld>
            <a:endParaRPr lang="en-US" dirty="0"/>
          </a:p>
        </p:txBody>
      </p:sp>
    </p:spTree>
    <p:extLst>
      <p:ext uri="{BB962C8B-B14F-4D97-AF65-F5344CB8AC3E}">
        <p14:creationId xmlns:p14="http://schemas.microsoft.com/office/powerpoint/2010/main" val="212323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4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gif"/><Relationship Id="rId4" Type="http://schemas.openxmlformats.org/officeDocument/2006/relationships/image" Target="../media/image39.gif"/><Relationship Id="rId9" Type="http://schemas.openxmlformats.org/officeDocument/2006/relationships/image" Target="../media/image44.gi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Autofit/>
          </a:bodyPr>
          <a:lstStyle/>
          <a:p>
            <a:r>
              <a:rPr lang="en-US" sz="3600" dirty="0" smtClean="0"/>
              <a:t>A Radiative Transfer Framework for Spatially-Correlated Materials</a:t>
            </a:r>
            <a:endParaRPr lang="en-US" sz="3600" dirty="0"/>
          </a:p>
        </p:txBody>
      </p:sp>
      <p:sp>
        <p:nvSpPr>
          <p:cNvPr id="3" name="2 Subtítulo"/>
          <p:cNvSpPr>
            <a:spLocks noGrp="1"/>
          </p:cNvSpPr>
          <p:nvPr>
            <p:ph type="subTitle" idx="1"/>
          </p:nvPr>
        </p:nvSpPr>
        <p:spPr>
          <a:xfrm>
            <a:off x="1371600" y="2914650"/>
            <a:ext cx="6400800" cy="449188"/>
          </a:xfrm>
        </p:spPr>
        <p:txBody>
          <a:bodyPr numCol="3">
            <a:normAutofit/>
          </a:bodyPr>
          <a:lstStyle/>
          <a:p>
            <a:r>
              <a:rPr lang="en-US" sz="2000" dirty="0" err="1" smtClean="0">
                <a:solidFill>
                  <a:schemeClr val="bg1">
                    <a:lumMod val="50000"/>
                  </a:schemeClr>
                </a:solidFill>
              </a:rPr>
              <a:t>Adrián</a:t>
            </a:r>
            <a:r>
              <a:rPr lang="en-US" sz="2000" dirty="0" smtClean="0">
                <a:solidFill>
                  <a:schemeClr val="bg1">
                    <a:lumMod val="50000"/>
                  </a:schemeClr>
                </a:solidFill>
              </a:rPr>
              <a:t> Jarabo</a:t>
            </a:r>
            <a:r>
              <a:rPr lang="en-US" sz="2000" baseline="30000" dirty="0" smtClean="0">
                <a:solidFill>
                  <a:schemeClr val="bg1">
                    <a:lumMod val="50000"/>
                  </a:schemeClr>
                </a:solidFill>
              </a:rPr>
              <a:t>1</a:t>
            </a:r>
            <a:r>
              <a:rPr lang="en-US" sz="2000" dirty="0" smtClean="0">
                <a:solidFill>
                  <a:schemeClr val="bg1">
                    <a:lumMod val="50000"/>
                  </a:schemeClr>
                </a:solidFill>
              </a:rPr>
              <a:t> Carlos Aliaga</a:t>
            </a:r>
            <a:r>
              <a:rPr lang="en-US" sz="2000" baseline="30000" dirty="0" smtClean="0">
                <a:solidFill>
                  <a:schemeClr val="bg1">
                    <a:lumMod val="50000"/>
                  </a:schemeClr>
                </a:solidFill>
              </a:rPr>
              <a:t>1,2</a:t>
            </a:r>
            <a:r>
              <a:rPr lang="en-US" sz="2000" dirty="0" smtClean="0">
                <a:solidFill>
                  <a:schemeClr val="bg1">
                    <a:lumMod val="50000"/>
                  </a:schemeClr>
                </a:solidFill>
              </a:rPr>
              <a:t>  Diego Gutierrez</a:t>
            </a:r>
            <a:r>
              <a:rPr lang="en-US" sz="2000" baseline="30000" dirty="0" smtClean="0">
                <a:solidFill>
                  <a:schemeClr val="bg1">
                    <a:lumMod val="50000"/>
                  </a:schemeClr>
                </a:solidFill>
              </a:rPr>
              <a:t>1</a:t>
            </a:r>
            <a:endParaRPr lang="en-US" sz="2000" baseline="30000" dirty="0">
              <a:solidFill>
                <a:schemeClr val="bg1">
                  <a:lumMod val="50000"/>
                </a:schemeClr>
              </a:solidFill>
            </a:endParaRPr>
          </a:p>
        </p:txBody>
      </p:sp>
      <p:sp>
        <p:nvSpPr>
          <p:cNvPr id="4" name="2 Subtítulo"/>
          <p:cNvSpPr txBox="1">
            <a:spLocks/>
          </p:cNvSpPr>
          <p:nvPr/>
        </p:nvSpPr>
        <p:spPr>
          <a:xfrm>
            <a:off x="1907704" y="3363652"/>
            <a:ext cx="5904656" cy="593204"/>
          </a:xfrm>
          <a:prstGeom prst="rect">
            <a:avLst/>
          </a:prstGeom>
        </p:spPr>
        <p:txBody>
          <a:bodyPr vert="horz" lIns="91440" tIns="45720" rIns="91440" bIns="45720" numCol="2"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baseline="30000" dirty="0" smtClean="0">
                <a:solidFill>
                  <a:schemeClr val="bg1">
                    <a:lumMod val="50000"/>
                  </a:schemeClr>
                </a:solidFill>
              </a:rPr>
              <a:t>1</a:t>
            </a:r>
            <a:r>
              <a:rPr lang="en-US" sz="1800" dirty="0" smtClean="0">
                <a:solidFill>
                  <a:schemeClr val="bg1">
                    <a:lumMod val="50000"/>
                  </a:schemeClr>
                </a:solidFill>
              </a:rPr>
              <a:t>Universidad de Zaragoza, I3A    </a:t>
            </a:r>
            <a:r>
              <a:rPr lang="en-US" sz="1800" baseline="30000" dirty="0" smtClean="0">
                <a:solidFill>
                  <a:schemeClr val="bg1">
                    <a:lumMod val="50000"/>
                  </a:schemeClr>
                </a:solidFill>
              </a:rPr>
              <a:t>2</a:t>
            </a:r>
            <a:r>
              <a:rPr lang="en-US" sz="1800" dirty="0" smtClean="0">
                <a:solidFill>
                  <a:schemeClr val="bg1">
                    <a:lumMod val="50000"/>
                  </a:schemeClr>
                </a:solidFill>
              </a:rPr>
              <a:t>Desilico Labs</a:t>
            </a:r>
            <a:endParaRPr lang="en-US" sz="1800" dirty="0">
              <a:solidFill>
                <a:schemeClr val="bg1">
                  <a:lumMod val="50000"/>
                </a:schemeClr>
              </a:solidFill>
            </a:endParaRPr>
          </a:p>
        </p:txBody>
      </p:sp>
    </p:spTree>
    <p:extLst>
      <p:ext uri="{BB962C8B-B14F-4D97-AF65-F5344CB8AC3E}">
        <p14:creationId xmlns:p14="http://schemas.microsoft.com/office/powerpoint/2010/main" val="677679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428992" y="1571618"/>
            <a:ext cx="2286016" cy="2258808"/>
            <a:chOff x="3388480" y="1057191"/>
            <a:chExt cx="3813119" cy="3767735"/>
          </a:xfrm>
        </p:grpSpPr>
        <p:sp>
          <p:nvSpPr>
            <p:cNvPr id="6" name="5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 name="44 Grupo"/>
          <p:cNvGrpSpPr/>
          <p:nvPr/>
        </p:nvGrpSpPr>
        <p:grpSpPr>
          <a:xfrm>
            <a:off x="6215074" y="1571618"/>
            <a:ext cx="2286016" cy="2258808"/>
            <a:chOff x="3388480" y="1057191"/>
            <a:chExt cx="3813119" cy="3767735"/>
          </a:xfrm>
        </p:grpSpPr>
        <p:sp>
          <p:nvSpPr>
            <p:cNvPr id="89" name="88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6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0" name="89 Grupo"/>
          <p:cNvGrpSpPr/>
          <p:nvPr/>
        </p:nvGrpSpPr>
        <p:grpSpPr>
          <a:xfrm>
            <a:off x="571472" y="1643056"/>
            <a:ext cx="2286016" cy="2258808"/>
            <a:chOff x="500034" y="3000378"/>
            <a:chExt cx="1745500" cy="1724725"/>
          </a:xfrm>
        </p:grpSpPr>
        <p:sp>
          <p:nvSpPr>
            <p:cNvPr id="91" name="90 Elipse"/>
            <p:cNvSpPr/>
            <p:nvPr/>
          </p:nvSpPr>
          <p:spPr>
            <a:xfrm>
              <a:off x="500034" y="3000378"/>
              <a:ext cx="1745500" cy="172472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173 Grupo"/>
            <p:cNvGrpSpPr/>
            <p:nvPr/>
          </p:nvGrpSpPr>
          <p:grpSpPr>
            <a:xfrm>
              <a:off x="535304" y="3027040"/>
              <a:ext cx="1700526" cy="1685286"/>
              <a:chOff x="498134" y="2971806"/>
              <a:chExt cx="1700526" cy="1685286"/>
            </a:xfrm>
          </p:grpSpPr>
          <p:sp>
            <p:nvSpPr>
              <p:cNvPr id="93" name="92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1062880" y="4527003"/>
                <a:ext cx="130806" cy="109094"/>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1608348" y="4527003"/>
                <a:ext cx="125492" cy="69128"/>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130" name="129 CuadroTexto"/>
          <p:cNvSpPr txBox="1"/>
          <p:nvPr/>
        </p:nvSpPr>
        <p:spPr>
          <a:xfrm>
            <a:off x="3566145" y="1000114"/>
            <a:ext cx="1972528" cy="461665"/>
          </a:xfrm>
          <a:prstGeom prst="rect">
            <a:avLst/>
          </a:prstGeom>
          <a:noFill/>
        </p:spPr>
        <p:txBody>
          <a:bodyPr wrap="none" rtlCol="0">
            <a:spAutoFit/>
          </a:bodyPr>
          <a:lstStyle/>
          <a:p>
            <a:pPr algn="ctr"/>
            <a:r>
              <a:rPr lang="en-US" sz="2400" cap="small" dirty="0" smtClean="0"/>
              <a:t>Uncorrelated</a:t>
            </a:r>
          </a:p>
        </p:txBody>
      </p:sp>
      <p:sp>
        <p:nvSpPr>
          <p:cNvPr id="131" name="130 CuadroTexto"/>
          <p:cNvSpPr txBox="1"/>
          <p:nvPr/>
        </p:nvSpPr>
        <p:spPr>
          <a:xfrm>
            <a:off x="5940372" y="1000114"/>
            <a:ext cx="2807692" cy="461665"/>
          </a:xfrm>
          <a:prstGeom prst="rect">
            <a:avLst/>
          </a:prstGeom>
          <a:noFill/>
        </p:spPr>
        <p:txBody>
          <a:bodyPr wrap="none" rtlCol="0">
            <a:spAutoFit/>
          </a:bodyPr>
          <a:lstStyle/>
          <a:p>
            <a:pPr algn="ctr"/>
            <a:r>
              <a:rPr lang="en-US" sz="2400" cap="small" dirty="0" smtClean="0"/>
              <a:t>Positive Correlation</a:t>
            </a:r>
          </a:p>
        </p:txBody>
      </p:sp>
      <p:sp>
        <p:nvSpPr>
          <p:cNvPr id="132" name="131 CuadroTexto"/>
          <p:cNvSpPr txBox="1"/>
          <p:nvPr/>
        </p:nvSpPr>
        <p:spPr>
          <a:xfrm>
            <a:off x="275358" y="1000114"/>
            <a:ext cx="2905988" cy="461665"/>
          </a:xfrm>
          <a:prstGeom prst="rect">
            <a:avLst/>
          </a:prstGeom>
          <a:noFill/>
        </p:spPr>
        <p:txBody>
          <a:bodyPr wrap="none" rtlCol="0">
            <a:spAutoFit/>
          </a:bodyPr>
          <a:lstStyle/>
          <a:p>
            <a:pPr algn="ctr"/>
            <a:r>
              <a:rPr lang="en-US" sz="2400" cap="small" dirty="0" smtClean="0"/>
              <a:t>Negative Correlation</a:t>
            </a:r>
          </a:p>
        </p:txBody>
      </p:sp>
      <p:sp>
        <p:nvSpPr>
          <p:cNvPr id="133" name="132 Elipse"/>
          <p:cNvSpPr/>
          <p:nvPr/>
        </p:nvSpPr>
        <p:spPr>
          <a:xfrm>
            <a:off x="4481652" y="196228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133 CuadroTexto"/>
          <p:cNvSpPr txBox="1"/>
          <p:nvPr/>
        </p:nvSpPr>
        <p:spPr>
          <a:xfrm rot="21187988">
            <a:off x="4171304" y="553963"/>
            <a:ext cx="933269" cy="523220"/>
          </a:xfrm>
          <a:prstGeom prst="rect">
            <a:avLst/>
          </a:prstGeom>
          <a:noFill/>
        </p:spPr>
        <p:txBody>
          <a:bodyPr wrap="none" rtlCol="0">
            <a:spAutoFit/>
          </a:bodyPr>
          <a:lstStyle/>
          <a:p>
            <a:r>
              <a:rPr lang="en-US" sz="2800" dirty="0" smtClean="0">
                <a:solidFill>
                  <a:schemeClr val="tx1">
                    <a:lumMod val="65000"/>
                    <a:lumOff val="35000"/>
                  </a:schemeClr>
                </a:solidFill>
                <a:latin typeface="Segoe Print" panose="02000600000000000000" pitchFamily="2" charset="0"/>
              </a:rPr>
              <a:t>RTE</a:t>
            </a:r>
          </a:p>
        </p:txBody>
      </p:sp>
      <p:grpSp>
        <p:nvGrpSpPr>
          <p:cNvPr id="274" name="273 Grupo"/>
          <p:cNvGrpSpPr/>
          <p:nvPr/>
        </p:nvGrpSpPr>
        <p:grpSpPr>
          <a:xfrm>
            <a:off x="6957386" y="553964"/>
            <a:ext cx="933269" cy="523220"/>
            <a:chOff x="6957386" y="553964"/>
            <a:chExt cx="933269" cy="523220"/>
          </a:xfrm>
        </p:grpSpPr>
        <p:sp>
          <p:nvSpPr>
            <p:cNvPr id="135" name="134 CuadroTexto"/>
            <p:cNvSpPr txBox="1"/>
            <p:nvPr/>
          </p:nvSpPr>
          <p:spPr>
            <a:xfrm rot="21187988">
              <a:off x="6957386" y="553964"/>
              <a:ext cx="933269" cy="523220"/>
            </a:xfrm>
            <a:prstGeom prst="rect">
              <a:avLst/>
            </a:prstGeom>
            <a:noFill/>
          </p:spPr>
          <p:txBody>
            <a:bodyPr wrap="none" rtlCol="0">
              <a:spAutoFit/>
            </a:bodyPr>
            <a:lstStyle/>
            <a:p>
              <a:r>
                <a:rPr lang="en-US" sz="2800" dirty="0" smtClean="0">
                  <a:solidFill>
                    <a:schemeClr val="tx1">
                      <a:lumMod val="65000"/>
                      <a:lumOff val="35000"/>
                    </a:schemeClr>
                  </a:solidFill>
                  <a:latin typeface="Segoe Print" panose="02000600000000000000" pitchFamily="2" charset="0"/>
                </a:rPr>
                <a:t>RTE</a:t>
              </a:r>
            </a:p>
          </p:txBody>
        </p:sp>
        <p:cxnSp>
          <p:nvCxnSpPr>
            <p:cNvPr id="136" name="135 Conector recto"/>
            <p:cNvCxnSpPr/>
            <p:nvPr/>
          </p:nvCxnSpPr>
          <p:spPr>
            <a:xfrm>
              <a:off x="7000892" y="714362"/>
              <a:ext cx="857256" cy="1428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5" name="274 Grupo"/>
          <p:cNvGrpSpPr/>
          <p:nvPr/>
        </p:nvGrpSpPr>
        <p:grpSpPr>
          <a:xfrm>
            <a:off x="1181907" y="553963"/>
            <a:ext cx="933269" cy="523220"/>
            <a:chOff x="1181907" y="553963"/>
            <a:chExt cx="933269" cy="523220"/>
          </a:xfrm>
        </p:grpSpPr>
        <p:sp>
          <p:nvSpPr>
            <p:cNvPr id="140" name="139 CuadroTexto"/>
            <p:cNvSpPr txBox="1"/>
            <p:nvPr/>
          </p:nvSpPr>
          <p:spPr>
            <a:xfrm rot="21187988">
              <a:off x="1181907" y="553963"/>
              <a:ext cx="933269" cy="523220"/>
            </a:xfrm>
            <a:prstGeom prst="rect">
              <a:avLst/>
            </a:prstGeom>
            <a:noFill/>
          </p:spPr>
          <p:txBody>
            <a:bodyPr wrap="none" rtlCol="0">
              <a:spAutoFit/>
            </a:bodyPr>
            <a:lstStyle/>
            <a:p>
              <a:r>
                <a:rPr lang="en-US" sz="2800" dirty="0" smtClean="0">
                  <a:solidFill>
                    <a:schemeClr val="tx1">
                      <a:lumMod val="65000"/>
                      <a:lumOff val="35000"/>
                    </a:schemeClr>
                  </a:solidFill>
                  <a:latin typeface="Segoe Print" panose="02000600000000000000" pitchFamily="2" charset="0"/>
                </a:rPr>
                <a:t>RTE</a:t>
              </a:r>
            </a:p>
          </p:txBody>
        </p:sp>
        <p:cxnSp>
          <p:nvCxnSpPr>
            <p:cNvPr id="141" name="140 Conector recto"/>
            <p:cNvCxnSpPr/>
            <p:nvPr/>
          </p:nvCxnSpPr>
          <p:spPr>
            <a:xfrm>
              <a:off x="1225413" y="714361"/>
              <a:ext cx="857256" cy="1428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2" name="141 Elipse"/>
          <p:cNvSpPr/>
          <p:nvPr/>
        </p:nvSpPr>
        <p:spPr>
          <a:xfrm rot="20746543">
            <a:off x="6753492" y="1623271"/>
            <a:ext cx="1426219" cy="10715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 name="142 Elipse"/>
          <p:cNvSpPr/>
          <p:nvPr/>
        </p:nvSpPr>
        <p:spPr>
          <a:xfrm rot="20746543">
            <a:off x="7429134" y="2566441"/>
            <a:ext cx="689854" cy="6066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4" name="143 Elipse"/>
          <p:cNvSpPr/>
          <p:nvPr/>
        </p:nvSpPr>
        <p:spPr>
          <a:xfrm rot="20746543">
            <a:off x="6848927" y="3178673"/>
            <a:ext cx="866080" cy="6066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5" name="144 Elipse"/>
          <p:cNvSpPr/>
          <p:nvPr/>
        </p:nvSpPr>
        <p:spPr>
          <a:xfrm rot="15664737">
            <a:off x="6097477" y="2678295"/>
            <a:ext cx="774983" cy="3157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0" name="269 Grupo"/>
          <p:cNvGrpSpPr/>
          <p:nvPr/>
        </p:nvGrpSpPr>
        <p:grpSpPr>
          <a:xfrm>
            <a:off x="1476375" y="2520951"/>
            <a:ext cx="523857" cy="546101"/>
            <a:chOff x="1476375" y="2520951"/>
            <a:chExt cx="523857" cy="546101"/>
          </a:xfrm>
        </p:grpSpPr>
        <p:cxnSp>
          <p:nvCxnSpPr>
            <p:cNvPr id="148" name="147 Conector recto de flecha"/>
            <p:cNvCxnSpPr/>
            <p:nvPr/>
          </p:nvCxnSpPr>
          <p:spPr>
            <a:xfrm>
              <a:off x="1817529" y="2781232"/>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9" name="148 Conector recto de flecha"/>
            <p:cNvCxnSpPr/>
            <p:nvPr/>
          </p:nvCxnSpPr>
          <p:spPr>
            <a:xfrm rot="16200000" flipH="1">
              <a:off x="1637392" y="2961369"/>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3" name="152 Conector recto de flecha"/>
            <p:cNvCxnSpPr/>
            <p:nvPr/>
          </p:nvCxnSpPr>
          <p:spPr>
            <a:xfrm rot="10800000" flipV="1">
              <a:off x="1476375" y="2781231"/>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6" name="155 Conector recto de flecha"/>
            <p:cNvCxnSpPr/>
            <p:nvPr/>
          </p:nvCxnSpPr>
          <p:spPr>
            <a:xfrm rot="5400000" flipH="1" flipV="1">
              <a:off x="1645398" y="2607425"/>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9" name="158 Conector recto de flecha"/>
            <p:cNvCxnSpPr/>
            <p:nvPr/>
          </p:nvCxnSpPr>
          <p:spPr>
            <a:xfrm flipV="1">
              <a:off x="1785920" y="2574925"/>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2" name="161 Conector recto de flecha"/>
            <p:cNvCxnSpPr/>
            <p:nvPr/>
          </p:nvCxnSpPr>
          <p:spPr>
            <a:xfrm rot="16200000" flipH="1">
              <a:off x="1796420" y="2837820"/>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5" name="164 Conector recto de flecha"/>
            <p:cNvCxnSpPr>
              <a:stCxn id="100" idx="3"/>
            </p:cNvCxnSpPr>
            <p:nvPr/>
          </p:nvCxnSpPr>
          <p:spPr>
            <a:xfrm rot="5400000">
              <a:off x="1509040" y="2850044"/>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8" name="167 Conector recto de flecha"/>
            <p:cNvCxnSpPr/>
            <p:nvPr/>
          </p:nvCxnSpPr>
          <p:spPr>
            <a:xfrm rot="16200000" flipV="1">
              <a:off x="1529548" y="2578906"/>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9" name="268 Grupo"/>
          <p:cNvGrpSpPr/>
          <p:nvPr/>
        </p:nvGrpSpPr>
        <p:grpSpPr>
          <a:xfrm>
            <a:off x="2159144" y="2525783"/>
            <a:ext cx="523857" cy="546101"/>
            <a:chOff x="2159144" y="2525783"/>
            <a:chExt cx="523857" cy="546101"/>
          </a:xfrm>
        </p:grpSpPr>
        <p:cxnSp>
          <p:nvCxnSpPr>
            <p:cNvPr id="171" name="170 Conector recto de flecha"/>
            <p:cNvCxnSpPr/>
            <p:nvPr/>
          </p:nvCxnSpPr>
          <p:spPr>
            <a:xfrm>
              <a:off x="2500298" y="2786064"/>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2" name="171 Conector recto de flecha"/>
            <p:cNvCxnSpPr/>
            <p:nvPr/>
          </p:nvCxnSpPr>
          <p:spPr>
            <a:xfrm rot="16200000" flipH="1">
              <a:off x="2320161" y="2966201"/>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3" name="172 Conector recto de flecha"/>
            <p:cNvCxnSpPr/>
            <p:nvPr/>
          </p:nvCxnSpPr>
          <p:spPr>
            <a:xfrm rot="10800000" flipV="1">
              <a:off x="2159144" y="2786063"/>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4" name="173 Conector recto de flecha"/>
            <p:cNvCxnSpPr/>
            <p:nvPr/>
          </p:nvCxnSpPr>
          <p:spPr>
            <a:xfrm rot="5400000" flipH="1" flipV="1">
              <a:off x="2328167" y="2612257"/>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174 Conector recto de flecha"/>
            <p:cNvCxnSpPr/>
            <p:nvPr/>
          </p:nvCxnSpPr>
          <p:spPr>
            <a:xfrm flipV="1">
              <a:off x="2468689" y="2579757"/>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6" name="175 Conector recto de flecha"/>
            <p:cNvCxnSpPr/>
            <p:nvPr/>
          </p:nvCxnSpPr>
          <p:spPr>
            <a:xfrm rot="16200000" flipH="1">
              <a:off x="2479189" y="2842652"/>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7" name="176 Conector recto de flecha"/>
            <p:cNvCxnSpPr/>
            <p:nvPr/>
          </p:nvCxnSpPr>
          <p:spPr>
            <a:xfrm rot="5400000">
              <a:off x="2191809" y="2854876"/>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177 Conector recto de flecha"/>
            <p:cNvCxnSpPr/>
            <p:nvPr/>
          </p:nvCxnSpPr>
          <p:spPr>
            <a:xfrm rot="16200000" flipV="1">
              <a:off x="2212317" y="2583738"/>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1" name="270 Grupo"/>
          <p:cNvGrpSpPr/>
          <p:nvPr/>
        </p:nvGrpSpPr>
        <p:grpSpPr>
          <a:xfrm>
            <a:off x="760571" y="2521016"/>
            <a:ext cx="523857" cy="546101"/>
            <a:chOff x="760571" y="2521016"/>
            <a:chExt cx="523857" cy="546101"/>
          </a:xfrm>
        </p:grpSpPr>
        <p:cxnSp>
          <p:nvCxnSpPr>
            <p:cNvPr id="211" name="210 Conector recto de flecha"/>
            <p:cNvCxnSpPr/>
            <p:nvPr/>
          </p:nvCxnSpPr>
          <p:spPr>
            <a:xfrm>
              <a:off x="1101725" y="2781297"/>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2" name="211 Conector recto de flecha"/>
            <p:cNvCxnSpPr/>
            <p:nvPr/>
          </p:nvCxnSpPr>
          <p:spPr>
            <a:xfrm rot="16200000" flipH="1">
              <a:off x="921588" y="2961434"/>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3" name="212 Conector recto de flecha"/>
            <p:cNvCxnSpPr/>
            <p:nvPr/>
          </p:nvCxnSpPr>
          <p:spPr>
            <a:xfrm rot="10800000" flipV="1">
              <a:off x="760571" y="2781296"/>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4" name="213 Conector recto de flecha"/>
            <p:cNvCxnSpPr/>
            <p:nvPr/>
          </p:nvCxnSpPr>
          <p:spPr>
            <a:xfrm rot="5400000" flipH="1" flipV="1">
              <a:off x="929594" y="2607490"/>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5" name="214 Conector recto de flecha"/>
            <p:cNvCxnSpPr/>
            <p:nvPr/>
          </p:nvCxnSpPr>
          <p:spPr>
            <a:xfrm flipV="1">
              <a:off x="1070116" y="2574990"/>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6" name="215 Conector recto de flecha"/>
            <p:cNvCxnSpPr/>
            <p:nvPr/>
          </p:nvCxnSpPr>
          <p:spPr>
            <a:xfrm rot="16200000" flipH="1">
              <a:off x="1080616" y="2837885"/>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7" name="216 Conector recto de flecha"/>
            <p:cNvCxnSpPr/>
            <p:nvPr/>
          </p:nvCxnSpPr>
          <p:spPr>
            <a:xfrm rot="5400000">
              <a:off x="793236" y="2850109"/>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8" name="217 Conector recto de flecha"/>
            <p:cNvCxnSpPr/>
            <p:nvPr/>
          </p:nvCxnSpPr>
          <p:spPr>
            <a:xfrm rot="16200000" flipV="1">
              <a:off x="813744" y="2578971"/>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7" name="266 Grupo"/>
          <p:cNvGrpSpPr/>
          <p:nvPr/>
        </p:nvGrpSpPr>
        <p:grpSpPr>
          <a:xfrm>
            <a:off x="1119412" y="1816168"/>
            <a:ext cx="523857" cy="546101"/>
            <a:chOff x="1119412" y="1816168"/>
            <a:chExt cx="523857" cy="546101"/>
          </a:xfrm>
        </p:grpSpPr>
        <p:cxnSp>
          <p:nvCxnSpPr>
            <p:cNvPr id="219" name="218 Conector recto de flecha"/>
            <p:cNvCxnSpPr/>
            <p:nvPr/>
          </p:nvCxnSpPr>
          <p:spPr>
            <a:xfrm>
              <a:off x="1460566" y="2076449"/>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0" name="219 Conector recto de flecha"/>
            <p:cNvCxnSpPr/>
            <p:nvPr/>
          </p:nvCxnSpPr>
          <p:spPr>
            <a:xfrm rot="16200000" flipH="1">
              <a:off x="1280429" y="2256586"/>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1" name="220 Conector recto de flecha"/>
            <p:cNvCxnSpPr/>
            <p:nvPr/>
          </p:nvCxnSpPr>
          <p:spPr>
            <a:xfrm rot="10800000" flipV="1">
              <a:off x="1119412" y="2076448"/>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2" name="221 Conector recto de flecha"/>
            <p:cNvCxnSpPr/>
            <p:nvPr/>
          </p:nvCxnSpPr>
          <p:spPr>
            <a:xfrm rot="5400000" flipH="1" flipV="1">
              <a:off x="1288435" y="1902642"/>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3" name="222 Conector recto de flecha"/>
            <p:cNvCxnSpPr/>
            <p:nvPr/>
          </p:nvCxnSpPr>
          <p:spPr>
            <a:xfrm flipV="1">
              <a:off x="1428957" y="1870142"/>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4" name="223 Conector recto de flecha"/>
            <p:cNvCxnSpPr/>
            <p:nvPr/>
          </p:nvCxnSpPr>
          <p:spPr>
            <a:xfrm rot="16200000" flipH="1">
              <a:off x="1439457" y="2133037"/>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5" name="224 Conector recto de flecha"/>
            <p:cNvCxnSpPr/>
            <p:nvPr/>
          </p:nvCxnSpPr>
          <p:spPr>
            <a:xfrm rot="5400000">
              <a:off x="1152077" y="2145261"/>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6" name="225 Conector recto de flecha"/>
            <p:cNvCxnSpPr/>
            <p:nvPr/>
          </p:nvCxnSpPr>
          <p:spPr>
            <a:xfrm rot="16200000" flipV="1">
              <a:off x="1172585" y="1874123"/>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8" name="267 Grupo"/>
          <p:cNvGrpSpPr/>
          <p:nvPr/>
        </p:nvGrpSpPr>
        <p:grpSpPr>
          <a:xfrm>
            <a:off x="1805146" y="1812991"/>
            <a:ext cx="523857" cy="546101"/>
            <a:chOff x="1805146" y="1812991"/>
            <a:chExt cx="523857" cy="546101"/>
          </a:xfrm>
        </p:grpSpPr>
        <p:cxnSp>
          <p:nvCxnSpPr>
            <p:cNvPr id="235" name="234 Conector recto de flecha"/>
            <p:cNvCxnSpPr/>
            <p:nvPr/>
          </p:nvCxnSpPr>
          <p:spPr>
            <a:xfrm>
              <a:off x="2146300" y="2073272"/>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6" name="235 Conector recto de flecha"/>
            <p:cNvCxnSpPr/>
            <p:nvPr/>
          </p:nvCxnSpPr>
          <p:spPr>
            <a:xfrm rot="16200000" flipH="1">
              <a:off x="1966163" y="2253409"/>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7" name="236 Conector recto de flecha"/>
            <p:cNvCxnSpPr/>
            <p:nvPr/>
          </p:nvCxnSpPr>
          <p:spPr>
            <a:xfrm rot="10800000" flipV="1">
              <a:off x="1805146" y="2073271"/>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8" name="237 Conector recto de flecha"/>
            <p:cNvCxnSpPr/>
            <p:nvPr/>
          </p:nvCxnSpPr>
          <p:spPr>
            <a:xfrm rot="5400000" flipH="1" flipV="1">
              <a:off x="1974169" y="1899465"/>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9" name="238 Conector recto de flecha"/>
            <p:cNvCxnSpPr/>
            <p:nvPr/>
          </p:nvCxnSpPr>
          <p:spPr>
            <a:xfrm flipV="1">
              <a:off x="2114691" y="1866965"/>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0" name="239 Conector recto de flecha"/>
            <p:cNvCxnSpPr/>
            <p:nvPr/>
          </p:nvCxnSpPr>
          <p:spPr>
            <a:xfrm rot="16200000" flipH="1">
              <a:off x="2125191" y="2129860"/>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1" name="240 Conector recto de flecha"/>
            <p:cNvCxnSpPr/>
            <p:nvPr/>
          </p:nvCxnSpPr>
          <p:spPr>
            <a:xfrm rot="5400000">
              <a:off x="1837811" y="2142084"/>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2" name="241 Conector recto de flecha"/>
            <p:cNvCxnSpPr/>
            <p:nvPr/>
          </p:nvCxnSpPr>
          <p:spPr>
            <a:xfrm rot="16200000" flipV="1">
              <a:off x="1858319" y="1870946"/>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2" name="271 Grupo"/>
          <p:cNvGrpSpPr/>
          <p:nvPr/>
        </p:nvGrpSpPr>
        <p:grpSpPr>
          <a:xfrm>
            <a:off x="1111432" y="3252851"/>
            <a:ext cx="523857" cy="546101"/>
            <a:chOff x="1111432" y="3252851"/>
            <a:chExt cx="523857" cy="546101"/>
          </a:xfrm>
        </p:grpSpPr>
        <p:cxnSp>
          <p:nvCxnSpPr>
            <p:cNvPr id="243" name="242 Conector recto de flecha"/>
            <p:cNvCxnSpPr/>
            <p:nvPr/>
          </p:nvCxnSpPr>
          <p:spPr>
            <a:xfrm>
              <a:off x="1452586" y="3513132"/>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4" name="243 Conector recto de flecha"/>
            <p:cNvCxnSpPr/>
            <p:nvPr/>
          </p:nvCxnSpPr>
          <p:spPr>
            <a:xfrm rot="16200000" flipH="1">
              <a:off x="1272449" y="3693269"/>
              <a:ext cx="200165" cy="112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5" name="244 Conector recto de flecha"/>
            <p:cNvCxnSpPr/>
            <p:nvPr/>
          </p:nvCxnSpPr>
          <p:spPr>
            <a:xfrm rot="10800000" flipV="1">
              <a:off x="1111432" y="3513131"/>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6" name="245 Conector recto de flecha"/>
            <p:cNvCxnSpPr/>
            <p:nvPr/>
          </p:nvCxnSpPr>
          <p:spPr>
            <a:xfrm rot="5400000" flipH="1" flipV="1">
              <a:off x="1280455" y="3339325"/>
              <a:ext cx="174626" cy="167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7" name="246 Conector recto de flecha"/>
            <p:cNvCxnSpPr/>
            <p:nvPr/>
          </p:nvCxnSpPr>
          <p:spPr>
            <a:xfrm flipV="1">
              <a:off x="1420977" y="3306825"/>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8" name="247 Conector recto de flecha"/>
            <p:cNvCxnSpPr/>
            <p:nvPr/>
          </p:nvCxnSpPr>
          <p:spPr>
            <a:xfrm rot="16200000" flipH="1">
              <a:off x="1431477" y="3569720"/>
              <a:ext cx="149050" cy="15700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9" name="248 Conector recto de flecha"/>
            <p:cNvCxnSpPr/>
            <p:nvPr/>
          </p:nvCxnSpPr>
          <p:spPr>
            <a:xfrm rot="5400000">
              <a:off x="1144097" y="3581944"/>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0" name="249 Conector recto de flecha"/>
            <p:cNvCxnSpPr/>
            <p:nvPr/>
          </p:nvCxnSpPr>
          <p:spPr>
            <a:xfrm rot="16200000" flipV="1">
              <a:off x="1164605" y="3310806"/>
              <a:ext cx="129861" cy="1536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3" name="272 Grupo"/>
          <p:cNvGrpSpPr/>
          <p:nvPr/>
        </p:nvGrpSpPr>
        <p:grpSpPr>
          <a:xfrm>
            <a:off x="1855970" y="3246501"/>
            <a:ext cx="523857" cy="485777"/>
            <a:chOff x="1855970" y="3246501"/>
            <a:chExt cx="523857" cy="485777"/>
          </a:xfrm>
        </p:grpSpPr>
        <p:cxnSp>
          <p:nvCxnSpPr>
            <p:cNvPr id="251" name="250 Conector recto de flecha"/>
            <p:cNvCxnSpPr/>
            <p:nvPr/>
          </p:nvCxnSpPr>
          <p:spPr>
            <a:xfrm>
              <a:off x="2197124" y="3506782"/>
              <a:ext cx="182703" cy="48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2" name="251 Conector recto de flecha"/>
            <p:cNvCxnSpPr/>
            <p:nvPr/>
          </p:nvCxnSpPr>
          <p:spPr>
            <a:xfrm rot="16200000" flipH="1">
              <a:off x="2066128" y="3637777"/>
              <a:ext cx="122323" cy="3164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3" name="252 Conector recto de flecha"/>
            <p:cNvCxnSpPr/>
            <p:nvPr/>
          </p:nvCxnSpPr>
          <p:spPr>
            <a:xfrm rot="10800000" flipV="1">
              <a:off x="1855970" y="3506780"/>
              <a:ext cx="169842" cy="32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4" name="253 Conector recto de flecha"/>
            <p:cNvCxnSpPr/>
            <p:nvPr/>
          </p:nvCxnSpPr>
          <p:spPr>
            <a:xfrm rot="5400000" flipH="1" flipV="1">
              <a:off x="2024993" y="3332975"/>
              <a:ext cx="174626" cy="167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5" name="254 Conector recto de flecha"/>
            <p:cNvCxnSpPr/>
            <p:nvPr/>
          </p:nvCxnSpPr>
          <p:spPr>
            <a:xfrm flipV="1">
              <a:off x="2165515" y="3300475"/>
              <a:ext cx="157180" cy="13970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6" name="255 Conector recto de flecha"/>
            <p:cNvCxnSpPr/>
            <p:nvPr/>
          </p:nvCxnSpPr>
          <p:spPr>
            <a:xfrm>
              <a:off x="2172035" y="3567350"/>
              <a:ext cx="157010" cy="14905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7" name="256 Conector recto de flecha"/>
            <p:cNvCxnSpPr/>
            <p:nvPr/>
          </p:nvCxnSpPr>
          <p:spPr>
            <a:xfrm rot="5400000">
              <a:off x="1888635" y="3575594"/>
              <a:ext cx="162122" cy="1512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8" name="257 Conector recto de flecha"/>
            <p:cNvCxnSpPr/>
            <p:nvPr/>
          </p:nvCxnSpPr>
          <p:spPr>
            <a:xfrm rot="10800000">
              <a:off x="1897246" y="3316353"/>
              <a:ext cx="153656" cy="12986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7" name="286 Grupo"/>
          <p:cNvGrpSpPr/>
          <p:nvPr/>
        </p:nvGrpSpPr>
        <p:grpSpPr>
          <a:xfrm>
            <a:off x="1500166" y="4121361"/>
            <a:ext cx="6286544" cy="771081"/>
            <a:chOff x="1500166" y="4121361"/>
            <a:chExt cx="6286544" cy="771081"/>
          </a:xfrm>
        </p:grpSpPr>
        <p:cxnSp>
          <p:nvCxnSpPr>
            <p:cNvPr id="277" name="276 Conector recto de flecha"/>
            <p:cNvCxnSpPr/>
            <p:nvPr/>
          </p:nvCxnSpPr>
          <p:spPr>
            <a:xfrm>
              <a:off x="1500166" y="4429138"/>
              <a:ext cx="6286544" cy="158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8" name="277 CuadroTexto"/>
            <p:cNvSpPr txBox="1"/>
            <p:nvPr/>
          </p:nvSpPr>
          <p:spPr>
            <a:xfrm rot="21447459">
              <a:off x="3506752" y="4553888"/>
              <a:ext cx="2411238" cy="338554"/>
            </a:xfrm>
            <a:prstGeom prst="rect">
              <a:avLst/>
            </a:prstGeom>
            <a:noFill/>
          </p:spPr>
          <p:txBody>
            <a:bodyPr wrap="none" rtlCol="0">
              <a:spAutoFit/>
            </a:bodyPr>
            <a:lstStyle/>
            <a:p>
              <a:r>
                <a:rPr lang="en-US" sz="1600" dirty="0" smtClean="0">
                  <a:solidFill>
                    <a:schemeClr val="tx1">
                      <a:lumMod val="65000"/>
                      <a:lumOff val="35000"/>
                    </a:schemeClr>
                  </a:solidFill>
                  <a:latin typeface="Segoe Print" panose="02000600000000000000" pitchFamily="2" charset="0"/>
                </a:rPr>
                <a:t>Degree of Correlation</a:t>
              </a:r>
            </a:p>
          </p:txBody>
        </p:sp>
        <p:cxnSp>
          <p:nvCxnSpPr>
            <p:cNvPr id="281" name="280 Conector recto de flecha"/>
            <p:cNvCxnSpPr/>
            <p:nvPr/>
          </p:nvCxnSpPr>
          <p:spPr>
            <a:xfrm rot="5400000" flipH="1" flipV="1">
              <a:off x="4535487" y="4321981"/>
              <a:ext cx="215108" cy="794"/>
            </a:xfrm>
            <a:prstGeom prst="straightConnector1">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6" name="285 CuadroTexto"/>
            <p:cNvSpPr txBox="1"/>
            <p:nvPr/>
          </p:nvSpPr>
          <p:spPr>
            <a:xfrm>
              <a:off x="4613078" y="4121361"/>
              <a:ext cx="316112" cy="307777"/>
            </a:xfrm>
            <a:prstGeom prst="rect">
              <a:avLst/>
            </a:prstGeom>
            <a:noFill/>
          </p:spPr>
          <p:txBody>
            <a:bodyPr wrap="none" rtlCol="0">
              <a:spAutoFit/>
            </a:bodyPr>
            <a:lstStyle/>
            <a:p>
              <a:r>
                <a:rPr lang="en-US" sz="1400" dirty="0" smtClean="0">
                  <a:solidFill>
                    <a:schemeClr val="tx1">
                      <a:lumMod val="65000"/>
                      <a:lumOff val="35000"/>
                    </a:schemeClr>
                  </a:solidFill>
                  <a:latin typeface="Segoe Print" panose="02000600000000000000" pitchFamily="2" charset="0"/>
                </a:rPr>
                <a:t>0</a:t>
              </a:r>
            </a:p>
          </p:txBody>
        </p:sp>
      </p:grpSp>
    </p:spTree>
    <p:extLst>
      <p:ext uri="{BB962C8B-B14F-4D97-AF65-F5344CB8AC3E}">
        <p14:creationId xmlns:p14="http://schemas.microsoft.com/office/powerpoint/2010/main" val="16028476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3"/>
                                        </p:tgtEl>
                                      </p:cBhvr>
                                    </p:animEffect>
                                    <p:set>
                                      <p:cBhvr>
                                        <p:cTn id="12" dur="1" fill="hold">
                                          <p:stCondLst>
                                            <p:cond delay="499"/>
                                          </p:stCondLst>
                                        </p:cTn>
                                        <p:tgtEl>
                                          <p:spTgt spid="13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fade">
                                      <p:cBhvr>
                                        <p:cTn id="24" dur="500"/>
                                        <p:tgtEl>
                                          <p:spTgt spid="1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fade">
                                      <p:cBhvr>
                                        <p:cTn id="27" dur="500"/>
                                        <p:tgtEl>
                                          <p:spTgt spid="1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2"/>
                                        </p:tgtEl>
                                        <p:attrNameLst>
                                          <p:attrName>style.visibility</p:attrName>
                                        </p:attrNameLst>
                                      </p:cBhvr>
                                      <p:to>
                                        <p:strVal val="visible"/>
                                      </p:to>
                                    </p:set>
                                    <p:animEffect transition="in" filter="fade">
                                      <p:cBhvr>
                                        <p:cTn id="30" dur="500"/>
                                        <p:tgtEl>
                                          <p:spTgt spid="1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500"/>
                                        <p:tgtEl>
                                          <p:spTgt spid="1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500"/>
                                        <p:tgtEl>
                                          <p:spTgt spid="9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fade">
                                      <p:cBhvr>
                                        <p:cTn id="41" dur="500"/>
                                        <p:tgtEl>
                                          <p:spTgt spid="1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273"/>
                                        </p:tgtEl>
                                        <p:attrNameLst>
                                          <p:attrName>style.visibility</p:attrName>
                                        </p:attrNameLst>
                                      </p:cBhvr>
                                      <p:to>
                                        <p:strVal val="visible"/>
                                      </p:to>
                                    </p:set>
                                    <p:anim calcmode="lin" valueType="num">
                                      <p:cBhvr>
                                        <p:cTn id="46" dur="500" fill="hold"/>
                                        <p:tgtEl>
                                          <p:spTgt spid="273"/>
                                        </p:tgtEl>
                                        <p:attrNameLst>
                                          <p:attrName>ppt_w</p:attrName>
                                        </p:attrNameLst>
                                      </p:cBhvr>
                                      <p:tavLst>
                                        <p:tav tm="0">
                                          <p:val>
                                            <p:fltVal val="0"/>
                                          </p:val>
                                        </p:tav>
                                        <p:tav tm="100000">
                                          <p:val>
                                            <p:strVal val="#ppt_w"/>
                                          </p:val>
                                        </p:tav>
                                      </p:tavLst>
                                    </p:anim>
                                    <p:anim calcmode="lin" valueType="num">
                                      <p:cBhvr>
                                        <p:cTn id="47" dur="500" fill="hold"/>
                                        <p:tgtEl>
                                          <p:spTgt spid="273"/>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269"/>
                                        </p:tgtEl>
                                        <p:attrNameLst>
                                          <p:attrName>style.visibility</p:attrName>
                                        </p:attrNameLst>
                                      </p:cBhvr>
                                      <p:to>
                                        <p:strVal val="visible"/>
                                      </p:to>
                                    </p:set>
                                    <p:anim calcmode="lin" valueType="num">
                                      <p:cBhvr>
                                        <p:cTn id="50" dur="500" fill="hold"/>
                                        <p:tgtEl>
                                          <p:spTgt spid="269"/>
                                        </p:tgtEl>
                                        <p:attrNameLst>
                                          <p:attrName>ppt_w</p:attrName>
                                        </p:attrNameLst>
                                      </p:cBhvr>
                                      <p:tavLst>
                                        <p:tav tm="0">
                                          <p:val>
                                            <p:fltVal val="0"/>
                                          </p:val>
                                        </p:tav>
                                        <p:tav tm="100000">
                                          <p:val>
                                            <p:strVal val="#ppt_w"/>
                                          </p:val>
                                        </p:tav>
                                      </p:tavLst>
                                    </p:anim>
                                    <p:anim calcmode="lin" valueType="num">
                                      <p:cBhvr>
                                        <p:cTn id="51" dur="500" fill="hold"/>
                                        <p:tgtEl>
                                          <p:spTgt spid="269"/>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270"/>
                                        </p:tgtEl>
                                        <p:attrNameLst>
                                          <p:attrName>style.visibility</p:attrName>
                                        </p:attrNameLst>
                                      </p:cBhvr>
                                      <p:to>
                                        <p:strVal val="visible"/>
                                      </p:to>
                                    </p:set>
                                    <p:anim calcmode="lin" valueType="num">
                                      <p:cBhvr>
                                        <p:cTn id="54" dur="500" fill="hold"/>
                                        <p:tgtEl>
                                          <p:spTgt spid="270"/>
                                        </p:tgtEl>
                                        <p:attrNameLst>
                                          <p:attrName>ppt_w</p:attrName>
                                        </p:attrNameLst>
                                      </p:cBhvr>
                                      <p:tavLst>
                                        <p:tav tm="0">
                                          <p:val>
                                            <p:fltVal val="0"/>
                                          </p:val>
                                        </p:tav>
                                        <p:tav tm="100000">
                                          <p:val>
                                            <p:strVal val="#ppt_w"/>
                                          </p:val>
                                        </p:tav>
                                      </p:tavLst>
                                    </p:anim>
                                    <p:anim calcmode="lin" valueType="num">
                                      <p:cBhvr>
                                        <p:cTn id="55" dur="500" fill="hold"/>
                                        <p:tgtEl>
                                          <p:spTgt spid="270"/>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268"/>
                                        </p:tgtEl>
                                        <p:attrNameLst>
                                          <p:attrName>style.visibility</p:attrName>
                                        </p:attrNameLst>
                                      </p:cBhvr>
                                      <p:to>
                                        <p:strVal val="visible"/>
                                      </p:to>
                                    </p:set>
                                    <p:anim calcmode="lin" valueType="num">
                                      <p:cBhvr>
                                        <p:cTn id="58" dur="500" fill="hold"/>
                                        <p:tgtEl>
                                          <p:spTgt spid="268"/>
                                        </p:tgtEl>
                                        <p:attrNameLst>
                                          <p:attrName>ppt_w</p:attrName>
                                        </p:attrNameLst>
                                      </p:cBhvr>
                                      <p:tavLst>
                                        <p:tav tm="0">
                                          <p:val>
                                            <p:fltVal val="0"/>
                                          </p:val>
                                        </p:tav>
                                        <p:tav tm="100000">
                                          <p:val>
                                            <p:strVal val="#ppt_w"/>
                                          </p:val>
                                        </p:tav>
                                      </p:tavLst>
                                    </p:anim>
                                    <p:anim calcmode="lin" valueType="num">
                                      <p:cBhvr>
                                        <p:cTn id="59" dur="500" fill="hold"/>
                                        <p:tgtEl>
                                          <p:spTgt spid="268"/>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267"/>
                                        </p:tgtEl>
                                        <p:attrNameLst>
                                          <p:attrName>style.visibility</p:attrName>
                                        </p:attrNameLst>
                                      </p:cBhvr>
                                      <p:to>
                                        <p:strVal val="visible"/>
                                      </p:to>
                                    </p:set>
                                    <p:anim calcmode="lin" valueType="num">
                                      <p:cBhvr>
                                        <p:cTn id="62" dur="500" fill="hold"/>
                                        <p:tgtEl>
                                          <p:spTgt spid="267"/>
                                        </p:tgtEl>
                                        <p:attrNameLst>
                                          <p:attrName>ppt_w</p:attrName>
                                        </p:attrNameLst>
                                      </p:cBhvr>
                                      <p:tavLst>
                                        <p:tav tm="0">
                                          <p:val>
                                            <p:fltVal val="0"/>
                                          </p:val>
                                        </p:tav>
                                        <p:tav tm="100000">
                                          <p:val>
                                            <p:strVal val="#ppt_w"/>
                                          </p:val>
                                        </p:tav>
                                      </p:tavLst>
                                    </p:anim>
                                    <p:anim calcmode="lin" valueType="num">
                                      <p:cBhvr>
                                        <p:cTn id="63" dur="500" fill="hold"/>
                                        <p:tgtEl>
                                          <p:spTgt spid="267"/>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271"/>
                                        </p:tgtEl>
                                        <p:attrNameLst>
                                          <p:attrName>style.visibility</p:attrName>
                                        </p:attrNameLst>
                                      </p:cBhvr>
                                      <p:to>
                                        <p:strVal val="visible"/>
                                      </p:to>
                                    </p:set>
                                    <p:anim calcmode="lin" valueType="num">
                                      <p:cBhvr>
                                        <p:cTn id="66" dur="500" fill="hold"/>
                                        <p:tgtEl>
                                          <p:spTgt spid="271"/>
                                        </p:tgtEl>
                                        <p:attrNameLst>
                                          <p:attrName>ppt_w</p:attrName>
                                        </p:attrNameLst>
                                      </p:cBhvr>
                                      <p:tavLst>
                                        <p:tav tm="0">
                                          <p:val>
                                            <p:fltVal val="0"/>
                                          </p:val>
                                        </p:tav>
                                        <p:tav tm="100000">
                                          <p:val>
                                            <p:strVal val="#ppt_w"/>
                                          </p:val>
                                        </p:tav>
                                      </p:tavLst>
                                    </p:anim>
                                    <p:anim calcmode="lin" valueType="num">
                                      <p:cBhvr>
                                        <p:cTn id="67" dur="500" fill="hold"/>
                                        <p:tgtEl>
                                          <p:spTgt spid="271"/>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272"/>
                                        </p:tgtEl>
                                        <p:attrNameLst>
                                          <p:attrName>style.visibility</p:attrName>
                                        </p:attrNameLst>
                                      </p:cBhvr>
                                      <p:to>
                                        <p:strVal val="visible"/>
                                      </p:to>
                                    </p:set>
                                    <p:anim calcmode="lin" valueType="num">
                                      <p:cBhvr>
                                        <p:cTn id="70" dur="500" fill="hold"/>
                                        <p:tgtEl>
                                          <p:spTgt spid="272"/>
                                        </p:tgtEl>
                                        <p:attrNameLst>
                                          <p:attrName>ppt_w</p:attrName>
                                        </p:attrNameLst>
                                      </p:cBhvr>
                                      <p:tavLst>
                                        <p:tav tm="0">
                                          <p:val>
                                            <p:fltVal val="0"/>
                                          </p:val>
                                        </p:tav>
                                        <p:tav tm="100000">
                                          <p:val>
                                            <p:strVal val="#ppt_w"/>
                                          </p:val>
                                        </p:tav>
                                      </p:tavLst>
                                    </p:anim>
                                    <p:anim calcmode="lin" valueType="num">
                                      <p:cBhvr>
                                        <p:cTn id="71" dur="500" fill="hold"/>
                                        <p:tgtEl>
                                          <p:spTgt spid="272"/>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7"/>
                                        </p:tgtEl>
                                        <p:attrNameLst>
                                          <p:attrName>style.visibility</p:attrName>
                                        </p:attrNameLst>
                                      </p:cBhvr>
                                      <p:to>
                                        <p:strVal val="visible"/>
                                      </p:to>
                                    </p:set>
                                    <p:animEffect transition="in" filter="wipe(left)">
                                      <p:cBhvr>
                                        <p:cTn id="76" dur="500"/>
                                        <p:tgtEl>
                                          <p:spTgt spid="28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74"/>
                                        </p:tgtEl>
                                        <p:attrNameLst>
                                          <p:attrName>style.visibility</p:attrName>
                                        </p:attrNameLst>
                                      </p:cBhvr>
                                      <p:to>
                                        <p:strVal val="visible"/>
                                      </p:to>
                                    </p:set>
                                    <p:animEffect transition="in" filter="fade">
                                      <p:cBhvr>
                                        <p:cTn id="81" dur="500"/>
                                        <p:tgtEl>
                                          <p:spTgt spid="27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fade">
                                      <p:cBhvr>
                                        <p:cTn id="84" dur="500"/>
                                        <p:tgtEl>
                                          <p:spTgt spid="134"/>
                                        </p:tgtEl>
                                      </p:cBhvr>
                                    </p:animEffect>
                                  </p:childTnLst>
                                </p:cTn>
                              </p:par>
                              <p:par>
                                <p:cTn id="85" presetID="10" presetClass="entr" presetSubtype="0" fill="hold" nodeType="withEffect">
                                  <p:stCondLst>
                                    <p:cond delay="0"/>
                                  </p:stCondLst>
                                  <p:childTnLst>
                                    <p:set>
                                      <p:cBhvr>
                                        <p:cTn id="86" dur="1" fill="hold">
                                          <p:stCondLst>
                                            <p:cond delay="0"/>
                                          </p:stCondLst>
                                        </p:cTn>
                                        <p:tgtEl>
                                          <p:spTgt spid="275"/>
                                        </p:tgtEl>
                                        <p:attrNameLst>
                                          <p:attrName>style.visibility</p:attrName>
                                        </p:attrNameLst>
                                      </p:cBhvr>
                                      <p:to>
                                        <p:strVal val="visible"/>
                                      </p:to>
                                    </p:set>
                                    <p:animEffect transition="in" filter="fade">
                                      <p:cBhvr>
                                        <p:cTn id="8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animBg="1"/>
      <p:bldP spid="133" grpId="1" animBg="1"/>
      <p:bldP spid="134" grpId="0"/>
      <p:bldP spid="142" grpId="0" animBg="1"/>
      <p:bldP spid="143" grpId="0" animBg="1"/>
      <p:bldP spid="144" grpId="0" animBg="1"/>
      <p:bldP spid="1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849554" y="955004"/>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849554" y="4241428"/>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2032068" y="2387860"/>
            <a:ext cx="3191899" cy="307777"/>
          </a:xfrm>
          <a:prstGeom prst="rect">
            <a:avLst/>
          </a:prstGeom>
          <a:noFill/>
        </p:spPr>
        <p:txBody>
          <a:bodyPr wrap="none" rtlCol="0">
            <a:spAutoFit/>
          </a:bodyPr>
          <a:lstStyle/>
          <a:p>
            <a:r>
              <a:rPr lang="en-US" sz="1400" dirty="0" smtClean="0">
                <a:latin typeface="Segoe Print" panose="02000600000000000000" pitchFamily="2" charset="0"/>
              </a:rPr>
              <a:t>path-length distribution </a:t>
            </a:r>
            <a:r>
              <a:rPr lang="en-US" sz="1400" b="1" dirty="0" smtClean="0">
                <a:latin typeface="Segoe Print" panose="02000600000000000000" pitchFamily="2" charset="0"/>
              </a:rPr>
              <a:t>log[p(s)]</a:t>
            </a:r>
            <a:endParaRPr lang="en-US" sz="1400" b="1" dirty="0"/>
          </a:p>
        </p:txBody>
      </p:sp>
      <p:sp>
        <p:nvSpPr>
          <p:cNvPr id="139" name="138 CuadroTexto"/>
          <p:cNvSpPr txBox="1"/>
          <p:nvPr/>
        </p:nvSpPr>
        <p:spPr>
          <a:xfrm>
            <a:off x="4425618" y="4515966"/>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06312" y="4280197"/>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21762" y="4280197"/>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10768" y="4280197"/>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866978" y="1462875"/>
            <a:ext cx="4102063" cy="1006456"/>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Lst>
            <a:ahLst/>
            <a:cxnLst>
              <a:cxn ang="0">
                <a:pos x="connsiteX0" y="connsiteY0"/>
              </a:cxn>
              <a:cxn ang="0">
                <a:pos x="connsiteX1" y="connsiteY1"/>
              </a:cxn>
            </a:cxnLst>
            <a:rect l="l" t="t" r="r" b="b"/>
            <a:pathLst>
              <a:path w="4102063" h="1006456">
                <a:moveTo>
                  <a:pt x="0" y="0"/>
                </a:moveTo>
                <a:cubicBezTo>
                  <a:pt x="1161218" y="457053"/>
                  <a:pt x="2570857" y="808396"/>
                  <a:pt x="4102063" y="100645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143 Conector recto"/>
          <p:cNvCxnSpPr/>
          <p:nvPr/>
        </p:nvCxnSpPr>
        <p:spPr>
          <a:xfrm>
            <a:off x="3866978" y="1376592"/>
            <a:ext cx="4102063" cy="186609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4" name="153 Forma libre"/>
          <p:cNvSpPr/>
          <p:nvPr/>
        </p:nvSpPr>
        <p:spPr>
          <a:xfrm>
            <a:off x="3859381" y="1344610"/>
            <a:ext cx="496841" cy="2896481"/>
          </a:xfrm>
          <a:custGeom>
            <a:avLst/>
            <a:gdLst>
              <a:gd name="connsiteX0" fmla="*/ 0 w 496841"/>
              <a:gd name="connsiteY0" fmla="*/ 0 h 2896481"/>
              <a:gd name="connsiteX1" fmla="*/ 496841 w 496841"/>
              <a:gd name="connsiteY1" fmla="*/ 0 h 2896481"/>
              <a:gd name="connsiteX2" fmla="*/ 496841 w 496841"/>
              <a:gd name="connsiteY2" fmla="*/ 2896481 h 2896481"/>
            </a:gdLst>
            <a:ahLst/>
            <a:cxnLst>
              <a:cxn ang="0">
                <a:pos x="connsiteX0" y="connsiteY0"/>
              </a:cxn>
              <a:cxn ang="0">
                <a:pos x="connsiteX1" y="connsiteY1"/>
              </a:cxn>
              <a:cxn ang="0">
                <a:pos x="connsiteX2" y="connsiteY2"/>
              </a:cxn>
            </a:cxnLst>
            <a:rect l="l" t="t" r="r" b="b"/>
            <a:pathLst>
              <a:path w="496841" h="2896481">
                <a:moveTo>
                  <a:pt x="0" y="0"/>
                </a:moveTo>
                <a:lnTo>
                  <a:pt x="496841" y="0"/>
                </a:lnTo>
                <a:lnTo>
                  <a:pt x="496841" y="289648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155 Grupo"/>
          <p:cNvGrpSpPr/>
          <p:nvPr/>
        </p:nvGrpSpPr>
        <p:grpSpPr>
          <a:xfrm>
            <a:off x="482933" y="223215"/>
            <a:ext cx="1945927" cy="1484439"/>
            <a:chOff x="482933" y="285734"/>
            <a:chExt cx="1945927" cy="1484439"/>
          </a:xfrm>
        </p:grpSpPr>
        <p:grpSp>
          <p:nvGrpSpPr>
            <p:cNvPr id="3" name="3 Grupo"/>
            <p:cNvGrpSpPr/>
            <p:nvPr/>
          </p:nvGrpSpPr>
          <p:grpSpPr>
            <a:xfrm>
              <a:off x="928662" y="285734"/>
              <a:ext cx="1500198" cy="1482342"/>
              <a:chOff x="3388480" y="1057191"/>
              <a:chExt cx="3813119" cy="3767735"/>
            </a:xfrm>
          </p:grpSpPr>
          <p:sp>
            <p:nvSpPr>
              <p:cNvPr id="5" name="4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0" name="159 CuadroTexto"/>
            <p:cNvSpPr txBox="1"/>
            <p:nvPr/>
          </p:nvSpPr>
          <p:spPr>
            <a:xfrm rot="16200000">
              <a:off x="-73758" y="874928"/>
              <a:ext cx="1451936" cy="338554"/>
            </a:xfrm>
            <a:prstGeom prst="rect">
              <a:avLst/>
            </a:prstGeom>
            <a:noFill/>
          </p:spPr>
          <p:txBody>
            <a:bodyPr wrap="none" rtlCol="0">
              <a:spAutoFit/>
            </a:bodyPr>
            <a:lstStyle/>
            <a:p>
              <a:r>
                <a:rPr lang="en-US" sz="1600" cap="small" dirty="0" err="1" smtClean="0"/>
                <a:t>Uncorrelation</a:t>
              </a:r>
              <a:endParaRPr lang="en-US" sz="1600" cap="small" dirty="0" smtClean="0"/>
            </a:p>
          </p:txBody>
        </p:sp>
      </p:grpSp>
      <p:grpSp>
        <p:nvGrpSpPr>
          <p:cNvPr id="157" name="156 Grupo"/>
          <p:cNvGrpSpPr/>
          <p:nvPr/>
        </p:nvGrpSpPr>
        <p:grpSpPr>
          <a:xfrm>
            <a:off x="482936" y="3374122"/>
            <a:ext cx="1945924" cy="1645900"/>
            <a:chOff x="482936" y="1764177"/>
            <a:chExt cx="1945924" cy="1645900"/>
          </a:xfrm>
        </p:grpSpPr>
        <p:grpSp>
          <p:nvGrpSpPr>
            <p:cNvPr id="45" name="88 Grupo"/>
            <p:cNvGrpSpPr/>
            <p:nvPr/>
          </p:nvGrpSpPr>
          <p:grpSpPr>
            <a:xfrm>
              <a:off x="928662" y="1873318"/>
              <a:ext cx="1500198" cy="1482342"/>
              <a:chOff x="500034" y="3000378"/>
              <a:chExt cx="1745500" cy="1724725"/>
            </a:xfrm>
          </p:grpSpPr>
          <p:sp>
            <p:nvSpPr>
              <p:cNvPr id="90" name="89 Elipse"/>
              <p:cNvSpPr/>
              <p:nvPr/>
            </p:nvSpPr>
            <p:spPr>
              <a:xfrm>
                <a:off x="500034" y="3000378"/>
                <a:ext cx="1745500" cy="1724725"/>
              </a:xfrm>
              <a:prstGeom prst="ellipse">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173 Grupo"/>
              <p:cNvGrpSpPr/>
              <p:nvPr/>
            </p:nvGrpSpPr>
            <p:grpSpPr>
              <a:xfrm>
                <a:off x="535304" y="3027040"/>
                <a:ext cx="1700526" cy="1685286"/>
                <a:chOff x="498134" y="2971806"/>
                <a:chExt cx="1700526" cy="1685286"/>
              </a:xfrm>
            </p:grpSpPr>
            <p:sp>
              <p:nvSpPr>
                <p:cNvPr id="92" name="91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1097300" y="4516748"/>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1603034" y="44653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161" name="160 CuadroTexto"/>
            <p:cNvSpPr txBox="1"/>
            <p:nvPr/>
          </p:nvSpPr>
          <p:spPr>
            <a:xfrm rot="16200000">
              <a:off x="-170737" y="2417850"/>
              <a:ext cx="1645900" cy="338554"/>
            </a:xfrm>
            <a:prstGeom prst="rect">
              <a:avLst/>
            </a:prstGeom>
            <a:noFill/>
          </p:spPr>
          <p:txBody>
            <a:bodyPr wrap="none" rtlCol="0">
              <a:spAutoFit/>
            </a:bodyPr>
            <a:lstStyle/>
            <a:p>
              <a:pPr algn="ctr"/>
              <a:r>
                <a:rPr lang="en-US" sz="1600" cap="small" dirty="0" smtClean="0"/>
                <a:t>Neg. Correlation</a:t>
              </a:r>
            </a:p>
          </p:txBody>
        </p:sp>
      </p:grpSp>
      <p:grpSp>
        <p:nvGrpSpPr>
          <p:cNvPr id="158" name="157 Grupo"/>
          <p:cNvGrpSpPr/>
          <p:nvPr/>
        </p:nvGrpSpPr>
        <p:grpSpPr>
          <a:xfrm>
            <a:off x="482933" y="1804374"/>
            <a:ext cx="1945927" cy="1631472"/>
            <a:chOff x="482933" y="3432634"/>
            <a:chExt cx="1945927" cy="1631472"/>
          </a:xfrm>
        </p:grpSpPr>
        <p:grpSp>
          <p:nvGrpSpPr>
            <p:cNvPr id="4" name="43 Grupo"/>
            <p:cNvGrpSpPr/>
            <p:nvPr/>
          </p:nvGrpSpPr>
          <p:grpSpPr>
            <a:xfrm>
              <a:off x="928662" y="3478458"/>
              <a:ext cx="1500198" cy="1482342"/>
              <a:chOff x="3388480" y="1057191"/>
              <a:chExt cx="3813119" cy="3767735"/>
            </a:xfrm>
          </p:grpSpPr>
          <p:sp>
            <p:nvSpPr>
              <p:cNvPr id="88" name="87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5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2" name="161 CuadroTexto"/>
            <p:cNvSpPr txBox="1"/>
            <p:nvPr/>
          </p:nvSpPr>
          <p:spPr>
            <a:xfrm rot="16200000">
              <a:off x="-163526" y="4079093"/>
              <a:ext cx="1631472" cy="338554"/>
            </a:xfrm>
            <a:prstGeom prst="rect">
              <a:avLst/>
            </a:prstGeom>
            <a:noFill/>
          </p:spPr>
          <p:txBody>
            <a:bodyPr wrap="none" rtlCol="0">
              <a:spAutoFit/>
            </a:bodyPr>
            <a:lstStyle/>
            <a:p>
              <a:pPr algn="ctr"/>
              <a:r>
                <a:rPr lang="en-US" sz="1600" cap="small" dirty="0" smtClean="0"/>
                <a:t>Pos. Correlation</a:t>
              </a:r>
            </a:p>
          </p:txBody>
        </p:sp>
      </p:grpSp>
    </p:spTree>
    <p:extLst>
      <p:ext uri="{BB962C8B-B14F-4D97-AF65-F5344CB8AC3E}">
        <p14:creationId xmlns:p14="http://schemas.microsoft.com/office/powerpoint/2010/main" val="8200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50"/>
                                        <p:tgtEl>
                                          <p:spTgt spid="156"/>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250"/>
                                        <p:tgtEl>
                                          <p:spTgt spid="158"/>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wipe(left)">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250"/>
                                        <p:tgtEl>
                                          <p:spTgt spid="157"/>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154"/>
                                        </p:tgtEl>
                                        <p:attrNameLst>
                                          <p:attrName>style.visibility</p:attrName>
                                        </p:attrNameLst>
                                      </p:cBhvr>
                                      <p:to>
                                        <p:strVal val="visible"/>
                                      </p:to>
                                    </p:set>
                                    <p:animEffect transition="in" filter="wipe(left)">
                                      <p:cBhvr>
                                        <p:cTn id="29"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849554" y="955004"/>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849554" y="4241428"/>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2468087" y="2387860"/>
            <a:ext cx="2319866" cy="307777"/>
          </a:xfrm>
          <a:prstGeom prst="rect">
            <a:avLst/>
          </a:prstGeom>
          <a:noFill/>
        </p:spPr>
        <p:txBody>
          <a:bodyPr wrap="none" rtlCol="0">
            <a:spAutoFit/>
          </a:bodyPr>
          <a:lstStyle/>
          <a:p>
            <a:r>
              <a:rPr lang="en-US" sz="1400" dirty="0" smtClean="0">
                <a:latin typeface="Segoe Print" panose="02000600000000000000" pitchFamily="2" charset="0"/>
              </a:rPr>
              <a:t>Transmittance </a:t>
            </a:r>
            <a:r>
              <a:rPr lang="en-US" sz="1400" b="1" dirty="0" smtClean="0">
                <a:latin typeface="Segoe Print" panose="02000600000000000000" pitchFamily="2" charset="0"/>
              </a:rPr>
              <a:t>log[T(s)]</a:t>
            </a:r>
            <a:endParaRPr lang="en-US" sz="1400" b="1" dirty="0"/>
          </a:p>
        </p:txBody>
      </p:sp>
      <p:sp>
        <p:nvSpPr>
          <p:cNvPr id="139" name="138 CuadroTexto"/>
          <p:cNvSpPr txBox="1"/>
          <p:nvPr/>
        </p:nvSpPr>
        <p:spPr>
          <a:xfrm>
            <a:off x="4425618" y="4515966"/>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06312" y="4280197"/>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21762" y="4280197"/>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10768" y="4280197"/>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872264" y="1230311"/>
            <a:ext cx="4112635" cy="1165022"/>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Lst>
            <a:ahLst/>
            <a:cxnLst>
              <a:cxn ang="0">
                <a:pos x="connsiteX0" y="connsiteY0"/>
              </a:cxn>
              <a:cxn ang="0">
                <a:pos x="connsiteX1" y="connsiteY1"/>
              </a:cxn>
            </a:cxnLst>
            <a:rect l="l" t="t" r="r" b="b"/>
            <a:pathLst>
              <a:path w="4112635" h="1165022">
                <a:moveTo>
                  <a:pt x="0" y="0"/>
                </a:moveTo>
                <a:cubicBezTo>
                  <a:pt x="1087220" y="504623"/>
                  <a:pt x="2555002" y="903536"/>
                  <a:pt x="4112635" y="1165022"/>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143 Conector recto"/>
          <p:cNvCxnSpPr/>
          <p:nvPr/>
        </p:nvCxnSpPr>
        <p:spPr>
          <a:xfrm>
            <a:off x="3866978" y="1212572"/>
            <a:ext cx="4102063" cy="211981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6" name="155 Grupo"/>
          <p:cNvGrpSpPr/>
          <p:nvPr/>
        </p:nvGrpSpPr>
        <p:grpSpPr>
          <a:xfrm>
            <a:off x="482933" y="223215"/>
            <a:ext cx="1945927" cy="1484439"/>
            <a:chOff x="482933" y="285734"/>
            <a:chExt cx="1945927" cy="1484439"/>
          </a:xfrm>
        </p:grpSpPr>
        <p:grpSp>
          <p:nvGrpSpPr>
            <p:cNvPr id="3" name="3 Grupo"/>
            <p:cNvGrpSpPr/>
            <p:nvPr/>
          </p:nvGrpSpPr>
          <p:grpSpPr>
            <a:xfrm>
              <a:off x="928662" y="285734"/>
              <a:ext cx="1500198" cy="1482342"/>
              <a:chOff x="3388480" y="1057191"/>
              <a:chExt cx="3813119" cy="3767735"/>
            </a:xfrm>
          </p:grpSpPr>
          <p:sp>
            <p:nvSpPr>
              <p:cNvPr id="5" name="4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0" name="159 CuadroTexto"/>
            <p:cNvSpPr txBox="1"/>
            <p:nvPr/>
          </p:nvSpPr>
          <p:spPr>
            <a:xfrm rot="16200000">
              <a:off x="-73758" y="874928"/>
              <a:ext cx="1451936" cy="338554"/>
            </a:xfrm>
            <a:prstGeom prst="rect">
              <a:avLst/>
            </a:prstGeom>
            <a:noFill/>
          </p:spPr>
          <p:txBody>
            <a:bodyPr wrap="none" rtlCol="0">
              <a:spAutoFit/>
            </a:bodyPr>
            <a:lstStyle/>
            <a:p>
              <a:r>
                <a:rPr lang="en-US" sz="1600" cap="small" dirty="0" err="1" smtClean="0"/>
                <a:t>Uncorrelation</a:t>
              </a:r>
              <a:endParaRPr lang="en-US" sz="1600" cap="small" dirty="0" smtClean="0"/>
            </a:p>
          </p:txBody>
        </p:sp>
      </p:grpSp>
      <p:grpSp>
        <p:nvGrpSpPr>
          <p:cNvPr id="157" name="156 Grupo"/>
          <p:cNvGrpSpPr/>
          <p:nvPr/>
        </p:nvGrpSpPr>
        <p:grpSpPr>
          <a:xfrm>
            <a:off x="482936" y="3374122"/>
            <a:ext cx="1945924" cy="1645900"/>
            <a:chOff x="482936" y="1764177"/>
            <a:chExt cx="1945924" cy="1645900"/>
          </a:xfrm>
        </p:grpSpPr>
        <p:grpSp>
          <p:nvGrpSpPr>
            <p:cNvPr id="45" name="88 Grupo"/>
            <p:cNvGrpSpPr/>
            <p:nvPr/>
          </p:nvGrpSpPr>
          <p:grpSpPr>
            <a:xfrm>
              <a:off x="928662" y="1873318"/>
              <a:ext cx="1500198" cy="1482342"/>
              <a:chOff x="500034" y="3000378"/>
              <a:chExt cx="1745500" cy="1724725"/>
            </a:xfrm>
          </p:grpSpPr>
          <p:sp>
            <p:nvSpPr>
              <p:cNvPr id="90" name="89 Elipse"/>
              <p:cNvSpPr/>
              <p:nvPr/>
            </p:nvSpPr>
            <p:spPr>
              <a:xfrm>
                <a:off x="500034" y="3000378"/>
                <a:ext cx="1745500" cy="1724725"/>
              </a:xfrm>
              <a:prstGeom prst="ellipse">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173 Grupo"/>
              <p:cNvGrpSpPr/>
              <p:nvPr/>
            </p:nvGrpSpPr>
            <p:grpSpPr>
              <a:xfrm>
                <a:off x="535304" y="3027040"/>
                <a:ext cx="1700526" cy="1685286"/>
                <a:chOff x="498134" y="2971806"/>
                <a:chExt cx="1700526" cy="1685286"/>
              </a:xfrm>
            </p:grpSpPr>
            <p:sp>
              <p:nvSpPr>
                <p:cNvPr id="92" name="91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1097300" y="4516748"/>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1603034" y="44653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161" name="160 CuadroTexto"/>
            <p:cNvSpPr txBox="1"/>
            <p:nvPr/>
          </p:nvSpPr>
          <p:spPr>
            <a:xfrm rot="16200000">
              <a:off x="-170737" y="2417850"/>
              <a:ext cx="1645900" cy="338554"/>
            </a:xfrm>
            <a:prstGeom prst="rect">
              <a:avLst/>
            </a:prstGeom>
            <a:noFill/>
          </p:spPr>
          <p:txBody>
            <a:bodyPr wrap="none" rtlCol="0">
              <a:spAutoFit/>
            </a:bodyPr>
            <a:lstStyle/>
            <a:p>
              <a:pPr algn="ctr"/>
              <a:r>
                <a:rPr lang="en-US" sz="1600" cap="small" dirty="0" smtClean="0"/>
                <a:t>Neg. Correlation</a:t>
              </a:r>
            </a:p>
          </p:txBody>
        </p:sp>
      </p:grpSp>
      <p:grpSp>
        <p:nvGrpSpPr>
          <p:cNvPr id="158" name="157 Grupo"/>
          <p:cNvGrpSpPr/>
          <p:nvPr/>
        </p:nvGrpSpPr>
        <p:grpSpPr>
          <a:xfrm>
            <a:off x="482933" y="1804374"/>
            <a:ext cx="1945927" cy="1631472"/>
            <a:chOff x="482933" y="3432634"/>
            <a:chExt cx="1945927" cy="1631472"/>
          </a:xfrm>
        </p:grpSpPr>
        <p:grpSp>
          <p:nvGrpSpPr>
            <p:cNvPr id="4" name="43 Grupo"/>
            <p:cNvGrpSpPr/>
            <p:nvPr/>
          </p:nvGrpSpPr>
          <p:grpSpPr>
            <a:xfrm>
              <a:off x="928662" y="3478458"/>
              <a:ext cx="1500198" cy="1482342"/>
              <a:chOff x="3388480" y="1057191"/>
              <a:chExt cx="3813119" cy="3767735"/>
            </a:xfrm>
          </p:grpSpPr>
          <p:grpSp>
            <p:nvGrpSpPr>
              <p:cNvPr id="44" name="4 Grupo"/>
              <p:cNvGrpSpPr/>
              <p:nvPr/>
            </p:nvGrpSpPr>
            <p:grpSpPr>
              <a:xfrm>
                <a:off x="3388480" y="1057191"/>
                <a:ext cx="3813119" cy="3767735"/>
                <a:chOff x="3388480" y="1057191"/>
                <a:chExt cx="3813119" cy="3767735"/>
              </a:xfrm>
            </p:grpSpPr>
            <p:cxnSp>
              <p:nvCxnSpPr>
                <p:cNvPr id="84" name="83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87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45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2" name="161 CuadroTexto"/>
            <p:cNvSpPr txBox="1"/>
            <p:nvPr/>
          </p:nvSpPr>
          <p:spPr>
            <a:xfrm rot="16200000">
              <a:off x="-163526" y="4079093"/>
              <a:ext cx="1631472" cy="338554"/>
            </a:xfrm>
            <a:prstGeom prst="rect">
              <a:avLst/>
            </a:prstGeom>
            <a:noFill/>
          </p:spPr>
          <p:txBody>
            <a:bodyPr wrap="none" rtlCol="0">
              <a:spAutoFit/>
            </a:bodyPr>
            <a:lstStyle/>
            <a:p>
              <a:pPr algn="ctr"/>
              <a:r>
                <a:rPr lang="en-US" sz="1600" cap="small" dirty="0" smtClean="0"/>
                <a:t>Pos. Correlation</a:t>
              </a:r>
            </a:p>
          </p:txBody>
        </p:sp>
      </p:grpSp>
      <p:sp>
        <p:nvSpPr>
          <p:cNvPr id="147" name="146 Forma libre"/>
          <p:cNvSpPr/>
          <p:nvPr/>
        </p:nvSpPr>
        <p:spPr>
          <a:xfrm>
            <a:off x="3876668" y="1229430"/>
            <a:ext cx="561402" cy="3018731"/>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260631"/>
              <a:gd name="connsiteY0" fmla="*/ 0 h 1318303"/>
              <a:gd name="connsiteX1" fmla="*/ 4260631 w 4260631"/>
              <a:gd name="connsiteY1" fmla="*/ 1318303 h 1318303"/>
              <a:gd name="connsiteX0" fmla="*/ 88068 w 590674"/>
              <a:gd name="connsiteY0" fmla="*/ 0 h 3009678"/>
              <a:gd name="connsiteX1" fmla="*/ 590674 w 590674"/>
              <a:gd name="connsiteY1" fmla="*/ 3009678 h 3009678"/>
              <a:gd name="connsiteX0" fmla="*/ 0 w 650674"/>
              <a:gd name="connsiteY0" fmla="*/ 0 h 3009678"/>
              <a:gd name="connsiteX1" fmla="*/ 502606 w 650674"/>
              <a:gd name="connsiteY1" fmla="*/ 3009678 h 3009678"/>
              <a:gd name="connsiteX0" fmla="*/ 0 w 513737"/>
              <a:gd name="connsiteY0" fmla="*/ 0 h 3009678"/>
              <a:gd name="connsiteX1" fmla="*/ 502606 w 513737"/>
              <a:gd name="connsiteY1" fmla="*/ 3009678 h 3009678"/>
              <a:gd name="connsiteX0" fmla="*/ 0 w 530666"/>
              <a:gd name="connsiteY0" fmla="*/ 0 h 3009678"/>
              <a:gd name="connsiteX1" fmla="*/ 502606 w 530666"/>
              <a:gd name="connsiteY1" fmla="*/ 3009678 h 3009678"/>
              <a:gd name="connsiteX0" fmla="*/ 0 w 561402"/>
              <a:gd name="connsiteY0" fmla="*/ 0 h 3018731"/>
              <a:gd name="connsiteX1" fmla="*/ 547873 w 561402"/>
              <a:gd name="connsiteY1" fmla="*/ 3018731 h 3018731"/>
            </a:gdLst>
            <a:ahLst/>
            <a:cxnLst>
              <a:cxn ang="0">
                <a:pos x="connsiteX0" y="connsiteY0"/>
              </a:cxn>
              <a:cxn ang="0">
                <a:pos x="connsiteX1" y="connsiteY1"/>
              </a:cxn>
            </a:cxnLst>
            <a:rect l="l" t="t" r="r" b="b"/>
            <a:pathLst>
              <a:path w="561402" h="3018731">
                <a:moveTo>
                  <a:pt x="0" y="0"/>
                </a:moveTo>
                <a:cubicBezTo>
                  <a:pt x="748944" y="314344"/>
                  <a:pt x="523049" y="1768847"/>
                  <a:pt x="547873" y="3018731"/>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7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wipe(left)">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up)">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707904" y="3970352"/>
            <a:ext cx="1727139" cy="369332"/>
          </a:xfrm>
          <a:prstGeom prst="rect">
            <a:avLst/>
          </a:prstGeom>
          <a:noFill/>
        </p:spPr>
        <p:txBody>
          <a:bodyPr wrap="none" rtlCol="0">
            <a:spAutoFit/>
          </a:bodyPr>
          <a:lstStyle/>
          <a:p>
            <a:r>
              <a:rPr lang="en-US" cap="small" dirty="0" smtClean="0"/>
              <a:t>Pos. Correlated</a:t>
            </a:r>
          </a:p>
        </p:txBody>
      </p:sp>
      <p:sp>
        <p:nvSpPr>
          <p:cNvPr id="11" name="10 CuadroTexto"/>
          <p:cNvSpPr txBox="1"/>
          <p:nvPr/>
        </p:nvSpPr>
        <p:spPr>
          <a:xfrm>
            <a:off x="6876256" y="4002618"/>
            <a:ext cx="1741567" cy="369332"/>
          </a:xfrm>
          <a:prstGeom prst="rect">
            <a:avLst/>
          </a:prstGeom>
          <a:noFill/>
        </p:spPr>
        <p:txBody>
          <a:bodyPr wrap="none" rtlCol="0">
            <a:spAutoFit/>
          </a:bodyPr>
          <a:lstStyle/>
          <a:p>
            <a:r>
              <a:rPr lang="en-US" cap="small" dirty="0" smtClean="0"/>
              <a:t>Neg. Correlated</a:t>
            </a:r>
          </a:p>
        </p:txBody>
      </p:sp>
      <p:pic>
        <p:nvPicPr>
          <p:cNvPr id="67586" name="Picture 2" descr="C:\Users\Adrian\Dropbox\Inprogress\2017_Structured_RTE\slides\siggraph2018\source\sssdragon_classic.png"/>
          <p:cNvPicPr>
            <a:picLocks noChangeAspect="1" noChangeArrowheads="1"/>
          </p:cNvPicPr>
          <p:nvPr/>
        </p:nvPicPr>
        <p:blipFill>
          <a:blip r:embed="rId3" cstate="print"/>
          <a:srcRect/>
          <a:stretch>
            <a:fillRect/>
          </a:stretch>
        </p:blipFill>
        <p:spPr bwMode="auto">
          <a:xfrm>
            <a:off x="2000200" y="0"/>
            <a:ext cx="7143800" cy="5355235"/>
          </a:xfrm>
          <a:prstGeom prst="rect">
            <a:avLst/>
          </a:prstGeom>
          <a:noFill/>
        </p:spPr>
      </p:pic>
      <p:sp>
        <p:nvSpPr>
          <p:cNvPr id="50" name="49 CuadroTexto"/>
          <p:cNvSpPr txBox="1"/>
          <p:nvPr/>
        </p:nvSpPr>
        <p:spPr>
          <a:xfrm>
            <a:off x="500034" y="214296"/>
            <a:ext cx="5061129" cy="584775"/>
          </a:xfrm>
          <a:prstGeom prst="rect">
            <a:avLst/>
          </a:prstGeom>
          <a:noFill/>
        </p:spPr>
        <p:txBody>
          <a:bodyPr wrap="none" rtlCol="0">
            <a:spAutoFit/>
          </a:bodyPr>
          <a:lstStyle/>
          <a:p>
            <a:r>
              <a:rPr lang="en-US" sz="3200" cap="small" dirty="0" err="1" smtClean="0"/>
              <a:t>Uncorrelation</a:t>
            </a:r>
            <a:r>
              <a:rPr lang="en-US" sz="3200" cap="small" dirty="0" smtClean="0"/>
              <a:t> (Classic RTE)</a:t>
            </a:r>
          </a:p>
        </p:txBody>
      </p:sp>
      <p:grpSp>
        <p:nvGrpSpPr>
          <p:cNvPr id="91" name="90 Grupo"/>
          <p:cNvGrpSpPr/>
          <p:nvPr/>
        </p:nvGrpSpPr>
        <p:grpSpPr>
          <a:xfrm>
            <a:off x="500034" y="3000378"/>
            <a:ext cx="1745500" cy="1724725"/>
            <a:chOff x="3388480" y="1057191"/>
            <a:chExt cx="3813119" cy="3767735"/>
          </a:xfrm>
        </p:grpSpPr>
        <p:sp>
          <p:nvSpPr>
            <p:cNvPr id="92" name="91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92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77" name="176 Conector recto"/>
          <p:cNvCxnSpPr/>
          <p:nvPr/>
        </p:nvCxnSpPr>
        <p:spPr>
          <a:xfrm flipH="1">
            <a:off x="1500166" y="2928939"/>
            <a:ext cx="2821802" cy="714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177 Conector recto"/>
          <p:cNvCxnSpPr>
            <a:endCxn id="92" idx="5"/>
          </p:cNvCxnSpPr>
          <p:nvPr/>
        </p:nvCxnSpPr>
        <p:spPr>
          <a:xfrm rot="5400000">
            <a:off x="2384148" y="2534703"/>
            <a:ext cx="1543583" cy="233205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076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500"/>
                                        <p:tgtEl>
                                          <p:spTgt spid="178"/>
                                        </p:tgtEl>
                                      </p:cBhvr>
                                    </p:animEffect>
                                  </p:childTnLst>
                                </p:cTn>
                              </p:par>
                              <p:par>
                                <p:cTn id="8" presetID="22" presetClass="entr" presetSubtype="2"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wipe(right)">
                                      <p:cBhvr>
                                        <p:cTn id="10" dur="500"/>
                                        <p:tgtEl>
                                          <p:spTgt spid="1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178"/>
                                        </p:tgtEl>
                                      </p:cBhvr>
                                    </p:animEffect>
                                    <p:set>
                                      <p:cBhvr>
                                        <p:cTn id="15" dur="1" fill="hold">
                                          <p:stCondLst>
                                            <p:cond delay="249"/>
                                          </p:stCondLst>
                                        </p:cTn>
                                        <p:tgtEl>
                                          <p:spTgt spid="17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50"/>
                                        <p:tgtEl>
                                          <p:spTgt spid="177"/>
                                        </p:tgtEl>
                                      </p:cBhvr>
                                    </p:animEffect>
                                    <p:set>
                                      <p:cBhvr>
                                        <p:cTn id="18" dur="1" fill="hold">
                                          <p:stCondLst>
                                            <p:cond delay="249"/>
                                          </p:stCondLst>
                                        </p:cTn>
                                        <p:tgtEl>
                                          <p:spTgt spid="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C:\Users\Adrian\Dropbox\Inprogress\2017_Structured_RTE\slides\siggraph2018\source\sssdragon_gamma20.png"/>
          <p:cNvPicPr>
            <a:picLocks noChangeAspect="1" noChangeArrowheads="1"/>
          </p:cNvPicPr>
          <p:nvPr/>
        </p:nvPicPr>
        <p:blipFill>
          <a:blip r:embed="rId3" cstate="print"/>
          <a:srcRect/>
          <a:stretch>
            <a:fillRect/>
          </a:stretch>
        </p:blipFill>
        <p:spPr bwMode="auto">
          <a:xfrm>
            <a:off x="1996735" y="0"/>
            <a:ext cx="7147265" cy="5357832"/>
          </a:xfrm>
          <a:prstGeom prst="rect">
            <a:avLst/>
          </a:prstGeom>
          <a:noFill/>
        </p:spPr>
      </p:pic>
      <p:sp>
        <p:nvSpPr>
          <p:cNvPr id="50" name="49 CuadroTexto"/>
          <p:cNvSpPr txBox="1"/>
          <p:nvPr/>
        </p:nvSpPr>
        <p:spPr>
          <a:xfrm>
            <a:off x="500034" y="214296"/>
            <a:ext cx="3684150" cy="584775"/>
          </a:xfrm>
          <a:prstGeom prst="rect">
            <a:avLst/>
          </a:prstGeom>
          <a:noFill/>
        </p:spPr>
        <p:txBody>
          <a:bodyPr wrap="none" rtlCol="0">
            <a:spAutoFit/>
          </a:bodyPr>
          <a:lstStyle/>
          <a:p>
            <a:r>
              <a:rPr lang="en-US" sz="3200" cap="small" dirty="0" smtClean="0"/>
              <a:t>Positive Correlation</a:t>
            </a:r>
          </a:p>
        </p:txBody>
      </p:sp>
      <p:grpSp>
        <p:nvGrpSpPr>
          <p:cNvPr id="91" name="90 Grupo"/>
          <p:cNvGrpSpPr/>
          <p:nvPr/>
        </p:nvGrpSpPr>
        <p:grpSpPr>
          <a:xfrm>
            <a:off x="500034" y="3000378"/>
            <a:ext cx="1745500" cy="1724725"/>
            <a:chOff x="3388480" y="1057191"/>
            <a:chExt cx="3813119" cy="3767735"/>
          </a:xfrm>
        </p:grpSpPr>
        <p:grpSp>
          <p:nvGrpSpPr>
            <p:cNvPr id="92" name="4 Grupo"/>
            <p:cNvGrpSpPr/>
            <p:nvPr/>
          </p:nvGrpSpPr>
          <p:grpSpPr>
            <a:xfrm>
              <a:off x="3388480" y="1057191"/>
              <a:ext cx="3813119" cy="3767735"/>
              <a:chOff x="3388480" y="1057191"/>
              <a:chExt cx="3813119" cy="3767735"/>
            </a:xfrm>
          </p:grpSpPr>
          <p:cxnSp>
            <p:nvCxnSpPr>
              <p:cNvPr id="131" name="130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131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132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4" name="133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5" name="134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92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22907640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C:\Users\Adrian\Dropbox\Inprogress\2017_Structured_RTE\slides\siggraph2018\source\sssdragon_constant.png"/>
          <p:cNvPicPr>
            <a:picLocks noChangeAspect="1" noChangeArrowheads="1"/>
          </p:cNvPicPr>
          <p:nvPr/>
        </p:nvPicPr>
        <p:blipFill>
          <a:blip r:embed="rId3" cstate="print"/>
          <a:srcRect/>
          <a:stretch>
            <a:fillRect/>
          </a:stretch>
        </p:blipFill>
        <p:spPr bwMode="auto">
          <a:xfrm>
            <a:off x="1996735" y="0"/>
            <a:ext cx="7147265" cy="5357832"/>
          </a:xfrm>
          <a:prstGeom prst="rect">
            <a:avLst/>
          </a:prstGeom>
          <a:noFill/>
        </p:spPr>
      </p:pic>
      <p:sp>
        <p:nvSpPr>
          <p:cNvPr id="11" name="10 CuadroTexto"/>
          <p:cNvSpPr txBox="1"/>
          <p:nvPr/>
        </p:nvSpPr>
        <p:spPr>
          <a:xfrm>
            <a:off x="500034" y="214296"/>
            <a:ext cx="3815725" cy="584775"/>
          </a:xfrm>
          <a:prstGeom prst="rect">
            <a:avLst/>
          </a:prstGeom>
          <a:noFill/>
        </p:spPr>
        <p:txBody>
          <a:bodyPr wrap="none" rtlCol="0">
            <a:spAutoFit/>
          </a:bodyPr>
          <a:lstStyle/>
          <a:p>
            <a:r>
              <a:rPr lang="en-US" sz="3200" cap="small" dirty="0" smtClean="0"/>
              <a:t>Negative Correlation</a:t>
            </a:r>
          </a:p>
        </p:txBody>
      </p:sp>
      <p:grpSp>
        <p:nvGrpSpPr>
          <p:cNvPr id="175" name="174 Grupo"/>
          <p:cNvGrpSpPr/>
          <p:nvPr/>
        </p:nvGrpSpPr>
        <p:grpSpPr>
          <a:xfrm>
            <a:off x="500034" y="3000378"/>
            <a:ext cx="1745500" cy="1724725"/>
            <a:chOff x="500034" y="3000378"/>
            <a:chExt cx="1745500" cy="1724725"/>
          </a:xfrm>
        </p:grpSpPr>
        <p:sp>
          <p:nvSpPr>
            <p:cNvPr id="96" name="95 Elipse"/>
            <p:cNvSpPr/>
            <p:nvPr/>
          </p:nvSpPr>
          <p:spPr>
            <a:xfrm>
              <a:off x="500034" y="3000378"/>
              <a:ext cx="1745500" cy="1724725"/>
            </a:xfrm>
            <a:prstGeom prst="ellipse">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173 Grupo"/>
            <p:cNvGrpSpPr/>
            <p:nvPr/>
          </p:nvGrpSpPr>
          <p:grpSpPr>
            <a:xfrm>
              <a:off x="535304" y="3027040"/>
              <a:ext cx="1700526" cy="1685286"/>
              <a:chOff x="498134" y="2971806"/>
              <a:chExt cx="1700526" cy="1685286"/>
            </a:xfrm>
          </p:grpSpPr>
          <p:sp>
            <p:nvSpPr>
              <p:cNvPr id="136" name="135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7" name="136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137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138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139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141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 name="142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4" name="143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5" name="144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6" name="145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7" name="146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8" name="147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9" name="148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0" name="149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1" name="150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2" name="151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3" name="152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153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5" name="154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155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7" name="156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8" name="157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9" name="158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0" name="159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1" name="160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2" name="161 Elipse"/>
              <p:cNvSpPr/>
              <p:nvPr/>
            </p:nvSpPr>
            <p:spPr>
              <a:xfrm>
                <a:off x="1097300" y="4516748"/>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3" name="162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4" name="163 Elipse"/>
              <p:cNvSpPr/>
              <p:nvPr/>
            </p:nvSpPr>
            <p:spPr>
              <a:xfrm>
                <a:off x="1603034" y="44653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5" name="164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6" name="165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7" name="166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8" name="167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9" name="168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0" name="169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1" name="170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2" name="171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3" name="172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322907640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707904" y="3970352"/>
            <a:ext cx="1727139" cy="369332"/>
          </a:xfrm>
          <a:prstGeom prst="rect">
            <a:avLst/>
          </a:prstGeom>
          <a:noFill/>
        </p:spPr>
        <p:txBody>
          <a:bodyPr wrap="none" rtlCol="0">
            <a:spAutoFit/>
          </a:bodyPr>
          <a:lstStyle/>
          <a:p>
            <a:r>
              <a:rPr lang="en-US" cap="small" dirty="0" smtClean="0"/>
              <a:t>Pos. Correlated</a:t>
            </a:r>
          </a:p>
        </p:txBody>
      </p:sp>
      <p:sp>
        <p:nvSpPr>
          <p:cNvPr id="11" name="10 CuadroTexto"/>
          <p:cNvSpPr txBox="1"/>
          <p:nvPr/>
        </p:nvSpPr>
        <p:spPr>
          <a:xfrm>
            <a:off x="6876256" y="4002618"/>
            <a:ext cx="1741567" cy="369332"/>
          </a:xfrm>
          <a:prstGeom prst="rect">
            <a:avLst/>
          </a:prstGeom>
          <a:noFill/>
        </p:spPr>
        <p:txBody>
          <a:bodyPr wrap="none" rtlCol="0">
            <a:spAutoFit/>
          </a:bodyPr>
          <a:lstStyle/>
          <a:p>
            <a:r>
              <a:rPr lang="en-US" cap="small" dirty="0" smtClean="0"/>
              <a:t>Neg. Correlated</a:t>
            </a:r>
          </a:p>
        </p:txBody>
      </p:sp>
      <p:pic>
        <p:nvPicPr>
          <p:cNvPr id="67586" name="Picture 2" descr="C:\Users\Adrian\Dropbox\Inprogress\2017_Structured_RTE\slides\siggraph2018\source\sssdragon_classic.png"/>
          <p:cNvPicPr>
            <a:picLocks noChangeAspect="1" noChangeArrowheads="1"/>
          </p:cNvPicPr>
          <p:nvPr/>
        </p:nvPicPr>
        <p:blipFill>
          <a:blip r:embed="rId3" cstate="print"/>
          <a:srcRect/>
          <a:stretch>
            <a:fillRect/>
          </a:stretch>
        </p:blipFill>
        <p:spPr bwMode="auto">
          <a:xfrm>
            <a:off x="2000200" y="0"/>
            <a:ext cx="7143800" cy="5355235"/>
          </a:xfrm>
          <a:prstGeom prst="rect">
            <a:avLst/>
          </a:prstGeom>
          <a:noFill/>
        </p:spPr>
      </p:pic>
      <p:sp>
        <p:nvSpPr>
          <p:cNvPr id="50" name="49 CuadroTexto"/>
          <p:cNvSpPr txBox="1"/>
          <p:nvPr/>
        </p:nvSpPr>
        <p:spPr>
          <a:xfrm>
            <a:off x="500034" y="214296"/>
            <a:ext cx="5061129" cy="584775"/>
          </a:xfrm>
          <a:prstGeom prst="rect">
            <a:avLst/>
          </a:prstGeom>
          <a:noFill/>
        </p:spPr>
        <p:txBody>
          <a:bodyPr wrap="none" rtlCol="0">
            <a:spAutoFit/>
          </a:bodyPr>
          <a:lstStyle/>
          <a:p>
            <a:r>
              <a:rPr lang="en-US" sz="3200" cap="small" dirty="0" err="1" smtClean="0"/>
              <a:t>Uncorrelation</a:t>
            </a:r>
            <a:r>
              <a:rPr lang="en-US" sz="3200" cap="small" dirty="0" smtClean="0"/>
              <a:t> (Classic RTE)</a:t>
            </a:r>
          </a:p>
        </p:txBody>
      </p:sp>
      <p:grpSp>
        <p:nvGrpSpPr>
          <p:cNvPr id="2" name="90 Grupo"/>
          <p:cNvGrpSpPr/>
          <p:nvPr/>
        </p:nvGrpSpPr>
        <p:grpSpPr>
          <a:xfrm>
            <a:off x="500034" y="3000378"/>
            <a:ext cx="1745500" cy="1724725"/>
            <a:chOff x="3388480" y="1057191"/>
            <a:chExt cx="3813119" cy="3767735"/>
          </a:xfrm>
        </p:grpSpPr>
        <p:sp>
          <p:nvSpPr>
            <p:cNvPr id="92" name="91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92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22907640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o"/>
          <p:cNvGrpSpPr/>
          <p:nvPr/>
        </p:nvGrpSpPr>
        <p:grpSpPr>
          <a:xfrm>
            <a:off x="7432177" y="0"/>
            <a:ext cx="1711823" cy="2578046"/>
            <a:chOff x="5720354" y="-39066"/>
            <a:chExt cx="1711823" cy="2578046"/>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113" t="29113" r="50074" b="15161"/>
            <a:stretch/>
          </p:blipFill>
          <p:spPr bwMode="auto">
            <a:xfrm>
              <a:off x="5720354" y="-39066"/>
              <a:ext cx="1711823" cy="257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988584" y="1814345"/>
              <a:ext cx="1383712" cy="646331"/>
            </a:xfrm>
            <a:prstGeom prst="rect">
              <a:avLst/>
            </a:prstGeom>
            <a:noFill/>
          </p:spPr>
          <p:txBody>
            <a:bodyPr wrap="none" rtlCol="0">
              <a:spAutoFit/>
            </a:bodyPr>
            <a:lstStyle/>
            <a:p>
              <a:r>
                <a:rPr lang="en-US" dirty="0" smtClean="0">
                  <a:solidFill>
                    <a:schemeClr val="bg1"/>
                  </a:solidFill>
                </a:rPr>
                <a:t>[</a:t>
              </a:r>
              <a:r>
                <a:rPr lang="en-US" dirty="0" err="1" smtClean="0">
                  <a:solidFill>
                    <a:schemeClr val="bg1"/>
                  </a:solidFill>
                </a:rPr>
                <a:t>Meng</a:t>
              </a:r>
              <a:r>
                <a:rPr lang="en-US" dirty="0" smtClean="0">
                  <a:solidFill>
                    <a:schemeClr val="bg1"/>
                  </a:solidFill>
                </a:rPr>
                <a:t> 2015;</a:t>
              </a:r>
            </a:p>
            <a:p>
              <a:r>
                <a:rPr lang="en-US" dirty="0" smtClean="0">
                  <a:solidFill>
                    <a:schemeClr val="bg1"/>
                  </a:solidFill>
                </a:rPr>
                <a:t>Müller 2016]</a:t>
              </a:r>
              <a:endParaRPr lang="en-US" dirty="0">
                <a:solidFill>
                  <a:schemeClr val="bg1"/>
                </a:solidFill>
              </a:endParaRPr>
            </a:p>
          </p:txBody>
        </p:sp>
      </p:grpSp>
      <p:grpSp>
        <p:nvGrpSpPr>
          <p:cNvPr id="3" name="4 Grupo"/>
          <p:cNvGrpSpPr/>
          <p:nvPr/>
        </p:nvGrpSpPr>
        <p:grpSpPr>
          <a:xfrm>
            <a:off x="5705482" y="-7535"/>
            <a:ext cx="1724038" cy="2593527"/>
            <a:chOff x="-24332" y="-1"/>
            <a:chExt cx="1724038" cy="2593527"/>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85" t="29334" r="62940" b="19384"/>
            <a:stretch/>
          </p:blipFill>
          <p:spPr bwMode="auto">
            <a:xfrm>
              <a:off x="-24332" y="-1"/>
              <a:ext cx="1724038" cy="259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07504" y="2170152"/>
              <a:ext cx="1446230" cy="369332"/>
            </a:xfrm>
            <a:prstGeom prst="rect">
              <a:avLst/>
            </a:prstGeom>
            <a:noFill/>
          </p:spPr>
          <p:txBody>
            <a:bodyPr wrap="none" rtlCol="0">
              <a:spAutoFit/>
            </a:bodyPr>
            <a:lstStyle/>
            <a:p>
              <a:r>
                <a:rPr lang="en-US" dirty="0" smtClean="0">
                  <a:solidFill>
                    <a:schemeClr val="bg1"/>
                  </a:solidFill>
                </a:rPr>
                <a:t>[Moon 2007]</a:t>
              </a:r>
              <a:endParaRPr lang="en-US" dirty="0">
                <a:solidFill>
                  <a:schemeClr val="bg1"/>
                </a:solidFill>
              </a:endParaRPr>
            </a:p>
          </p:txBody>
        </p:sp>
      </p:grpSp>
      <p:sp>
        <p:nvSpPr>
          <p:cNvPr id="11" name="2 Marcador de contenido"/>
          <p:cNvSpPr>
            <a:spLocks noGrp="1"/>
          </p:cNvSpPr>
          <p:nvPr>
            <p:ph idx="1"/>
          </p:nvPr>
        </p:nvSpPr>
        <p:spPr>
          <a:xfrm>
            <a:off x="457200" y="483518"/>
            <a:ext cx="4978896" cy="4320480"/>
          </a:xfrm>
        </p:spPr>
        <p:txBody>
          <a:bodyPr>
            <a:normAutofit/>
          </a:bodyPr>
          <a:lstStyle/>
          <a:p>
            <a:r>
              <a:rPr lang="en-US" dirty="0" smtClean="0"/>
              <a:t>Atmospheric Sciences</a:t>
            </a:r>
          </a:p>
          <a:p>
            <a:pPr marL="457200" lvl="1" indent="0">
              <a:buNone/>
            </a:pPr>
            <a:r>
              <a:rPr lang="en-US" sz="2000" dirty="0" smtClean="0"/>
              <a:t>[Newman 1995, Davis 1999, Davis 2004]</a:t>
            </a:r>
          </a:p>
          <a:p>
            <a:r>
              <a:rPr lang="en-US" dirty="0" smtClean="0"/>
              <a:t>Thermal Propagation</a:t>
            </a:r>
          </a:p>
          <a:p>
            <a:pPr marL="457200" lvl="1" indent="0">
              <a:buNone/>
            </a:pPr>
            <a:r>
              <a:rPr lang="en-US" sz="2000" dirty="0" smtClean="0"/>
              <a:t>[</a:t>
            </a:r>
            <a:r>
              <a:rPr lang="en-US" sz="2000" dirty="0" err="1" smtClean="0"/>
              <a:t>Coquard</a:t>
            </a:r>
            <a:r>
              <a:rPr lang="en-US" sz="2000" dirty="0" smtClean="0"/>
              <a:t> 2006, Taine 2010]</a:t>
            </a:r>
          </a:p>
          <a:p>
            <a:r>
              <a:rPr lang="en-US" dirty="0" smtClean="0"/>
              <a:t>Nuclear Transport</a:t>
            </a:r>
          </a:p>
          <a:p>
            <a:pPr marL="457200" lvl="1" indent="0">
              <a:buNone/>
            </a:pPr>
            <a:r>
              <a:rPr lang="en-US" sz="2000" dirty="0" smtClean="0"/>
              <a:t>[Larsen 2007, Frank 2010]</a:t>
            </a:r>
          </a:p>
          <a:p>
            <a:r>
              <a:rPr lang="en-US" dirty="0" smtClean="0"/>
              <a:t>General Transport</a:t>
            </a:r>
          </a:p>
          <a:p>
            <a:pPr marL="457200" lvl="1" indent="0">
              <a:buNone/>
            </a:pPr>
            <a:r>
              <a:rPr lang="en-US" sz="2000" dirty="0" smtClean="0"/>
              <a:t>[</a:t>
            </a:r>
            <a:r>
              <a:rPr lang="en-US" sz="2000" dirty="0" err="1" smtClean="0"/>
              <a:t>d’Eon</a:t>
            </a:r>
            <a:r>
              <a:rPr lang="en-US" sz="2000" dirty="0" smtClean="0"/>
              <a:t> 2014, </a:t>
            </a:r>
            <a:r>
              <a:rPr lang="en-US" sz="2000" dirty="0" err="1" smtClean="0"/>
              <a:t>d’Eon</a:t>
            </a:r>
            <a:r>
              <a:rPr lang="en-US" sz="2000" dirty="0" smtClean="0"/>
              <a:t> 2016]</a:t>
            </a:r>
          </a:p>
          <a:p>
            <a:pPr marL="914400" lvl="2" indent="0">
              <a:buNone/>
            </a:pPr>
            <a:endParaRPr lang="en-US" dirty="0" smtClean="0"/>
          </a:p>
        </p:txBody>
      </p:sp>
      <p:grpSp>
        <p:nvGrpSpPr>
          <p:cNvPr id="13" name="12 Grupo"/>
          <p:cNvGrpSpPr/>
          <p:nvPr/>
        </p:nvGrpSpPr>
        <p:grpSpPr>
          <a:xfrm>
            <a:off x="5715008" y="2571750"/>
            <a:ext cx="3430594" cy="2571750"/>
            <a:chOff x="5715008" y="2571750"/>
            <a:chExt cx="3430594" cy="2571750"/>
          </a:xfrm>
        </p:grpSpPr>
        <p:pic>
          <p:nvPicPr>
            <p:cNvPr id="54274" name="Picture 2" descr="fractal_Fog"/>
            <p:cNvPicPr>
              <a:picLocks noChangeAspect="1" noChangeArrowheads="1"/>
            </p:cNvPicPr>
            <p:nvPr/>
          </p:nvPicPr>
          <p:blipFill>
            <a:blip r:embed="rId5" cstate="print"/>
            <a:srcRect l="59438" t="40558" r="15166" b="26145"/>
            <a:stretch>
              <a:fillRect/>
            </a:stretch>
          </p:blipFill>
          <p:spPr bwMode="auto">
            <a:xfrm>
              <a:off x="5715008" y="2571750"/>
              <a:ext cx="3428992" cy="2571750"/>
            </a:xfrm>
            <a:prstGeom prst="rect">
              <a:avLst/>
            </a:prstGeom>
            <a:noFill/>
          </p:spPr>
        </p:pic>
        <p:sp>
          <p:nvSpPr>
            <p:cNvPr id="12" name="11 CuadroTexto"/>
            <p:cNvSpPr txBox="1"/>
            <p:nvPr/>
          </p:nvSpPr>
          <p:spPr>
            <a:xfrm>
              <a:off x="7752272" y="4702748"/>
              <a:ext cx="1393330" cy="369332"/>
            </a:xfrm>
            <a:prstGeom prst="rect">
              <a:avLst/>
            </a:prstGeom>
            <a:noFill/>
          </p:spPr>
          <p:txBody>
            <a:bodyPr wrap="none" rtlCol="0">
              <a:spAutoFit/>
            </a:bodyPr>
            <a:lstStyle/>
            <a:p>
              <a:r>
                <a:rPr lang="en-US" dirty="0" smtClean="0">
                  <a:solidFill>
                    <a:schemeClr val="bg1"/>
                  </a:solidFill>
                </a:rPr>
                <a:t>[</a:t>
              </a:r>
              <a:r>
                <a:rPr lang="en-US" dirty="0" err="1" smtClean="0">
                  <a:solidFill>
                    <a:schemeClr val="bg1"/>
                  </a:solidFill>
                </a:rPr>
                <a:t>d’Eon</a:t>
              </a:r>
              <a:r>
                <a:rPr lang="en-US" dirty="0" smtClean="0">
                  <a:solidFill>
                    <a:schemeClr val="bg1"/>
                  </a:solidFill>
                </a:rPr>
                <a:t> 2014]</a:t>
              </a:r>
              <a:endParaRPr lang="en-US" dirty="0">
                <a:solidFill>
                  <a:schemeClr val="bg1"/>
                </a:solidFill>
              </a:endParaRPr>
            </a:p>
          </p:txBody>
        </p:sp>
      </p:grpSp>
    </p:spTree>
    <p:extLst>
      <p:ext uri="{BB962C8B-B14F-4D97-AF65-F5344CB8AC3E}">
        <p14:creationId xmlns:p14="http://schemas.microsoft.com/office/powerpoint/2010/main" val="302621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n-US" dirty="0" smtClean="0"/>
              <a:t>In the following…</a:t>
            </a:r>
            <a:endParaRPr lang="en-US" dirty="0"/>
          </a:p>
        </p:txBody>
      </p:sp>
      <p:sp>
        <p:nvSpPr>
          <p:cNvPr id="3" name="2 Marcador de contenido"/>
          <p:cNvSpPr>
            <a:spLocks noGrp="1"/>
          </p:cNvSpPr>
          <p:nvPr>
            <p:ph idx="1"/>
          </p:nvPr>
        </p:nvSpPr>
        <p:spPr/>
        <p:txBody>
          <a:bodyPr>
            <a:normAutofit/>
          </a:bodyPr>
          <a:lstStyle/>
          <a:p>
            <a:pPr marL="0" indent="0">
              <a:buNone/>
            </a:pPr>
            <a:r>
              <a:rPr lang="en-US" dirty="0" err="1" smtClean="0"/>
              <a:t>Radiative</a:t>
            </a:r>
            <a:r>
              <a:rPr lang="en-US" dirty="0" smtClean="0"/>
              <a:t> framework for spatially-correlated materials (for graphics)</a:t>
            </a:r>
          </a:p>
          <a:p>
            <a:pPr marL="0" indent="0">
              <a:buNone/>
            </a:pPr>
            <a:endParaRPr lang="en-US" dirty="0"/>
          </a:p>
          <a:p>
            <a:pPr marL="0" indent="0">
              <a:buNone/>
            </a:pPr>
            <a:r>
              <a:rPr lang="en-US" dirty="0" smtClean="0"/>
              <a:t>Intuitive model for positively-correlated media</a:t>
            </a:r>
          </a:p>
        </p:txBody>
      </p:sp>
    </p:spTree>
    <p:extLst>
      <p:ext uri="{BB962C8B-B14F-4D97-AF65-F5344CB8AC3E}">
        <p14:creationId xmlns:p14="http://schemas.microsoft.com/office/powerpoint/2010/main" val="964625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latex.codecogs.com/gif.latex?%5Cdpi%7B300%7D%20%5Chuge%20%5Cbegin%7Balign*%7D%20%5Comega%20%5Ccdot%20%5Ctriangledown%20L%28%5Cmathbf%7Bx%7D%2C%5Comega%29%20%26%20%3D%20-%20%5Coverbrace%7B%5CSigma_a%28%5Cmathbf%7Bx%7D%29%5C%2CL%28%5Cmathbf%7Bx%7D%2C%5Comega%29%7D%5E%5Ctext%7BAbsorption%7D%20-%20%5Coverbrace%7B%5CSigma_s%28%5Cmathbf%7Bx%7D%29%5C%2CL%28%5Cmathbf%7Bx%7D%2C%5Comega%29%7D%5E%5Ctext%7BOutscattering%7D%20%5C%5C%20%26&amp;plus;%20%5Cunderbrace%7BS%28%5Cmathbf%7Bx%7D%2C%5Comega%29%7D_%5Ctext%7BInscattering%7D%20&amp;plus;%20%5Cunderbrace%7BQ%28%5Cmathbf%7Bx%7D%2C%5Comega%29%7D_%5Ctext%7BSource%7D%2C%20%5C%5C%20S%28%5Cmathbf%7Bx%7D%2C%5Comega%29%20%26%20%3D%20%5CSigma_s%28%5Cmathbf%7Bx%7D%29%5C%2C%5Cint_%5COmega%20f%28%5Cmathbf%7Bx%7D%2C%5Comega%2C%5Comega_i%29%5C%2CL%28%5Cmathbf%7Bx%7D%2C%5Comega_i%29%5C%2C%20%5Ctext%7Bd%7D%5Comega_i%20%5C%5C%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b="33270"/>
          <a:stretch>
            <a:fillRect/>
          </a:stretch>
        </p:blipFill>
        <p:spPr bwMode="auto">
          <a:xfrm>
            <a:off x="683568" y="1749011"/>
            <a:ext cx="7789788" cy="19314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2 Conector recto"/>
          <p:cNvCxnSpPr/>
          <p:nvPr/>
        </p:nvCxnSpPr>
        <p:spPr>
          <a:xfrm flipV="1">
            <a:off x="6012160" y="1749011"/>
            <a:ext cx="2664296" cy="80620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V="1">
            <a:off x="3131840" y="2707621"/>
            <a:ext cx="1728192" cy="48861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V="1">
            <a:off x="4875547" y="2673232"/>
            <a:ext cx="1728192" cy="48861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rot="21350654">
            <a:off x="723824" y="923641"/>
            <a:ext cx="3818674" cy="400110"/>
          </a:xfrm>
          <a:prstGeom prst="rect">
            <a:avLst/>
          </a:prstGeom>
          <a:noFill/>
        </p:spPr>
        <p:txBody>
          <a:bodyPr wrap="none" rtlCol="0">
            <a:spAutoFit/>
          </a:bodyPr>
          <a:lstStyle/>
          <a:p>
            <a:r>
              <a:rPr lang="en-US" sz="2000" dirty="0" err="1" smtClean="0">
                <a:latin typeface="Segoe Print" panose="02000600000000000000" pitchFamily="2" charset="0"/>
              </a:rPr>
              <a:t>Radiative</a:t>
            </a:r>
            <a:r>
              <a:rPr lang="en-US" sz="2000" dirty="0" smtClean="0">
                <a:latin typeface="Segoe Print" panose="02000600000000000000" pitchFamily="2" charset="0"/>
              </a:rPr>
              <a:t> Transfer Equation</a:t>
            </a:r>
            <a:endParaRPr lang="en-US" sz="2000" dirty="0">
              <a:latin typeface="Segoe Print" panose="02000600000000000000" pitchFamily="2" charset="0"/>
            </a:endParaRPr>
          </a:p>
        </p:txBody>
      </p:sp>
    </p:spTree>
    <p:extLst>
      <p:ext uri="{BB962C8B-B14F-4D97-AF65-F5344CB8AC3E}">
        <p14:creationId xmlns:p14="http://schemas.microsoft.com/office/powerpoint/2010/main" val="33635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hidden="1"/>
          <p:cNvSpPr>
            <a:spLocks noGrp="1"/>
          </p:cNvSpPr>
          <p:nvPr>
            <p:ph type="title"/>
          </p:nvPr>
        </p:nvSpPr>
        <p:spPr/>
        <p:txBody>
          <a:bodyPr/>
          <a:lstStyle/>
          <a:p>
            <a:endParaRPr lang="es-ES" dirty="0"/>
          </a:p>
        </p:txBody>
      </p:sp>
      <p:pic>
        <p:nvPicPr>
          <p:cNvPr id="43010" name="Picture 2"/>
          <p:cNvPicPr>
            <a:picLocks noChangeAspect="1" noChangeArrowheads="1"/>
          </p:cNvPicPr>
          <p:nvPr/>
        </p:nvPicPr>
        <p:blipFill>
          <a:blip r:embed="rId3" cstate="print"/>
          <a:srcRect l="26563" t="25282" r="6249" b="7529"/>
          <a:stretch>
            <a:fillRect/>
          </a:stretch>
        </p:blipFill>
        <p:spPr bwMode="auto">
          <a:xfrm>
            <a:off x="0" y="0"/>
            <a:ext cx="9144000" cy="5143500"/>
          </a:xfrm>
          <a:prstGeom prst="rect">
            <a:avLst/>
          </a:prstGeom>
          <a:noFill/>
          <a:ln w="9525">
            <a:noFill/>
            <a:miter lim="800000"/>
            <a:headEnd/>
            <a:tailEnd/>
          </a:ln>
          <a:effectLst/>
        </p:spPr>
      </p:pic>
      <p:sp>
        <p:nvSpPr>
          <p:cNvPr id="6" name="5 CuadroTexto"/>
          <p:cNvSpPr txBox="1"/>
          <p:nvPr/>
        </p:nvSpPr>
        <p:spPr>
          <a:xfrm>
            <a:off x="142844" y="4714890"/>
            <a:ext cx="1417376" cy="369332"/>
          </a:xfrm>
          <a:prstGeom prst="rect">
            <a:avLst/>
          </a:prstGeom>
          <a:noFill/>
        </p:spPr>
        <p:txBody>
          <a:bodyPr wrap="none" rtlCol="0">
            <a:spAutoFit/>
          </a:bodyPr>
          <a:lstStyle/>
          <a:p>
            <a:r>
              <a:rPr lang="es-ES" dirty="0" smtClean="0">
                <a:solidFill>
                  <a:schemeClr val="bg1">
                    <a:lumMod val="95000"/>
                  </a:schemeClr>
                </a:solidFill>
              </a:rPr>
              <a:t>[Jakob 2010]</a:t>
            </a:r>
            <a:endParaRPr lang="en-US" dirty="0">
              <a:solidFill>
                <a:schemeClr val="bg1">
                  <a:lumMod val="95000"/>
                </a:schemeClr>
              </a:solidFill>
            </a:endParaRPr>
          </a:p>
        </p:txBody>
      </p:sp>
    </p:spTree>
    <p:extLst>
      <p:ext uri="{BB962C8B-B14F-4D97-AF65-F5344CB8AC3E}">
        <p14:creationId xmlns:p14="http://schemas.microsoft.com/office/powerpoint/2010/main" val="1255854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atex.codecogs.com/gif.latex?%5Cdpi%7B300%7D%20%5Chuge%20%5Cbegin%7Balign*%7D%20%5Comega%20%5Ccdot%20%5Ctriangledown%20L%28%5Cmathbf%7Bx%7D%2C%5Comega%29%20%26%20%3D%20-%20%5Coverbrace%7B%5CSigma_a%28%5Cmathbf%7Bx%7D%29%5C%2CL%28%5Cmathbf%7Bx%7D%2C%5Comega%29%7D%5E%5Ctext%7BAbsorption%7D%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851670"/>
            <a:ext cx="4860652" cy="83242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latex.codecogs.com/gif.latex?%5Cdpi%7B300%7D%20%5CSigma_a%28s%29%20%3D%20%5Cfrac%7Bp%28s%29%7D%7B%5Cint_0%5Es%20p%28t%29%20%5Ctext%7Bd%7Dt%7D%20%3D%20%5Cfrac%7B%5Cmu_a%20%5Cexp%28-%5Cmu_a%5C%2Cs%29%7D%7B%5Cexp%28-%5Cmu_a%5C%2Cs%29%7D%20%3D%20%5Cmu_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732" y="3234589"/>
            <a:ext cx="6948660" cy="1017076"/>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rot="20780272">
            <a:off x="2892652" y="750849"/>
            <a:ext cx="2850460" cy="646331"/>
          </a:xfrm>
          <a:prstGeom prst="rect">
            <a:avLst/>
          </a:prstGeom>
          <a:noFill/>
        </p:spPr>
        <p:txBody>
          <a:bodyPr wrap="none" rtlCol="0">
            <a:spAutoFit/>
          </a:bodyPr>
          <a:lstStyle/>
          <a:p>
            <a:r>
              <a:rPr lang="en-US" dirty="0" smtClean="0">
                <a:latin typeface="Segoe Print" panose="02000600000000000000" pitchFamily="2" charset="0"/>
              </a:rPr>
              <a:t>Differential Probability</a:t>
            </a:r>
          </a:p>
          <a:p>
            <a:r>
              <a:rPr lang="en-US" dirty="0" smtClean="0">
                <a:latin typeface="Segoe Print" panose="02000600000000000000" pitchFamily="2" charset="0"/>
              </a:rPr>
              <a:t>of Absorption</a:t>
            </a:r>
            <a:endParaRPr lang="en-US" dirty="0">
              <a:latin typeface="Segoe Print" panose="02000600000000000000" pitchFamily="2" charset="0"/>
            </a:endParaRPr>
          </a:p>
        </p:txBody>
      </p:sp>
      <p:sp>
        <p:nvSpPr>
          <p:cNvPr id="12" name="11 Forma libre"/>
          <p:cNvSpPr/>
          <p:nvPr/>
        </p:nvSpPr>
        <p:spPr>
          <a:xfrm rot="20156101" flipH="1">
            <a:off x="4018745" y="1337791"/>
            <a:ext cx="677881" cy="1285144"/>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9" name="18 CuadroTexto"/>
          <p:cNvSpPr txBox="1"/>
          <p:nvPr/>
        </p:nvSpPr>
        <p:spPr>
          <a:xfrm rot="21404904">
            <a:off x="862285" y="2737684"/>
            <a:ext cx="2847254" cy="369332"/>
          </a:xfrm>
          <a:prstGeom prst="rect">
            <a:avLst/>
          </a:prstGeom>
          <a:noFill/>
        </p:spPr>
        <p:txBody>
          <a:bodyPr wrap="none" rtlCol="0">
            <a:spAutoFit/>
          </a:bodyPr>
          <a:lstStyle/>
          <a:p>
            <a:r>
              <a:rPr lang="en-US" dirty="0" smtClean="0">
                <a:latin typeface="Segoe Print" panose="02000600000000000000" pitchFamily="2" charset="0"/>
              </a:rPr>
              <a:t>Free-Path Distribution</a:t>
            </a:r>
            <a:endParaRPr lang="en-US" dirty="0">
              <a:latin typeface="Segoe Print" panose="02000600000000000000" pitchFamily="2" charset="0"/>
            </a:endParaRPr>
          </a:p>
        </p:txBody>
      </p:sp>
      <p:sp>
        <p:nvSpPr>
          <p:cNvPr id="20" name="19 Forma libre"/>
          <p:cNvSpPr/>
          <p:nvPr/>
        </p:nvSpPr>
        <p:spPr>
          <a:xfrm rot="20156101" flipH="1">
            <a:off x="2208730" y="2887852"/>
            <a:ext cx="726011" cy="826990"/>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23" name="22 CuadroTexto"/>
          <p:cNvSpPr txBox="1"/>
          <p:nvPr/>
        </p:nvSpPr>
        <p:spPr>
          <a:xfrm rot="21368553">
            <a:off x="6413923" y="2775979"/>
            <a:ext cx="2762295" cy="369332"/>
          </a:xfrm>
          <a:prstGeom prst="rect">
            <a:avLst/>
          </a:prstGeom>
          <a:noFill/>
        </p:spPr>
        <p:txBody>
          <a:bodyPr wrap="none" rtlCol="0">
            <a:spAutoFit/>
          </a:bodyPr>
          <a:lstStyle/>
          <a:p>
            <a:r>
              <a:rPr lang="en-US" dirty="0" smtClean="0">
                <a:latin typeface="Segoe Print" panose="02000600000000000000" pitchFamily="2" charset="0"/>
              </a:rPr>
              <a:t>Absorption Coefficient</a:t>
            </a:r>
            <a:endParaRPr lang="en-US" dirty="0">
              <a:latin typeface="Segoe Print" panose="02000600000000000000" pitchFamily="2" charset="0"/>
            </a:endParaRPr>
          </a:p>
        </p:txBody>
      </p:sp>
      <p:sp>
        <p:nvSpPr>
          <p:cNvPr id="24" name="23 Forma libre"/>
          <p:cNvSpPr/>
          <p:nvPr/>
        </p:nvSpPr>
        <p:spPr>
          <a:xfrm rot="20156101">
            <a:off x="7809804" y="3096205"/>
            <a:ext cx="228846" cy="512430"/>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650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48"/>
                                        </p:tgtEl>
                                        <p:attrNameLst>
                                          <p:attrName>style.visibility</p:attrName>
                                        </p:attrNameLst>
                                      </p:cBhvr>
                                      <p:to>
                                        <p:strVal val="visible"/>
                                      </p:to>
                                    </p:set>
                                    <p:animEffect transition="in" filter="fade">
                                      <p:cBhvr>
                                        <p:cTn id="16" dur="500"/>
                                        <p:tgtEl>
                                          <p:spTgt spid="1024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9" grpId="0"/>
      <p:bldP spid="20" grpId="0" animBg="1"/>
      <p:bldP spid="23"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849554" y="955004"/>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849554" y="4241428"/>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2032068" y="2387860"/>
            <a:ext cx="3191899" cy="307777"/>
          </a:xfrm>
          <a:prstGeom prst="rect">
            <a:avLst/>
          </a:prstGeom>
          <a:noFill/>
        </p:spPr>
        <p:txBody>
          <a:bodyPr wrap="none" rtlCol="0">
            <a:spAutoFit/>
          </a:bodyPr>
          <a:lstStyle/>
          <a:p>
            <a:r>
              <a:rPr lang="en-US" sz="1400" dirty="0" smtClean="0">
                <a:latin typeface="Segoe Print" panose="02000600000000000000" pitchFamily="2" charset="0"/>
              </a:rPr>
              <a:t>path-length distribution </a:t>
            </a:r>
            <a:r>
              <a:rPr lang="en-US" sz="1400" b="1" dirty="0" smtClean="0">
                <a:latin typeface="Segoe Print" panose="02000600000000000000" pitchFamily="2" charset="0"/>
              </a:rPr>
              <a:t>log[p(s)]</a:t>
            </a:r>
            <a:endParaRPr lang="en-US" sz="1400" b="1" dirty="0"/>
          </a:p>
        </p:txBody>
      </p:sp>
      <p:sp>
        <p:nvSpPr>
          <p:cNvPr id="139" name="138 CuadroTexto"/>
          <p:cNvSpPr txBox="1"/>
          <p:nvPr/>
        </p:nvSpPr>
        <p:spPr>
          <a:xfrm>
            <a:off x="4425618" y="4515966"/>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06312" y="4280197"/>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21762" y="4280197"/>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10768" y="4280197"/>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866978" y="1462875"/>
            <a:ext cx="4102063" cy="1006456"/>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Lst>
            <a:ahLst/>
            <a:cxnLst>
              <a:cxn ang="0">
                <a:pos x="connsiteX0" y="connsiteY0"/>
              </a:cxn>
              <a:cxn ang="0">
                <a:pos x="connsiteX1" y="connsiteY1"/>
              </a:cxn>
            </a:cxnLst>
            <a:rect l="l" t="t" r="r" b="b"/>
            <a:pathLst>
              <a:path w="4102063" h="1006456">
                <a:moveTo>
                  <a:pt x="0" y="0"/>
                </a:moveTo>
                <a:cubicBezTo>
                  <a:pt x="1161218" y="457053"/>
                  <a:pt x="2570857" y="808396"/>
                  <a:pt x="4102063" y="100645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143 Conector recto"/>
          <p:cNvCxnSpPr/>
          <p:nvPr/>
        </p:nvCxnSpPr>
        <p:spPr>
          <a:xfrm>
            <a:off x="3866978" y="1376592"/>
            <a:ext cx="4102063" cy="186609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4" name="153 Forma libre"/>
          <p:cNvSpPr/>
          <p:nvPr/>
        </p:nvSpPr>
        <p:spPr>
          <a:xfrm>
            <a:off x="3859381" y="1344610"/>
            <a:ext cx="496841" cy="2896481"/>
          </a:xfrm>
          <a:custGeom>
            <a:avLst/>
            <a:gdLst>
              <a:gd name="connsiteX0" fmla="*/ 0 w 496841"/>
              <a:gd name="connsiteY0" fmla="*/ 0 h 2896481"/>
              <a:gd name="connsiteX1" fmla="*/ 496841 w 496841"/>
              <a:gd name="connsiteY1" fmla="*/ 0 h 2896481"/>
              <a:gd name="connsiteX2" fmla="*/ 496841 w 496841"/>
              <a:gd name="connsiteY2" fmla="*/ 2896481 h 2896481"/>
            </a:gdLst>
            <a:ahLst/>
            <a:cxnLst>
              <a:cxn ang="0">
                <a:pos x="connsiteX0" y="connsiteY0"/>
              </a:cxn>
              <a:cxn ang="0">
                <a:pos x="connsiteX1" y="connsiteY1"/>
              </a:cxn>
              <a:cxn ang="0">
                <a:pos x="connsiteX2" y="connsiteY2"/>
              </a:cxn>
            </a:cxnLst>
            <a:rect l="l" t="t" r="r" b="b"/>
            <a:pathLst>
              <a:path w="496841" h="2896481">
                <a:moveTo>
                  <a:pt x="0" y="0"/>
                </a:moveTo>
                <a:lnTo>
                  <a:pt x="496841" y="0"/>
                </a:lnTo>
                <a:lnTo>
                  <a:pt x="496841" y="289648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155 Grupo"/>
          <p:cNvGrpSpPr/>
          <p:nvPr/>
        </p:nvGrpSpPr>
        <p:grpSpPr>
          <a:xfrm>
            <a:off x="482933" y="223215"/>
            <a:ext cx="1945927" cy="1484439"/>
            <a:chOff x="482933" y="285734"/>
            <a:chExt cx="1945927" cy="1484439"/>
          </a:xfrm>
        </p:grpSpPr>
        <p:grpSp>
          <p:nvGrpSpPr>
            <p:cNvPr id="3" name="3 Grupo"/>
            <p:cNvGrpSpPr/>
            <p:nvPr/>
          </p:nvGrpSpPr>
          <p:grpSpPr>
            <a:xfrm>
              <a:off x="928662" y="285734"/>
              <a:ext cx="1500198" cy="1482342"/>
              <a:chOff x="3388480" y="1057191"/>
              <a:chExt cx="3813119" cy="3767735"/>
            </a:xfrm>
          </p:grpSpPr>
          <p:sp>
            <p:nvSpPr>
              <p:cNvPr id="5" name="4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0" name="159 CuadroTexto"/>
            <p:cNvSpPr txBox="1"/>
            <p:nvPr/>
          </p:nvSpPr>
          <p:spPr>
            <a:xfrm rot="16200000">
              <a:off x="-73758" y="874928"/>
              <a:ext cx="1451936" cy="338554"/>
            </a:xfrm>
            <a:prstGeom prst="rect">
              <a:avLst/>
            </a:prstGeom>
            <a:noFill/>
          </p:spPr>
          <p:txBody>
            <a:bodyPr wrap="none" rtlCol="0">
              <a:spAutoFit/>
            </a:bodyPr>
            <a:lstStyle/>
            <a:p>
              <a:r>
                <a:rPr lang="en-US" sz="1600" cap="small" dirty="0" err="1" smtClean="0"/>
                <a:t>Uncorrelation</a:t>
              </a:r>
              <a:endParaRPr lang="en-US" sz="1600" cap="small" dirty="0" smtClean="0"/>
            </a:p>
          </p:txBody>
        </p:sp>
      </p:grpSp>
      <p:grpSp>
        <p:nvGrpSpPr>
          <p:cNvPr id="157" name="156 Grupo"/>
          <p:cNvGrpSpPr/>
          <p:nvPr/>
        </p:nvGrpSpPr>
        <p:grpSpPr>
          <a:xfrm>
            <a:off x="482936" y="3374122"/>
            <a:ext cx="1945924" cy="1645900"/>
            <a:chOff x="482936" y="1764177"/>
            <a:chExt cx="1945924" cy="1645900"/>
          </a:xfrm>
        </p:grpSpPr>
        <p:grpSp>
          <p:nvGrpSpPr>
            <p:cNvPr id="45" name="88 Grupo"/>
            <p:cNvGrpSpPr/>
            <p:nvPr/>
          </p:nvGrpSpPr>
          <p:grpSpPr>
            <a:xfrm>
              <a:off x="928662" y="1873318"/>
              <a:ext cx="1500198" cy="1482342"/>
              <a:chOff x="500034" y="3000378"/>
              <a:chExt cx="1745500" cy="1724725"/>
            </a:xfrm>
          </p:grpSpPr>
          <p:sp>
            <p:nvSpPr>
              <p:cNvPr id="90" name="89 Elipse"/>
              <p:cNvSpPr/>
              <p:nvPr/>
            </p:nvSpPr>
            <p:spPr>
              <a:xfrm>
                <a:off x="500034" y="3000378"/>
                <a:ext cx="1745500" cy="1724725"/>
              </a:xfrm>
              <a:prstGeom prst="ellipse">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173 Grupo"/>
              <p:cNvGrpSpPr/>
              <p:nvPr/>
            </p:nvGrpSpPr>
            <p:grpSpPr>
              <a:xfrm>
                <a:off x="535304" y="3027040"/>
                <a:ext cx="1700526" cy="1685286"/>
                <a:chOff x="498134" y="2971806"/>
                <a:chExt cx="1700526" cy="1685286"/>
              </a:xfrm>
            </p:grpSpPr>
            <p:sp>
              <p:nvSpPr>
                <p:cNvPr id="92" name="91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1097300" y="4516748"/>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1603034" y="44653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161" name="160 CuadroTexto"/>
            <p:cNvSpPr txBox="1"/>
            <p:nvPr/>
          </p:nvSpPr>
          <p:spPr>
            <a:xfrm rot="16200000">
              <a:off x="-170737" y="2417850"/>
              <a:ext cx="1645900" cy="338554"/>
            </a:xfrm>
            <a:prstGeom prst="rect">
              <a:avLst/>
            </a:prstGeom>
            <a:noFill/>
          </p:spPr>
          <p:txBody>
            <a:bodyPr wrap="none" rtlCol="0">
              <a:spAutoFit/>
            </a:bodyPr>
            <a:lstStyle/>
            <a:p>
              <a:pPr algn="ctr"/>
              <a:r>
                <a:rPr lang="en-US" sz="1600" cap="small" dirty="0" smtClean="0"/>
                <a:t>Neg. Correlation</a:t>
              </a:r>
            </a:p>
          </p:txBody>
        </p:sp>
      </p:grpSp>
      <p:grpSp>
        <p:nvGrpSpPr>
          <p:cNvPr id="158" name="157 Grupo"/>
          <p:cNvGrpSpPr/>
          <p:nvPr/>
        </p:nvGrpSpPr>
        <p:grpSpPr>
          <a:xfrm>
            <a:off x="482933" y="1804374"/>
            <a:ext cx="1945927" cy="1631472"/>
            <a:chOff x="482933" y="3432634"/>
            <a:chExt cx="1945927" cy="1631472"/>
          </a:xfrm>
        </p:grpSpPr>
        <p:grpSp>
          <p:nvGrpSpPr>
            <p:cNvPr id="4" name="43 Grupo"/>
            <p:cNvGrpSpPr/>
            <p:nvPr/>
          </p:nvGrpSpPr>
          <p:grpSpPr>
            <a:xfrm>
              <a:off x="928662" y="3478458"/>
              <a:ext cx="1500198" cy="1482342"/>
              <a:chOff x="3388480" y="1057191"/>
              <a:chExt cx="3813119" cy="3767735"/>
            </a:xfrm>
          </p:grpSpPr>
          <p:grpSp>
            <p:nvGrpSpPr>
              <p:cNvPr id="44" name="4 Grupo"/>
              <p:cNvGrpSpPr/>
              <p:nvPr/>
            </p:nvGrpSpPr>
            <p:grpSpPr>
              <a:xfrm>
                <a:off x="3388480" y="1057191"/>
                <a:ext cx="3813119" cy="3767735"/>
                <a:chOff x="3388480" y="1057191"/>
                <a:chExt cx="3813119" cy="3767735"/>
              </a:xfrm>
            </p:grpSpPr>
            <p:cxnSp>
              <p:nvCxnSpPr>
                <p:cNvPr id="84" name="83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87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45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2" name="161 CuadroTexto"/>
            <p:cNvSpPr txBox="1"/>
            <p:nvPr/>
          </p:nvSpPr>
          <p:spPr>
            <a:xfrm rot="16200000">
              <a:off x="-163526" y="4079093"/>
              <a:ext cx="1631472" cy="338554"/>
            </a:xfrm>
            <a:prstGeom prst="rect">
              <a:avLst/>
            </a:prstGeom>
            <a:noFill/>
          </p:spPr>
          <p:txBody>
            <a:bodyPr wrap="none" rtlCol="0">
              <a:spAutoFit/>
            </a:bodyPr>
            <a:lstStyle/>
            <a:p>
              <a:pPr algn="ctr"/>
              <a:r>
                <a:rPr lang="en-US" sz="1600" cap="small" dirty="0" smtClean="0"/>
                <a:t>Pos. Correlation</a:t>
              </a:r>
            </a:p>
          </p:txBody>
        </p:sp>
      </p:grpSp>
    </p:spTree>
    <p:extLst>
      <p:ext uri="{BB962C8B-B14F-4D97-AF65-F5344CB8AC3E}">
        <p14:creationId xmlns:p14="http://schemas.microsoft.com/office/powerpoint/2010/main" val="157472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849554" y="955004"/>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849554" y="4241428"/>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1977572" y="2387860"/>
            <a:ext cx="3300904" cy="307777"/>
          </a:xfrm>
          <a:prstGeom prst="rect">
            <a:avLst/>
          </a:prstGeom>
          <a:noFill/>
        </p:spPr>
        <p:txBody>
          <a:bodyPr wrap="none" rtlCol="0">
            <a:spAutoFit/>
          </a:bodyPr>
          <a:lstStyle/>
          <a:p>
            <a:r>
              <a:rPr lang="en-US" sz="1400" dirty="0" smtClean="0">
                <a:latin typeface="Segoe Print" panose="02000600000000000000" pitchFamily="2" charset="0"/>
              </a:rPr>
              <a:t>Differential Prob. Extinction [</a:t>
            </a:r>
            <a:r>
              <a:rPr lang="en-US" sz="1400" b="1" dirty="0" smtClean="0">
                <a:latin typeface="Segoe Print" panose="02000600000000000000" pitchFamily="2" charset="0"/>
                <a:cs typeface="Arial"/>
              </a:rPr>
              <a:t>Σ</a:t>
            </a:r>
            <a:r>
              <a:rPr lang="en-US" sz="1400" b="1" dirty="0" smtClean="0">
                <a:latin typeface="Segoe Print" panose="02000600000000000000" pitchFamily="2" charset="0"/>
              </a:rPr>
              <a:t>(s)]</a:t>
            </a:r>
            <a:endParaRPr lang="en-US" sz="1400" b="1" dirty="0"/>
          </a:p>
        </p:txBody>
      </p:sp>
      <p:sp>
        <p:nvSpPr>
          <p:cNvPr id="139" name="138 CuadroTexto"/>
          <p:cNvSpPr txBox="1"/>
          <p:nvPr/>
        </p:nvSpPr>
        <p:spPr>
          <a:xfrm>
            <a:off x="4425618" y="4515966"/>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06312" y="4280197"/>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21762" y="4280197"/>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10768" y="4280197"/>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872264" y="2643758"/>
            <a:ext cx="4112635" cy="1074488"/>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074488"/>
              <a:gd name="connsiteX1" fmla="*/ 4112635 w 4112635"/>
              <a:gd name="connsiteY1" fmla="*/ 1074488 h 1074488"/>
              <a:gd name="connsiteX0" fmla="*/ 0 w 4112635"/>
              <a:gd name="connsiteY0" fmla="*/ 0 h 1074488"/>
              <a:gd name="connsiteX1" fmla="*/ 4112635 w 4112635"/>
              <a:gd name="connsiteY1" fmla="*/ 1074488 h 1074488"/>
            </a:gdLst>
            <a:ahLst/>
            <a:cxnLst>
              <a:cxn ang="0">
                <a:pos x="connsiteX0" y="connsiteY0"/>
              </a:cxn>
              <a:cxn ang="0">
                <a:pos x="connsiteX1" y="connsiteY1"/>
              </a:cxn>
            </a:cxnLst>
            <a:rect l="l" t="t" r="r" b="b"/>
            <a:pathLst>
              <a:path w="4112635" h="1074488">
                <a:moveTo>
                  <a:pt x="0" y="0"/>
                </a:moveTo>
                <a:cubicBezTo>
                  <a:pt x="1041953" y="694746"/>
                  <a:pt x="1930313" y="858270"/>
                  <a:pt x="4112635" y="1074488"/>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143 Conector recto"/>
          <p:cNvCxnSpPr/>
          <p:nvPr/>
        </p:nvCxnSpPr>
        <p:spPr>
          <a:xfrm>
            <a:off x="3849554" y="2614707"/>
            <a:ext cx="4135345"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6" name="155 Grupo"/>
          <p:cNvGrpSpPr/>
          <p:nvPr/>
        </p:nvGrpSpPr>
        <p:grpSpPr>
          <a:xfrm>
            <a:off x="482933" y="223215"/>
            <a:ext cx="1945927" cy="1484439"/>
            <a:chOff x="482933" y="285734"/>
            <a:chExt cx="1945927" cy="1484439"/>
          </a:xfrm>
        </p:grpSpPr>
        <p:grpSp>
          <p:nvGrpSpPr>
            <p:cNvPr id="3" name="3 Grupo"/>
            <p:cNvGrpSpPr/>
            <p:nvPr/>
          </p:nvGrpSpPr>
          <p:grpSpPr>
            <a:xfrm>
              <a:off x="928662" y="285734"/>
              <a:ext cx="1500198" cy="1482342"/>
              <a:chOff x="3388480" y="1057191"/>
              <a:chExt cx="3813119" cy="3767735"/>
            </a:xfrm>
          </p:grpSpPr>
          <p:sp>
            <p:nvSpPr>
              <p:cNvPr id="5" name="4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0" name="159 CuadroTexto"/>
            <p:cNvSpPr txBox="1"/>
            <p:nvPr/>
          </p:nvSpPr>
          <p:spPr>
            <a:xfrm rot="16200000">
              <a:off x="-73758" y="874928"/>
              <a:ext cx="1451936" cy="338554"/>
            </a:xfrm>
            <a:prstGeom prst="rect">
              <a:avLst/>
            </a:prstGeom>
            <a:noFill/>
          </p:spPr>
          <p:txBody>
            <a:bodyPr wrap="none" rtlCol="0">
              <a:spAutoFit/>
            </a:bodyPr>
            <a:lstStyle/>
            <a:p>
              <a:r>
                <a:rPr lang="en-US" sz="1600" cap="small" dirty="0" err="1" smtClean="0"/>
                <a:t>Uncorrelation</a:t>
              </a:r>
              <a:endParaRPr lang="en-US" sz="1600" cap="small" dirty="0" smtClean="0"/>
            </a:p>
          </p:txBody>
        </p:sp>
      </p:grpSp>
      <p:grpSp>
        <p:nvGrpSpPr>
          <p:cNvPr id="157" name="156 Grupo"/>
          <p:cNvGrpSpPr/>
          <p:nvPr/>
        </p:nvGrpSpPr>
        <p:grpSpPr>
          <a:xfrm>
            <a:off x="482936" y="3374122"/>
            <a:ext cx="1945924" cy="1645900"/>
            <a:chOff x="482936" y="1764177"/>
            <a:chExt cx="1945924" cy="1645900"/>
          </a:xfrm>
        </p:grpSpPr>
        <p:grpSp>
          <p:nvGrpSpPr>
            <p:cNvPr id="45" name="88 Grupo"/>
            <p:cNvGrpSpPr/>
            <p:nvPr/>
          </p:nvGrpSpPr>
          <p:grpSpPr>
            <a:xfrm>
              <a:off x="928662" y="1873318"/>
              <a:ext cx="1500198" cy="1482342"/>
              <a:chOff x="500034" y="3000378"/>
              <a:chExt cx="1745500" cy="1724725"/>
            </a:xfrm>
          </p:grpSpPr>
          <p:sp>
            <p:nvSpPr>
              <p:cNvPr id="90" name="89 Elipse"/>
              <p:cNvSpPr/>
              <p:nvPr/>
            </p:nvSpPr>
            <p:spPr>
              <a:xfrm>
                <a:off x="500034" y="3000378"/>
                <a:ext cx="1745500" cy="1724725"/>
              </a:xfrm>
              <a:prstGeom prst="ellipse">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173 Grupo"/>
              <p:cNvGrpSpPr/>
              <p:nvPr/>
            </p:nvGrpSpPr>
            <p:grpSpPr>
              <a:xfrm>
                <a:off x="535304" y="3027040"/>
                <a:ext cx="1700526" cy="1685286"/>
                <a:chOff x="498134" y="2971806"/>
                <a:chExt cx="1700526" cy="1685286"/>
              </a:xfrm>
            </p:grpSpPr>
            <p:sp>
              <p:nvSpPr>
                <p:cNvPr id="92" name="91 Elipse"/>
                <p:cNvSpPr/>
                <p:nvPr/>
              </p:nvSpPr>
              <p:spPr>
                <a:xfrm>
                  <a:off x="748596" y="321279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734354" y="34823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74197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757214" y="40386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749594" y="43205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1285852" y="32146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1271610"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1279230" y="37509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a:off x="1279613" y="403999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a:off x="1286850" y="43224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1534454" y="320707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a:off x="1550692" y="34842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a:off x="1558312" y="37661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a:off x="1558312" y="405574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a:off x="1581172" y="429958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a:off x="1769676" y="323565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a:off x="17935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a:off x="1801154" y="37566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a:off x="1793534" y="40690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a:off x="1808774" y="43281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a:off x="1007676" y="3205174"/>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a:off x="1014434" y="3471862"/>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a:off x="1016294" y="3764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a:off x="993434" y="40538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a:off x="1008674" y="43129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a:off x="1097300" y="4516748"/>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a:off x="1351574" y="452628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a:off x="1603034" y="44653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2029754" y="40614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a:off x="206785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a:off x="2029754" y="34442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1511594" y="29794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a:off x="1275374" y="297180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a:off x="1031534" y="2987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a:off x="536234" y="404622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a:off x="498134" y="374904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a:off x="536234" y="3489966"/>
                  <a:ext cx="130806" cy="13080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161" name="160 CuadroTexto"/>
            <p:cNvSpPr txBox="1"/>
            <p:nvPr/>
          </p:nvSpPr>
          <p:spPr>
            <a:xfrm rot="16200000">
              <a:off x="-170737" y="2417850"/>
              <a:ext cx="1645900" cy="338554"/>
            </a:xfrm>
            <a:prstGeom prst="rect">
              <a:avLst/>
            </a:prstGeom>
            <a:noFill/>
          </p:spPr>
          <p:txBody>
            <a:bodyPr wrap="none" rtlCol="0">
              <a:spAutoFit/>
            </a:bodyPr>
            <a:lstStyle/>
            <a:p>
              <a:pPr algn="ctr"/>
              <a:r>
                <a:rPr lang="en-US" sz="1600" cap="small" dirty="0" smtClean="0"/>
                <a:t>Neg. Correlation</a:t>
              </a:r>
            </a:p>
          </p:txBody>
        </p:sp>
      </p:grpSp>
      <p:grpSp>
        <p:nvGrpSpPr>
          <p:cNvPr id="158" name="157 Grupo"/>
          <p:cNvGrpSpPr/>
          <p:nvPr/>
        </p:nvGrpSpPr>
        <p:grpSpPr>
          <a:xfrm>
            <a:off x="482933" y="1804374"/>
            <a:ext cx="1945927" cy="1631472"/>
            <a:chOff x="482933" y="3432634"/>
            <a:chExt cx="1945927" cy="1631472"/>
          </a:xfrm>
        </p:grpSpPr>
        <p:grpSp>
          <p:nvGrpSpPr>
            <p:cNvPr id="4" name="43 Grupo"/>
            <p:cNvGrpSpPr/>
            <p:nvPr/>
          </p:nvGrpSpPr>
          <p:grpSpPr>
            <a:xfrm>
              <a:off x="928662" y="3478458"/>
              <a:ext cx="1500198" cy="1482342"/>
              <a:chOff x="3388480" y="1057191"/>
              <a:chExt cx="3813119" cy="3767735"/>
            </a:xfrm>
          </p:grpSpPr>
          <p:grpSp>
            <p:nvGrpSpPr>
              <p:cNvPr id="44" name="4 Grupo"/>
              <p:cNvGrpSpPr/>
              <p:nvPr/>
            </p:nvGrpSpPr>
            <p:grpSpPr>
              <a:xfrm>
                <a:off x="3388480" y="1057191"/>
                <a:ext cx="3813119" cy="3767735"/>
                <a:chOff x="3388480" y="1057191"/>
                <a:chExt cx="3813119" cy="3767735"/>
              </a:xfrm>
            </p:grpSpPr>
            <p:cxnSp>
              <p:nvCxnSpPr>
                <p:cNvPr id="84" name="83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87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45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2" name="161 CuadroTexto"/>
            <p:cNvSpPr txBox="1"/>
            <p:nvPr/>
          </p:nvSpPr>
          <p:spPr>
            <a:xfrm rot="16200000">
              <a:off x="-163526" y="4079093"/>
              <a:ext cx="1631472" cy="338554"/>
            </a:xfrm>
            <a:prstGeom prst="rect">
              <a:avLst/>
            </a:prstGeom>
            <a:noFill/>
          </p:spPr>
          <p:txBody>
            <a:bodyPr wrap="none" rtlCol="0">
              <a:spAutoFit/>
            </a:bodyPr>
            <a:lstStyle/>
            <a:p>
              <a:pPr algn="ctr"/>
              <a:r>
                <a:rPr lang="en-US" sz="1600" cap="small" dirty="0" smtClean="0"/>
                <a:t>Pos. Correlation</a:t>
              </a:r>
            </a:p>
          </p:txBody>
        </p:sp>
      </p:grpSp>
      <p:sp>
        <p:nvSpPr>
          <p:cNvPr id="147" name="146 Forma libre"/>
          <p:cNvSpPr/>
          <p:nvPr/>
        </p:nvSpPr>
        <p:spPr>
          <a:xfrm>
            <a:off x="3867615" y="988912"/>
            <a:ext cx="239343" cy="1634750"/>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260631"/>
              <a:gd name="connsiteY0" fmla="*/ 0 h 1318303"/>
              <a:gd name="connsiteX1" fmla="*/ 4260631 w 4260631"/>
              <a:gd name="connsiteY1" fmla="*/ 1318303 h 1318303"/>
              <a:gd name="connsiteX0" fmla="*/ 88068 w 590674"/>
              <a:gd name="connsiteY0" fmla="*/ 0 h 3009678"/>
              <a:gd name="connsiteX1" fmla="*/ 590674 w 590674"/>
              <a:gd name="connsiteY1" fmla="*/ 3009678 h 3009678"/>
              <a:gd name="connsiteX0" fmla="*/ 0 w 650674"/>
              <a:gd name="connsiteY0" fmla="*/ 0 h 3009678"/>
              <a:gd name="connsiteX1" fmla="*/ 502606 w 650674"/>
              <a:gd name="connsiteY1" fmla="*/ 3009678 h 3009678"/>
              <a:gd name="connsiteX0" fmla="*/ 0 w 513737"/>
              <a:gd name="connsiteY0" fmla="*/ 0 h 3009678"/>
              <a:gd name="connsiteX1" fmla="*/ 502606 w 513737"/>
              <a:gd name="connsiteY1" fmla="*/ 3009678 h 3009678"/>
              <a:gd name="connsiteX0" fmla="*/ 0 w 530666"/>
              <a:gd name="connsiteY0" fmla="*/ 0 h 3009678"/>
              <a:gd name="connsiteX1" fmla="*/ 502606 w 530666"/>
              <a:gd name="connsiteY1" fmla="*/ 3009678 h 3009678"/>
              <a:gd name="connsiteX0" fmla="*/ 0 w 561402"/>
              <a:gd name="connsiteY0" fmla="*/ 0 h 3018731"/>
              <a:gd name="connsiteX1" fmla="*/ 547873 w 561402"/>
              <a:gd name="connsiteY1" fmla="*/ 3018731 h 3018731"/>
              <a:gd name="connsiteX0" fmla="*/ 0 w 581514"/>
              <a:gd name="connsiteY0" fmla="*/ 0 h 1624498"/>
              <a:gd name="connsiteX1" fmla="*/ 575033 w 581514"/>
              <a:gd name="connsiteY1" fmla="*/ 1624498 h 1624498"/>
              <a:gd name="connsiteX0" fmla="*/ 0 w 404748"/>
              <a:gd name="connsiteY0" fmla="*/ 1925849 h 1947716"/>
              <a:gd name="connsiteX1" fmla="*/ 249109 w 404748"/>
              <a:gd name="connsiteY1" fmla="*/ 291099 h 1947716"/>
              <a:gd name="connsiteX0" fmla="*/ 0 w 397944"/>
              <a:gd name="connsiteY0" fmla="*/ 1925849 h 1947716"/>
              <a:gd name="connsiteX1" fmla="*/ 231002 w 397944"/>
              <a:gd name="connsiteY1" fmla="*/ 291099 h 1947716"/>
              <a:gd name="connsiteX0" fmla="*/ 0 w 232282"/>
              <a:gd name="connsiteY0" fmla="*/ 2034124 h 2034124"/>
              <a:gd name="connsiteX1" fmla="*/ 231002 w 232282"/>
              <a:gd name="connsiteY1" fmla="*/ 399374 h 2034124"/>
              <a:gd name="connsiteX0" fmla="*/ 0 w 548068"/>
              <a:gd name="connsiteY0" fmla="*/ 1634750 h 1634750"/>
              <a:gd name="connsiteX1" fmla="*/ 231002 w 548068"/>
              <a:gd name="connsiteY1" fmla="*/ 0 h 1634750"/>
              <a:gd name="connsiteX0" fmla="*/ 0 w 265754"/>
              <a:gd name="connsiteY0" fmla="*/ 1634750 h 1634750"/>
              <a:gd name="connsiteX1" fmla="*/ 231002 w 265754"/>
              <a:gd name="connsiteY1" fmla="*/ 0 h 1634750"/>
              <a:gd name="connsiteX0" fmla="*/ 0 w 239343"/>
              <a:gd name="connsiteY0" fmla="*/ 1634750 h 1634750"/>
              <a:gd name="connsiteX1" fmla="*/ 231002 w 239343"/>
              <a:gd name="connsiteY1" fmla="*/ 0 h 1634750"/>
            </a:gdLst>
            <a:ahLst/>
            <a:cxnLst>
              <a:cxn ang="0">
                <a:pos x="connsiteX0" y="connsiteY0"/>
              </a:cxn>
              <a:cxn ang="0">
                <a:pos x="connsiteX1" y="connsiteY1"/>
              </a:cxn>
            </a:cxnLst>
            <a:rect l="l" t="t" r="r" b="b"/>
            <a:pathLst>
              <a:path w="239343" h="1634750">
                <a:moveTo>
                  <a:pt x="0" y="1634750"/>
                </a:moveTo>
                <a:cubicBezTo>
                  <a:pt x="86887" y="1340100"/>
                  <a:pt x="281887" y="866014"/>
                  <a:pt x="231002"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147 Forma libre"/>
          <p:cNvSpPr/>
          <p:nvPr/>
        </p:nvSpPr>
        <p:spPr>
          <a:xfrm rot="16200000" flipH="1">
            <a:off x="4568504" y="823500"/>
            <a:ext cx="3250981" cy="3581809"/>
          </a:xfrm>
          <a:custGeom>
            <a:avLst/>
            <a:gdLst>
              <a:gd name="connsiteX0" fmla="*/ 0 w 496841"/>
              <a:gd name="connsiteY0" fmla="*/ 0 h 2896481"/>
              <a:gd name="connsiteX1" fmla="*/ 496841 w 496841"/>
              <a:gd name="connsiteY1" fmla="*/ 0 h 2896481"/>
              <a:gd name="connsiteX2" fmla="*/ 496841 w 496841"/>
              <a:gd name="connsiteY2" fmla="*/ 2896481 h 2896481"/>
            </a:gdLst>
            <a:ahLst/>
            <a:cxnLst>
              <a:cxn ang="0">
                <a:pos x="connsiteX0" y="connsiteY0"/>
              </a:cxn>
              <a:cxn ang="0">
                <a:pos x="connsiteX1" y="connsiteY1"/>
              </a:cxn>
              <a:cxn ang="0">
                <a:pos x="connsiteX2" y="connsiteY2"/>
              </a:cxn>
            </a:cxnLst>
            <a:rect l="l" t="t" r="r" b="b"/>
            <a:pathLst>
              <a:path w="496841" h="2896481">
                <a:moveTo>
                  <a:pt x="0" y="0"/>
                </a:moveTo>
                <a:lnTo>
                  <a:pt x="496841" y="0"/>
                </a:lnTo>
                <a:lnTo>
                  <a:pt x="496841" y="289648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8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wipe(left)">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down)">
                                      <p:cBhvr>
                                        <p:cTn id="17" dur="500"/>
                                        <p:tgtEl>
                                          <p:spTgt spid="14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wipe(left)">
                                      <p:cBhvr>
                                        <p:cTn id="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7" grpId="0" animBg="1"/>
      <p:bldP spid="1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atex.codecogs.com/gif.latex?%5Cdpi%7B300%7D%20%5CSigma_a%28s%29%20%3D%20%5Cfrac%7Bp%28s%29%7D%7B%5Cint_0%5Es%20p%28t%29%20%5Ctext%7Bd%7Dt%7D%20%3D%20%5Cmu_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363838"/>
            <a:ext cx="3312367" cy="84845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flipV="1">
            <a:off x="5868144" y="3639730"/>
            <a:ext cx="504056" cy="30017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2" descr="https://latex.codecogs.com/gif.latex?%5Cdpi%7B300%7D%20%5Chuge%20%5Cbegin%7Balign*%7D%20%5Comega%20%5Ccdot%20%5Ctriangledown%20L%28%5Cmathbf%7Bx%7D%2C%5Comega%29%20%26%20%3D%20-%20%5Coverbrace%7B%5CSigma_a%28%5Cmathbf%7Bx%7D%29%5C%2CL%28%5Cmathbf%7Bx%7D%2C%5Comega%29%7D%5E%5Ctext%7BAbsorption%7D%20%5Cend%7Balign*%7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1955346"/>
            <a:ext cx="4860652" cy="83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latex.codecogs.com/gif.latex?%5Cdpi%7B300%7D%20%5Chuge%20%5Cfrac%7B%5Ctext%7Bd%7D%7D%7B%5Ctext%7Bd%7Ds%7D%20L%28%5Cmathbf%7Bx%7D%2C%5Comega%2Cs%29%20&amp;plus;%20%5Comega%20%5Ccdot%20%5Ctriangledown%20L%28%5Cmathbf%7Bx%7D%2C%5Comega%2Cs%29%20%3D%20-%5CSigma_a%28%5Cmathbf%7Bx%7D%2Cs%29%20L_S%28%5Cmathbf%7Bx%7D%2C%5Comega%2Cs%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94" y="2139702"/>
            <a:ext cx="7711911" cy="7570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atex.codecogs.com/gif.latex?%5Cdpi%7B300%7D%20%5CSigma_a%28s%29%20%3D%20%5Cfrac%7Bp%28s%29%7D%7B%5Cint_0%5Es%20p%28t%29%20%5Ctext%7Bd%7Dt%7D%20%3D%20%5Cmu_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3363838"/>
            <a:ext cx="3312367" cy="84845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flipV="1">
            <a:off x="5868144" y="3639730"/>
            <a:ext cx="504056" cy="30017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7 Forma libre"/>
          <p:cNvSpPr/>
          <p:nvPr/>
        </p:nvSpPr>
        <p:spPr>
          <a:xfrm rot="3161327" flipH="1">
            <a:off x="4696574" y="1561337"/>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9" name="8 Forma libre"/>
          <p:cNvSpPr/>
          <p:nvPr/>
        </p:nvSpPr>
        <p:spPr>
          <a:xfrm rot="18438673">
            <a:off x="6196772" y="1561336"/>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0" name="9 Forma libre"/>
          <p:cNvSpPr/>
          <p:nvPr/>
        </p:nvSpPr>
        <p:spPr>
          <a:xfrm rot="17422872">
            <a:off x="7493158" y="1268244"/>
            <a:ext cx="455606" cy="1367048"/>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2" name="11 Rectángulo"/>
          <p:cNvSpPr/>
          <p:nvPr/>
        </p:nvSpPr>
        <p:spPr>
          <a:xfrm>
            <a:off x="428596" y="2000246"/>
            <a:ext cx="2428892"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4261388" y="915566"/>
            <a:ext cx="3550972" cy="646331"/>
          </a:xfrm>
          <a:prstGeom prst="rect">
            <a:avLst/>
          </a:prstGeom>
          <a:noFill/>
        </p:spPr>
        <p:txBody>
          <a:bodyPr wrap="none" rtlCol="0">
            <a:spAutoFit/>
          </a:bodyPr>
          <a:lstStyle/>
          <a:p>
            <a:pPr algn="ctr"/>
            <a:r>
              <a:rPr lang="en-US" dirty="0" smtClean="0">
                <a:latin typeface="Segoe Print" panose="02000600000000000000" pitchFamily="2" charset="0"/>
              </a:rPr>
              <a:t>Dependence on the distance </a:t>
            </a:r>
          </a:p>
          <a:p>
            <a:pPr algn="ctr"/>
            <a:r>
              <a:rPr lang="en-US" dirty="0" smtClean="0">
                <a:latin typeface="Segoe Print" panose="02000600000000000000" pitchFamily="2" charset="0"/>
              </a:rPr>
              <a:t>since last interaction s</a:t>
            </a:r>
            <a:endParaRPr lang="en-US" dirty="0">
              <a:latin typeface="Segoe Print" panose="02000600000000000000" pitchFamily="2" charset="0"/>
            </a:endParaRPr>
          </a:p>
        </p:txBody>
      </p:sp>
    </p:spTree>
    <p:extLst>
      <p:ext uri="{BB962C8B-B14F-4D97-AF65-F5344CB8AC3E}">
        <p14:creationId xmlns:p14="http://schemas.microsoft.com/office/powerpoint/2010/main" val="36272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latex.codecogs.com/gif.latex?%5Cdpi%7B300%7D%20%5Chuge%20%5Cfrac%7B%5Ctext%7Bd%7D%7D%7B%5Ctext%7Bd%7Ds%7D%20L%28%5Cmathbf%7Bx%7D%2C%5Comega%2Cs%29%20&amp;plus;%20%5Comega%20%5Ccdot%20%5Ctriangledown%20L%28%5Cmathbf%7Bx%7D%2C%5Comega%2Cs%29%20%3D%20-%5CSigma_a%28%5Cmathbf%7Bx%7D%2Cs%29%20L_S%28%5Cmathbf%7Bx%7D%2C%5Comega%2Cs%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94" y="2139702"/>
            <a:ext cx="7711911" cy="757041"/>
          </a:xfrm>
          <a:prstGeom prst="rect">
            <a:avLst/>
          </a:prstGeom>
          <a:noFill/>
          <a:extLst>
            <a:ext uri="{909E8E84-426E-40DD-AFC4-6F175D3DCCD1}">
              <a14:hiddenFill xmlns:a14="http://schemas.microsoft.com/office/drawing/2010/main">
                <a:solidFill>
                  <a:srgbClr val="FFFFFF"/>
                </a:solidFill>
              </a14:hiddenFill>
            </a:ext>
          </a:extLst>
        </p:spPr>
      </p:pic>
      <p:sp>
        <p:nvSpPr>
          <p:cNvPr id="8" name="7 Forma libre"/>
          <p:cNvSpPr/>
          <p:nvPr/>
        </p:nvSpPr>
        <p:spPr>
          <a:xfrm rot="3161327" flipH="1">
            <a:off x="4696574" y="1561337"/>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9" name="8 Forma libre"/>
          <p:cNvSpPr/>
          <p:nvPr/>
        </p:nvSpPr>
        <p:spPr>
          <a:xfrm rot="18438673">
            <a:off x="6196772" y="1561336"/>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0" name="9 Forma libre"/>
          <p:cNvSpPr/>
          <p:nvPr/>
        </p:nvSpPr>
        <p:spPr>
          <a:xfrm rot="17422872">
            <a:off x="7493158" y="1268244"/>
            <a:ext cx="455606" cy="1367048"/>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1" name="10 CuadroTexto"/>
          <p:cNvSpPr txBox="1"/>
          <p:nvPr/>
        </p:nvSpPr>
        <p:spPr>
          <a:xfrm>
            <a:off x="4261388" y="915566"/>
            <a:ext cx="3550972" cy="646331"/>
          </a:xfrm>
          <a:prstGeom prst="rect">
            <a:avLst/>
          </a:prstGeom>
          <a:noFill/>
        </p:spPr>
        <p:txBody>
          <a:bodyPr wrap="none" rtlCol="0">
            <a:spAutoFit/>
          </a:bodyPr>
          <a:lstStyle/>
          <a:p>
            <a:pPr algn="ctr"/>
            <a:r>
              <a:rPr lang="en-US" dirty="0" smtClean="0">
                <a:latin typeface="Segoe Print" panose="02000600000000000000" pitchFamily="2" charset="0"/>
              </a:rPr>
              <a:t>Dependence on the distance </a:t>
            </a:r>
          </a:p>
          <a:p>
            <a:pPr algn="ctr"/>
            <a:r>
              <a:rPr lang="en-US" dirty="0" smtClean="0">
                <a:latin typeface="Segoe Print" panose="02000600000000000000" pitchFamily="2" charset="0"/>
              </a:rPr>
              <a:t>since last interaction s</a:t>
            </a:r>
            <a:endParaRPr lang="en-US" dirty="0">
              <a:latin typeface="Segoe Print" panose="02000600000000000000" pitchFamily="2" charset="0"/>
            </a:endParaRPr>
          </a:p>
        </p:txBody>
      </p:sp>
      <p:sp>
        <p:nvSpPr>
          <p:cNvPr id="12" name="11 Rectángulo"/>
          <p:cNvSpPr/>
          <p:nvPr/>
        </p:nvSpPr>
        <p:spPr>
          <a:xfrm>
            <a:off x="428596" y="2000246"/>
            <a:ext cx="2428892"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rot="506934">
            <a:off x="457346" y="1428742"/>
            <a:ext cx="2730235" cy="369332"/>
          </a:xfrm>
          <a:prstGeom prst="rect">
            <a:avLst/>
          </a:prstGeom>
          <a:noFill/>
        </p:spPr>
        <p:txBody>
          <a:bodyPr wrap="none" rtlCol="0">
            <a:spAutoFit/>
          </a:bodyPr>
          <a:lstStyle/>
          <a:p>
            <a:r>
              <a:rPr lang="en-US" dirty="0" smtClean="0">
                <a:latin typeface="Segoe Print" panose="02000600000000000000" pitchFamily="2" charset="0"/>
              </a:rPr>
              <a:t>Non-zero energy rate</a:t>
            </a:r>
            <a:endParaRPr lang="en-US" dirty="0">
              <a:latin typeface="Segoe Print" panose="02000600000000000000" pitchFamily="2" charset="0"/>
            </a:endParaRPr>
          </a:p>
        </p:txBody>
      </p:sp>
      <p:sp>
        <p:nvSpPr>
          <p:cNvPr id="14" name="13 Forma libre"/>
          <p:cNvSpPr/>
          <p:nvPr/>
        </p:nvSpPr>
        <p:spPr>
          <a:xfrm rot="3161327" flipH="1">
            <a:off x="1416348" y="1649874"/>
            <a:ext cx="219886" cy="77218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5" name="14 CuadroTexto"/>
          <p:cNvSpPr txBox="1"/>
          <p:nvPr/>
        </p:nvSpPr>
        <p:spPr>
          <a:xfrm>
            <a:off x="5580023" y="2907004"/>
            <a:ext cx="3228769" cy="461665"/>
          </a:xfrm>
          <a:prstGeom prst="rect">
            <a:avLst/>
          </a:prstGeom>
          <a:noFill/>
        </p:spPr>
        <p:txBody>
          <a:bodyPr wrap="none" rtlCol="0">
            <a:spAutoFit/>
          </a:bodyPr>
          <a:lstStyle/>
          <a:p>
            <a:pPr algn="r"/>
            <a:r>
              <a:rPr lang="en-US" sz="2400" dirty="0" smtClean="0"/>
              <a:t>GBE [Larsen 2007, 2011]</a:t>
            </a:r>
            <a:endParaRPr lang="en-US" sz="2400" dirty="0"/>
          </a:p>
        </p:txBody>
      </p:sp>
    </p:spTree>
    <p:extLst>
      <p:ext uri="{BB962C8B-B14F-4D97-AF65-F5344CB8AC3E}">
        <p14:creationId xmlns:p14="http://schemas.microsoft.com/office/powerpoint/2010/main" val="418901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9582"/>
            <a:ext cx="8229600" cy="3535041"/>
          </a:xfrm>
        </p:spPr>
        <p:txBody>
          <a:bodyPr>
            <a:normAutofit/>
          </a:bodyPr>
          <a:lstStyle/>
          <a:p>
            <a:pPr marL="0" indent="0">
              <a:buNone/>
            </a:pPr>
            <a:r>
              <a:rPr lang="en-US" dirty="0" smtClean="0"/>
              <a:t>Is it usable for rendering?</a:t>
            </a:r>
          </a:p>
          <a:p>
            <a:pPr marL="0" indent="0">
              <a:buNone/>
            </a:pPr>
            <a:r>
              <a:rPr lang="en-US" dirty="0" err="1" smtClean="0"/>
              <a:t>Nop</a:t>
            </a:r>
            <a:r>
              <a:rPr lang="en-US" dirty="0" smtClean="0"/>
              <a:t>… it assumes:</a:t>
            </a:r>
          </a:p>
          <a:p>
            <a:pPr lvl="1"/>
            <a:r>
              <a:rPr lang="en-US" dirty="0"/>
              <a:t>Same correlation between </a:t>
            </a:r>
            <a:r>
              <a:rPr lang="en-US" dirty="0" err="1"/>
              <a:t>scatterers</a:t>
            </a:r>
            <a:r>
              <a:rPr lang="en-US" dirty="0"/>
              <a:t>, sources…</a:t>
            </a:r>
          </a:p>
          <a:p>
            <a:pPr lvl="1"/>
            <a:r>
              <a:rPr lang="en-US" dirty="0" smtClean="0"/>
              <a:t>Infinite </a:t>
            </a:r>
            <a:r>
              <a:rPr lang="en-US" dirty="0"/>
              <a:t>media (no boundaries</a:t>
            </a:r>
            <a:r>
              <a:rPr lang="en-US" dirty="0" smtClean="0"/>
              <a:t>)</a:t>
            </a:r>
          </a:p>
          <a:p>
            <a:pPr lvl="1"/>
            <a:r>
              <a:rPr lang="en-US" dirty="0"/>
              <a:t>Not mixtures of </a:t>
            </a:r>
            <a:r>
              <a:rPr lang="en-US" dirty="0" err="1"/>
              <a:t>scattereres</a:t>
            </a:r>
            <a:r>
              <a:rPr lang="en-US" dirty="0"/>
              <a:t>, homogeneity</a:t>
            </a:r>
            <a:r>
              <a:rPr lang="en-US" dirty="0" smtClean="0"/>
              <a:t>…</a:t>
            </a:r>
            <a:endParaRPr lang="en-US" dirty="0"/>
          </a:p>
        </p:txBody>
      </p:sp>
      <p:sp>
        <p:nvSpPr>
          <p:cNvPr id="4" name="3 Rectángulo"/>
          <p:cNvSpPr/>
          <p:nvPr/>
        </p:nvSpPr>
        <p:spPr>
          <a:xfrm>
            <a:off x="1187624" y="2211710"/>
            <a:ext cx="7416824" cy="582324"/>
          </a:xfrm>
          <a:prstGeom prst="rect">
            <a:avLst/>
          </a:prstGeom>
          <a:noFill/>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8811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849554" y="955004"/>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849554" y="4241428"/>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2032068" y="2387860"/>
            <a:ext cx="3191899" cy="307777"/>
          </a:xfrm>
          <a:prstGeom prst="rect">
            <a:avLst/>
          </a:prstGeom>
          <a:noFill/>
        </p:spPr>
        <p:txBody>
          <a:bodyPr wrap="none" rtlCol="0">
            <a:spAutoFit/>
          </a:bodyPr>
          <a:lstStyle/>
          <a:p>
            <a:r>
              <a:rPr lang="en-US" sz="1400" dirty="0" smtClean="0">
                <a:latin typeface="Segoe Print" panose="02000600000000000000" pitchFamily="2" charset="0"/>
              </a:rPr>
              <a:t>path-length distribution </a:t>
            </a:r>
            <a:r>
              <a:rPr lang="en-US" sz="1400" b="1" dirty="0" smtClean="0">
                <a:latin typeface="Segoe Print" panose="02000600000000000000" pitchFamily="2" charset="0"/>
              </a:rPr>
              <a:t>log[p(s)]</a:t>
            </a:r>
            <a:endParaRPr lang="en-US" sz="1400" b="1" dirty="0"/>
          </a:p>
        </p:txBody>
      </p:sp>
      <p:sp>
        <p:nvSpPr>
          <p:cNvPr id="139" name="138 CuadroTexto"/>
          <p:cNvSpPr txBox="1"/>
          <p:nvPr/>
        </p:nvSpPr>
        <p:spPr>
          <a:xfrm>
            <a:off x="4425618" y="4515966"/>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06312" y="4280197"/>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21762" y="4280197"/>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10768" y="4280197"/>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866979" y="1462874"/>
            <a:ext cx="4144396" cy="786323"/>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44396"/>
              <a:gd name="connsiteY0" fmla="*/ 0 h 828656"/>
              <a:gd name="connsiteX1" fmla="*/ 4144396 w 4144396"/>
              <a:gd name="connsiteY1" fmla="*/ 828656 h 828656"/>
              <a:gd name="connsiteX0" fmla="*/ 0 w 4144396"/>
              <a:gd name="connsiteY0" fmla="*/ 0 h 828656"/>
              <a:gd name="connsiteX1" fmla="*/ 4144396 w 4144396"/>
              <a:gd name="connsiteY1" fmla="*/ 828656 h 828656"/>
              <a:gd name="connsiteX0" fmla="*/ 0 w 4144396"/>
              <a:gd name="connsiteY0" fmla="*/ 0 h 786323"/>
              <a:gd name="connsiteX1" fmla="*/ 4144396 w 4144396"/>
              <a:gd name="connsiteY1" fmla="*/ 786323 h 786323"/>
              <a:gd name="connsiteX0" fmla="*/ 0 w 4144396"/>
              <a:gd name="connsiteY0" fmla="*/ 0 h 1023077"/>
              <a:gd name="connsiteX1" fmla="*/ 4144396 w 4144396"/>
              <a:gd name="connsiteY1" fmla="*/ 786323 h 1023077"/>
              <a:gd name="connsiteX0" fmla="*/ 0 w 4144396"/>
              <a:gd name="connsiteY0" fmla="*/ 0 h 786323"/>
              <a:gd name="connsiteX1" fmla="*/ 4144396 w 4144396"/>
              <a:gd name="connsiteY1" fmla="*/ 786323 h 786323"/>
              <a:gd name="connsiteX0" fmla="*/ 0 w 4144396"/>
              <a:gd name="connsiteY0" fmla="*/ 0 h 786323"/>
              <a:gd name="connsiteX1" fmla="*/ 4144396 w 4144396"/>
              <a:gd name="connsiteY1" fmla="*/ 786323 h 786323"/>
              <a:gd name="connsiteX0" fmla="*/ 0 w 4144396"/>
              <a:gd name="connsiteY0" fmla="*/ 0 h 786323"/>
              <a:gd name="connsiteX1" fmla="*/ 4144396 w 4144396"/>
              <a:gd name="connsiteY1" fmla="*/ 786323 h 786323"/>
            </a:gdLst>
            <a:ahLst/>
            <a:cxnLst>
              <a:cxn ang="0">
                <a:pos x="connsiteX0" y="connsiteY0"/>
              </a:cxn>
              <a:cxn ang="0">
                <a:pos x="connsiteX1" y="connsiteY1"/>
              </a:cxn>
            </a:cxnLst>
            <a:rect l="l" t="t" r="r" b="b"/>
            <a:pathLst>
              <a:path w="4144396" h="786323">
                <a:moveTo>
                  <a:pt x="0" y="0"/>
                </a:moveTo>
                <a:cubicBezTo>
                  <a:pt x="704018" y="372387"/>
                  <a:pt x="2198324" y="613663"/>
                  <a:pt x="4144396" y="78632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43 Grupo"/>
          <p:cNvGrpSpPr/>
          <p:nvPr/>
        </p:nvGrpSpPr>
        <p:grpSpPr>
          <a:xfrm>
            <a:off x="469687" y="1275606"/>
            <a:ext cx="2806169" cy="2772768"/>
            <a:chOff x="3388480" y="1057191"/>
            <a:chExt cx="3813119" cy="3767735"/>
          </a:xfrm>
        </p:grpSpPr>
        <p:grpSp>
          <p:nvGrpSpPr>
            <p:cNvPr id="44" name="4 Grupo"/>
            <p:cNvGrpSpPr/>
            <p:nvPr/>
          </p:nvGrpSpPr>
          <p:grpSpPr>
            <a:xfrm>
              <a:off x="3388480" y="1057191"/>
              <a:ext cx="3813119" cy="3767735"/>
              <a:chOff x="3388480" y="1057191"/>
              <a:chExt cx="3813119" cy="3767735"/>
            </a:xfrm>
          </p:grpSpPr>
          <p:cxnSp>
            <p:nvCxnSpPr>
              <p:cNvPr id="84" name="83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87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45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5" name="1 Título"/>
          <p:cNvSpPr>
            <a:spLocks noGrp="1"/>
          </p:cNvSpPr>
          <p:nvPr>
            <p:ph type="title"/>
          </p:nvPr>
        </p:nvSpPr>
        <p:spPr>
          <a:xfrm>
            <a:off x="457200" y="205979"/>
            <a:ext cx="8229600" cy="857250"/>
          </a:xfrm>
        </p:spPr>
        <p:txBody>
          <a:bodyPr>
            <a:normAutofit/>
          </a:bodyPr>
          <a:lstStyle/>
          <a:p>
            <a:pPr algn="l"/>
            <a:r>
              <a:rPr lang="en-US" sz="3200" dirty="0" smtClean="0"/>
              <a:t>Sources vs </a:t>
            </a:r>
            <a:r>
              <a:rPr lang="en-US" sz="3200" dirty="0" err="1" smtClean="0"/>
              <a:t>Scatterers</a:t>
            </a:r>
            <a:endParaRPr lang="en-US" sz="3200" dirty="0"/>
          </a:p>
        </p:txBody>
      </p:sp>
      <p:grpSp>
        <p:nvGrpSpPr>
          <p:cNvPr id="192" name="191 Grupo"/>
          <p:cNvGrpSpPr/>
          <p:nvPr/>
        </p:nvGrpSpPr>
        <p:grpSpPr>
          <a:xfrm>
            <a:off x="539552" y="1391321"/>
            <a:ext cx="1222697" cy="1997773"/>
            <a:chOff x="539552" y="1391321"/>
            <a:chExt cx="1222697" cy="1997773"/>
          </a:xfrm>
        </p:grpSpPr>
        <p:cxnSp>
          <p:nvCxnSpPr>
            <p:cNvPr id="130" name="129 Conector recto de flecha"/>
            <p:cNvCxnSpPr/>
            <p:nvPr/>
          </p:nvCxnSpPr>
          <p:spPr>
            <a:xfrm>
              <a:off x="922900" y="1966103"/>
              <a:ext cx="6170" cy="640181"/>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148 Conector recto de flecha"/>
            <p:cNvCxnSpPr/>
            <p:nvPr/>
          </p:nvCxnSpPr>
          <p:spPr>
            <a:xfrm>
              <a:off x="922899" y="1969624"/>
              <a:ext cx="508907" cy="141947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2" name="151 Conector recto de flecha"/>
            <p:cNvCxnSpPr>
              <a:endCxn id="67" idx="1"/>
            </p:cNvCxnSpPr>
            <p:nvPr/>
          </p:nvCxnSpPr>
          <p:spPr>
            <a:xfrm>
              <a:off x="922899" y="1969624"/>
              <a:ext cx="839350" cy="1358259"/>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5" name="154 Conector recto de flecha"/>
            <p:cNvCxnSpPr>
              <a:endCxn id="48" idx="2"/>
            </p:cNvCxnSpPr>
            <p:nvPr/>
          </p:nvCxnSpPr>
          <p:spPr>
            <a:xfrm>
              <a:off x="922899" y="1987573"/>
              <a:ext cx="499732" cy="264659"/>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9" name="158 Conector recto de flecha"/>
            <p:cNvCxnSpPr>
              <a:endCxn id="57" idx="4"/>
            </p:cNvCxnSpPr>
            <p:nvPr/>
          </p:nvCxnSpPr>
          <p:spPr>
            <a:xfrm>
              <a:off x="922899" y="1987172"/>
              <a:ext cx="637213" cy="401"/>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4" name="163 Conector recto de flecha"/>
            <p:cNvCxnSpPr/>
            <p:nvPr/>
          </p:nvCxnSpPr>
          <p:spPr>
            <a:xfrm flipV="1">
              <a:off x="933959" y="1759333"/>
              <a:ext cx="497847" cy="21616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7" name="166 Conector recto de flecha"/>
            <p:cNvCxnSpPr/>
            <p:nvPr/>
          </p:nvCxnSpPr>
          <p:spPr>
            <a:xfrm flipV="1">
              <a:off x="933959" y="1391321"/>
              <a:ext cx="469689" cy="587078"/>
            </a:xfrm>
            <a:prstGeom prst="straightConnector1">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170 Conector recto de flecha"/>
            <p:cNvCxnSpPr/>
            <p:nvPr/>
          </p:nvCxnSpPr>
          <p:spPr>
            <a:xfrm flipV="1">
              <a:off x="914851" y="1601613"/>
              <a:ext cx="75331" cy="368014"/>
            </a:xfrm>
            <a:prstGeom prst="straightConnector1">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172 Conector recto de flecha"/>
            <p:cNvCxnSpPr/>
            <p:nvPr/>
          </p:nvCxnSpPr>
          <p:spPr>
            <a:xfrm flipH="1" flipV="1">
              <a:off x="762342" y="1811904"/>
              <a:ext cx="152509" cy="175670"/>
            </a:xfrm>
            <a:prstGeom prst="straightConnector1">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177 Conector recto de flecha"/>
            <p:cNvCxnSpPr/>
            <p:nvPr/>
          </p:nvCxnSpPr>
          <p:spPr>
            <a:xfrm flipH="1">
              <a:off x="611560" y="1987574"/>
              <a:ext cx="311339" cy="52172"/>
            </a:xfrm>
            <a:prstGeom prst="straightConnector1">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180 Conector recto de flecha"/>
            <p:cNvCxnSpPr/>
            <p:nvPr/>
          </p:nvCxnSpPr>
          <p:spPr>
            <a:xfrm flipH="1">
              <a:off x="539552" y="1987574"/>
              <a:ext cx="394407" cy="278214"/>
            </a:xfrm>
            <a:prstGeom prst="straightConnector1">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183 Conector recto de flecha"/>
            <p:cNvCxnSpPr/>
            <p:nvPr/>
          </p:nvCxnSpPr>
          <p:spPr>
            <a:xfrm flipH="1">
              <a:off x="674798" y="1987574"/>
              <a:ext cx="248101" cy="457346"/>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 name="1 Estrella de 5 puntas"/>
          <p:cNvSpPr/>
          <p:nvPr/>
        </p:nvSpPr>
        <p:spPr>
          <a:xfrm>
            <a:off x="700267" y="1731285"/>
            <a:ext cx="458702" cy="476677"/>
          </a:xfrm>
          <a:prstGeom prst="star5">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193 Forma libre"/>
          <p:cNvSpPr/>
          <p:nvPr/>
        </p:nvSpPr>
        <p:spPr>
          <a:xfrm>
            <a:off x="3883987" y="1491631"/>
            <a:ext cx="4127463" cy="1099590"/>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44396"/>
              <a:gd name="connsiteY0" fmla="*/ 0 h 828656"/>
              <a:gd name="connsiteX1" fmla="*/ 4144396 w 4144396"/>
              <a:gd name="connsiteY1" fmla="*/ 828656 h 828656"/>
              <a:gd name="connsiteX0" fmla="*/ 0 w 4144396"/>
              <a:gd name="connsiteY0" fmla="*/ 0 h 828656"/>
              <a:gd name="connsiteX1" fmla="*/ 4144396 w 4144396"/>
              <a:gd name="connsiteY1" fmla="*/ 828656 h 828656"/>
              <a:gd name="connsiteX0" fmla="*/ 0 w 4144396"/>
              <a:gd name="connsiteY0" fmla="*/ 0 h 786323"/>
              <a:gd name="connsiteX1" fmla="*/ 4144396 w 4144396"/>
              <a:gd name="connsiteY1" fmla="*/ 786323 h 786323"/>
              <a:gd name="connsiteX0" fmla="*/ 0 w 4144396"/>
              <a:gd name="connsiteY0" fmla="*/ 0 h 1023077"/>
              <a:gd name="connsiteX1" fmla="*/ 4144396 w 4144396"/>
              <a:gd name="connsiteY1" fmla="*/ 786323 h 1023077"/>
              <a:gd name="connsiteX0" fmla="*/ 0 w 4144396"/>
              <a:gd name="connsiteY0" fmla="*/ 0 h 786323"/>
              <a:gd name="connsiteX1" fmla="*/ 4144396 w 4144396"/>
              <a:gd name="connsiteY1" fmla="*/ 786323 h 786323"/>
              <a:gd name="connsiteX0" fmla="*/ 0 w 4144396"/>
              <a:gd name="connsiteY0" fmla="*/ 0 h 786323"/>
              <a:gd name="connsiteX1" fmla="*/ 4144396 w 4144396"/>
              <a:gd name="connsiteY1" fmla="*/ 786323 h 786323"/>
              <a:gd name="connsiteX0" fmla="*/ 0 w 4144396"/>
              <a:gd name="connsiteY0" fmla="*/ 0 h 786323"/>
              <a:gd name="connsiteX1" fmla="*/ 4144396 w 4144396"/>
              <a:gd name="connsiteY1" fmla="*/ 786323 h 786323"/>
              <a:gd name="connsiteX0" fmla="*/ 0 w 4127463"/>
              <a:gd name="connsiteY0" fmla="*/ 0 h 1099590"/>
              <a:gd name="connsiteX1" fmla="*/ 4127463 w 4127463"/>
              <a:gd name="connsiteY1" fmla="*/ 1099590 h 1099590"/>
              <a:gd name="connsiteX0" fmla="*/ 0 w 4127463"/>
              <a:gd name="connsiteY0" fmla="*/ 0 h 1099590"/>
              <a:gd name="connsiteX1" fmla="*/ 4127463 w 4127463"/>
              <a:gd name="connsiteY1" fmla="*/ 1099590 h 1099590"/>
            </a:gdLst>
            <a:ahLst/>
            <a:cxnLst>
              <a:cxn ang="0">
                <a:pos x="connsiteX0" y="connsiteY0"/>
              </a:cxn>
              <a:cxn ang="0">
                <a:pos x="connsiteX1" y="connsiteY1"/>
              </a:cxn>
            </a:cxnLst>
            <a:rect l="l" t="t" r="r" b="b"/>
            <a:pathLst>
              <a:path w="4127463" h="1099590">
                <a:moveTo>
                  <a:pt x="0" y="0"/>
                </a:moveTo>
                <a:cubicBezTo>
                  <a:pt x="704018" y="372387"/>
                  <a:pt x="1089191" y="672930"/>
                  <a:pt x="4127463" y="1099590"/>
                </a:cubicBezTo>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18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left)">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circle(out)">
                                      <p:cBhvr>
                                        <p:cTn id="17" dur="5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wipe(left)">
                                      <p:cBhvr>
                                        <p:cTn id="22"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2" grpId="0" animBg="1"/>
      <p:bldP spid="1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latex.codecogs.com/gif.latex?%5Cdpi%7B300%7D%20%5Cbegin%7Balign*%7D%20%5Cfrac%7B%5Ctext%7Bd%7D%7D%7B%5Ctext%7Bd%7Ds%7D%20L%28%5Cmathbf%7Bx%7D%2C%5Comega%2Cs%29%20&amp;plus;%20%5Comega%20%5Ccdot%20%5Ctriangledown%20L%28%5Cmathbf%7Bx%7D%2C%5Comega%2Cs%29%20%26%20%3D%20-%5CSigma_S%28%5Cmathbf%7Bx%7D%2Cs%29%20L_S%28%5Cmathbf%7Bx%7D%2C%5Comega%2Cs%29%5C%5C%20%26%20-%20%5Csum_j%20%5CSigma_%7BQ_j%7D%28%5Cmathbf%7Bx%7D%2Cs%29%20L_%7BQ_j%7D%28%5Cmathbf%7Bx%7D%2C%5Comega%2Cs%29%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542" y="2013394"/>
            <a:ext cx="7272808" cy="143630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643438" y="2643188"/>
            <a:ext cx="3857652"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5580023" y="2907004"/>
            <a:ext cx="3228769" cy="461665"/>
          </a:xfrm>
          <a:prstGeom prst="rect">
            <a:avLst/>
          </a:prstGeom>
          <a:noFill/>
        </p:spPr>
        <p:txBody>
          <a:bodyPr wrap="none" rtlCol="0">
            <a:spAutoFit/>
          </a:bodyPr>
          <a:lstStyle/>
          <a:p>
            <a:pPr algn="r"/>
            <a:r>
              <a:rPr lang="en-US" sz="2400" dirty="0" smtClean="0"/>
              <a:t>GBE [Larsen 2007, 2011]</a:t>
            </a:r>
            <a:endParaRPr lang="en-US" sz="2400" dirty="0"/>
          </a:p>
        </p:txBody>
      </p:sp>
    </p:spTree>
    <p:extLst>
      <p:ext uri="{BB962C8B-B14F-4D97-AF65-F5344CB8AC3E}">
        <p14:creationId xmlns:p14="http://schemas.microsoft.com/office/powerpoint/2010/main" val="37055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4758269" y="3550245"/>
            <a:ext cx="3990195" cy="461665"/>
          </a:xfrm>
          <a:prstGeom prst="rect">
            <a:avLst/>
          </a:prstGeom>
          <a:noFill/>
        </p:spPr>
        <p:txBody>
          <a:bodyPr wrap="none" rtlCol="0">
            <a:spAutoFit/>
          </a:bodyPr>
          <a:lstStyle/>
          <a:p>
            <a:pPr algn="r"/>
            <a:r>
              <a:rPr lang="en-US" sz="2400" dirty="0" smtClean="0"/>
              <a:t>Extended GBE (E-GBE) [Ours]</a:t>
            </a:r>
            <a:endParaRPr lang="en-US" sz="2400" dirty="0"/>
          </a:p>
        </p:txBody>
      </p:sp>
      <p:pic>
        <p:nvPicPr>
          <p:cNvPr id="4100" name="Picture 4" descr="https://latex.codecogs.com/gif.latex?%5Cdpi%7B300%7D%20%5Cbegin%7Balign*%7D%20%5Cfrac%7B%5Ctext%7Bd%7D%7D%7B%5Ctext%7Bd%7Ds%7D%20L%28%5Cmathbf%7Bx%7D%2C%5Comega%2Cs%29%20&amp;plus;%20%5Comega%20%5Ccdot%20%5Ctriangledown%20L%28%5Cmathbf%7Bx%7D%2C%5Comega%2Cs%29%20%26%20%3D%20-%5CSigma_S%28%5Cmathbf%7Bx%7D%2Cs%29%20L_S%28%5Cmathbf%7Bx%7D%2C%5Comega%2Cs%29%5C%5C%20%26%20-%20%5Csum_j%20%5CSigma_%7BQ_j%7D%28%5Cmathbf%7Bx%7D%2Cs%29%20L_%7BQ_j%7D%28%5Cmathbf%7Bx%7D%2C%5Comega%2Cs%29%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542" y="2013394"/>
            <a:ext cx="7272808" cy="143630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rot="21229918">
            <a:off x="3296347" y="963096"/>
            <a:ext cx="3320140" cy="369332"/>
          </a:xfrm>
          <a:prstGeom prst="rect">
            <a:avLst/>
          </a:prstGeom>
          <a:noFill/>
        </p:spPr>
        <p:txBody>
          <a:bodyPr wrap="none" rtlCol="0">
            <a:spAutoFit/>
          </a:bodyPr>
          <a:lstStyle/>
          <a:p>
            <a:r>
              <a:rPr lang="en-US" dirty="0" smtClean="0">
                <a:latin typeface="Segoe Print" panose="02000600000000000000" pitchFamily="2" charset="0"/>
              </a:rPr>
              <a:t>Extinction from </a:t>
            </a:r>
            <a:r>
              <a:rPr lang="en-US" dirty="0" err="1" smtClean="0">
                <a:latin typeface="Segoe Print" panose="02000600000000000000" pitchFamily="2" charset="0"/>
              </a:rPr>
              <a:t>Scatterers</a:t>
            </a:r>
            <a:endParaRPr lang="en-US" dirty="0">
              <a:latin typeface="Segoe Print" panose="02000600000000000000" pitchFamily="2" charset="0"/>
            </a:endParaRPr>
          </a:p>
        </p:txBody>
      </p:sp>
      <p:sp>
        <p:nvSpPr>
          <p:cNvPr id="6" name="5 Forma libre"/>
          <p:cNvSpPr/>
          <p:nvPr/>
        </p:nvSpPr>
        <p:spPr>
          <a:xfrm rot="20669362" flipH="1">
            <a:off x="4570163" y="1210115"/>
            <a:ext cx="657882" cy="114441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8" name="7 CuadroTexto"/>
          <p:cNvSpPr txBox="1"/>
          <p:nvPr/>
        </p:nvSpPr>
        <p:spPr>
          <a:xfrm rot="540981">
            <a:off x="3010772" y="4112801"/>
            <a:ext cx="2999539" cy="369332"/>
          </a:xfrm>
          <a:prstGeom prst="rect">
            <a:avLst/>
          </a:prstGeom>
          <a:noFill/>
        </p:spPr>
        <p:txBody>
          <a:bodyPr wrap="none" rtlCol="0">
            <a:spAutoFit/>
          </a:bodyPr>
          <a:lstStyle/>
          <a:p>
            <a:r>
              <a:rPr lang="en-US" dirty="0" smtClean="0">
                <a:latin typeface="Segoe Print" panose="02000600000000000000" pitchFamily="2" charset="0"/>
              </a:rPr>
              <a:t>Extinction from Sources</a:t>
            </a:r>
            <a:endParaRPr lang="en-US" dirty="0">
              <a:latin typeface="Segoe Print" panose="02000600000000000000" pitchFamily="2" charset="0"/>
            </a:endParaRPr>
          </a:p>
        </p:txBody>
      </p:sp>
      <p:sp>
        <p:nvSpPr>
          <p:cNvPr id="9" name="8 Forma libre"/>
          <p:cNvSpPr/>
          <p:nvPr/>
        </p:nvSpPr>
        <p:spPr>
          <a:xfrm rot="203507" flipH="1" flipV="1">
            <a:off x="4387252" y="3072787"/>
            <a:ext cx="657882" cy="1018918"/>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562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hidden="1"/>
          <p:cNvSpPr>
            <a:spLocks noGrp="1"/>
          </p:cNvSpPr>
          <p:nvPr>
            <p:ph type="title"/>
          </p:nvPr>
        </p:nvSpPr>
        <p:spPr/>
        <p:txBody>
          <a:bodyPr/>
          <a:lstStyle/>
          <a:p>
            <a:endParaRPr lang="es-ES" dirty="0"/>
          </a:p>
        </p:txBody>
      </p:sp>
      <p:pic>
        <p:nvPicPr>
          <p:cNvPr id="4" name="Picture 2" descr="C:\Users\Adrian\Downloads\forest-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37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9582"/>
            <a:ext cx="8229600" cy="3535041"/>
          </a:xfrm>
        </p:spPr>
        <p:txBody>
          <a:bodyPr>
            <a:normAutofit/>
          </a:bodyPr>
          <a:lstStyle/>
          <a:p>
            <a:pPr marL="0" indent="0">
              <a:buNone/>
            </a:pPr>
            <a:r>
              <a:rPr lang="en-US" dirty="0" smtClean="0"/>
              <a:t>Is it usable for rendering?</a:t>
            </a:r>
          </a:p>
          <a:p>
            <a:pPr marL="0" indent="0">
              <a:buNone/>
            </a:pPr>
            <a:r>
              <a:rPr lang="en-US" dirty="0" err="1" smtClean="0"/>
              <a:t>Nop</a:t>
            </a:r>
            <a:r>
              <a:rPr lang="en-US" dirty="0" smtClean="0"/>
              <a:t>… it assumes:</a:t>
            </a:r>
          </a:p>
          <a:p>
            <a:pPr lvl="1"/>
            <a:r>
              <a:rPr lang="en-US" dirty="0"/>
              <a:t>Same correlation between </a:t>
            </a:r>
            <a:r>
              <a:rPr lang="en-US" dirty="0" err="1"/>
              <a:t>scatterers</a:t>
            </a:r>
            <a:r>
              <a:rPr lang="en-US" dirty="0"/>
              <a:t>, sources…</a:t>
            </a:r>
          </a:p>
          <a:p>
            <a:pPr lvl="1"/>
            <a:r>
              <a:rPr lang="en-US" dirty="0" smtClean="0"/>
              <a:t>Infinite </a:t>
            </a:r>
            <a:r>
              <a:rPr lang="en-US" dirty="0"/>
              <a:t>media (no boundaries</a:t>
            </a:r>
            <a:r>
              <a:rPr lang="en-US" dirty="0" smtClean="0"/>
              <a:t>)</a:t>
            </a:r>
          </a:p>
          <a:p>
            <a:pPr lvl="1"/>
            <a:r>
              <a:rPr lang="en-US" dirty="0"/>
              <a:t>Not mixtures of </a:t>
            </a:r>
            <a:r>
              <a:rPr lang="en-US" dirty="0" err="1" smtClean="0"/>
              <a:t>scattereres</a:t>
            </a:r>
            <a:endParaRPr lang="en-US" dirty="0"/>
          </a:p>
          <a:p>
            <a:pPr marL="457200" lvl="1" indent="0">
              <a:buNone/>
            </a:pPr>
            <a:endParaRPr lang="en-US" dirty="0" smtClean="0"/>
          </a:p>
        </p:txBody>
      </p:sp>
      <p:sp>
        <p:nvSpPr>
          <p:cNvPr id="4" name="3 Rectángulo"/>
          <p:cNvSpPr/>
          <p:nvPr/>
        </p:nvSpPr>
        <p:spPr>
          <a:xfrm>
            <a:off x="1142976" y="2714626"/>
            <a:ext cx="7416824" cy="582324"/>
          </a:xfrm>
          <a:prstGeom prst="rect">
            <a:avLst/>
          </a:prstGeom>
          <a:noFill/>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6163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1214414" y="825988"/>
            <a:ext cx="6218010" cy="4103216"/>
            <a:chOff x="857224" y="318124"/>
            <a:chExt cx="6789514" cy="4480346"/>
          </a:xfrm>
        </p:grpSpPr>
        <p:pic>
          <p:nvPicPr>
            <p:cNvPr id="68610" name="Picture 2"/>
            <p:cNvPicPr>
              <a:picLocks noChangeAspect="1" noChangeArrowheads="1"/>
            </p:cNvPicPr>
            <p:nvPr/>
          </p:nvPicPr>
          <p:blipFill>
            <a:blip r:embed="rId3" cstate="print"/>
            <a:srcRect l="17969" t="11805" r="7031" b="6944"/>
            <a:stretch>
              <a:fillRect/>
            </a:stretch>
          </p:blipFill>
          <p:spPr bwMode="auto">
            <a:xfrm>
              <a:off x="857224" y="318124"/>
              <a:ext cx="6786578" cy="4135571"/>
            </a:xfrm>
            <a:prstGeom prst="rect">
              <a:avLst/>
            </a:prstGeom>
            <a:noFill/>
            <a:ln w="9525">
              <a:noFill/>
              <a:miter lim="800000"/>
              <a:headEnd/>
              <a:tailEnd/>
            </a:ln>
            <a:effectLst/>
          </p:spPr>
        </p:pic>
        <p:sp>
          <p:nvSpPr>
            <p:cNvPr id="4" name="3 CuadroTexto"/>
            <p:cNvSpPr txBox="1"/>
            <p:nvPr/>
          </p:nvSpPr>
          <p:spPr>
            <a:xfrm>
              <a:off x="1376759" y="4429138"/>
              <a:ext cx="2018694" cy="369332"/>
            </a:xfrm>
            <a:prstGeom prst="rect">
              <a:avLst/>
            </a:prstGeom>
            <a:noFill/>
          </p:spPr>
          <p:txBody>
            <a:bodyPr wrap="none" rtlCol="0">
              <a:spAutoFit/>
            </a:bodyPr>
            <a:lstStyle/>
            <a:p>
              <a:pPr algn="ctr"/>
              <a:r>
                <a:rPr lang="en-US" cap="small" dirty="0" smtClean="0"/>
                <a:t>Vacuum-to-Medium</a:t>
              </a:r>
            </a:p>
          </p:txBody>
        </p:sp>
        <p:sp>
          <p:nvSpPr>
            <p:cNvPr id="5" name="4 CuadroTexto"/>
            <p:cNvSpPr txBox="1"/>
            <p:nvPr/>
          </p:nvSpPr>
          <p:spPr>
            <a:xfrm>
              <a:off x="3419247" y="4429138"/>
              <a:ext cx="2230098" cy="369332"/>
            </a:xfrm>
            <a:prstGeom prst="rect">
              <a:avLst/>
            </a:prstGeom>
            <a:noFill/>
          </p:spPr>
          <p:txBody>
            <a:bodyPr wrap="none" rtlCol="0">
              <a:spAutoFit/>
            </a:bodyPr>
            <a:lstStyle/>
            <a:p>
              <a:pPr algn="ctr"/>
              <a:r>
                <a:rPr lang="en-US" cap="small" dirty="0" smtClean="0"/>
                <a:t>Medium-to-Boundary</a:t>
              </a:r>
            </a:p>
          </p:txBody>
        </p:sp>
        <p:sp>
          <p:nvSpPr>
            <p:cNvPr id="6" name="5 CuadroTexto"/>
            <p:cNvSpPr txBox="1"/>
            <p:nvPr/>
          </p:nvSpPr>
          <p:spPr>
            <a:xfrm>
              <a:off x="5669915" y="4429138"/>
              <a:ext cx="1976823" cy="369332"/>
            </a:xfrm>
            <a:prstGeom prst="rect">
              <a:avLst/>
            </a:prstGeom>
            <a:noFill/>
          </p:spPr>
          <p:txBody>
            <a:bodyPr wrap="none" rtlCol="0">
              <a:spAutoFit/>
            </a:bodyPr>
            <a:lstStyle/>
            <a:p>
              <a:pPr algn="ctr"/>
              <a:r>
                <a:rPr lang="en-US" cap="small" dirty="0" smtClean="0"/>
                <a:t>Medium-to-medium</a:t>
              </a:r>
            </a:p>
          </p:txBody>
        </p:sp>
      </p:grpSp>
      <p:sp>
        <p:nvSpPr>
          <p:cNvPr id="9" name="1 Título"/>
          <p:cNvSpPr>
            <a:spLocks noGrp="1"/>
          </p:cNvSpPr>
          <p:nvPr>
            <p:ph type="title"/>
          </p:nvPr>
        </p:nvSpPr>
        <p:spPr>
          <a:xfrm>
            <a:off x="457200" y="205979"/>
            <a:ext cx="8229600" cy="857250"/>
          </a:xfrm>
        </p:spPr>
        <p:txBody>
          <a:bodyPr>
            <a:normAutofit/>
          </a:bodyPr>
          <a:lstStyle/>
          <a:p>
            <a:pPr algn="l"/>
            <a:r>
              <a:rPr lang="en-US" sz="3200" dirty="0" smtClean="0"/>
              <a:t>Boundary Analysis</a:t>
            </a:r>
            <a:endParaRPr lang="en-US" sz="3200" dirty="0"/>
          </a:p>
        </p:txBody>
      </p:sp>
    </p:spTree>
    <p:extLst>
      <p:ext uri="{BB962C8B-B14F-4D97-AF65-F5344CB8AC3E}">
        <p14:creationId xmlns:p14="http://schemas.microsoft.com/office/powerpoint/2010/main" val="3623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Users\Adrian\Dropbox\Inprogress\2017_Structured_RTE\slides\siggraph2018\source\boundaries_1_Página_22.png"/>
          <p:cNvPicPr>
            <a:picLocks noChangeAspect="1" noChangeArrowheads="1"/>
          </p:cNvPicPr>
          <p:nvPr/>
        </p:nvPicPr>
        <p:blipFill>
          <a:blip r:embed="rId3" cstate="print"/>
          <a:srcRect t="9460" b="14864"/>
          <a:stretch>
            <a:fillRect/>
          </a:stretch>
        </p:blipFill>
        <p:spPr bwMode="auto">
          <a:xfrm>
            <a:off x="4690717" y="928676"/>
            <a:ext cx="4084765" cy="4000528"/>
          </a:xfrm>
          <a:prstGeom prst="rect">
            <a:avLst/>
          </a:prstGeom>
          <a:ln>
            <a:noFill/>
          </a:ln>
          <a:effectLst>
            <a:outerShdw blurRad="292100" dist="139700" dir="2700000" algn="tl" rotWithShape="0">
              <a:srgbClr val="333333">
                <a:alpha val="65000"/>
              </a:srgbClr>
            </a:outerShdw>
          </a:effectLst>
        </p:spPr>
      </p:pic>
      <p:pic>
        <p:nvPicPr>
          <p:cNvPr id="25602" name="Picture 2" descr="C:\Users\Adrian\Dropbox\Inprogress\2017_Structured_RTE\slides\siggraph2018\source\boundaries_1_Página_23.png"/>
          <p:cNvPicPr>
            <a:picLocks noChangeAspect="1" noChangeArrowheads="1"/>
          </p:cNvPicPr>
          <p:nvPr/>
        </p:nvPicPr>
        <p:blipFill>
          <a:blip r:embed="rId4" cstate="print"/>
          <a:srcRect t="9460" b="21621"/>
          <a:stretch>
            <a:fillRect/>
          </a:stretch>
        </p:blipFill>
        <p:spPr bwMode="auto">
          <a:xfrm>
            <a:off x="357158" y="928676"/>
            <a:ext cx="4084765" cy="3643338"/>
          </a:xfrm>
          <a:prstGeom prst="rect">
            <a:avLst/>
          </a:prstGeom>
          <a:ln>
            <a:noFill/>
          </a:ln>
          <a:effectLst>
            <a:outerShdw blurRad="292100" dist="139700" dir="2700000" algn="tl" rotWithShape="0">
              <a:srgbClr val="333333">
                <a:alpha val="65000"/>
              </a:srgbClr>
            </a:outerShdw>
          </a:effectLst>
        </p:spPr>
      </p:pic>
      <p:sp>
        <p:nvSpPr>
          <p:cNvPr id="5" name="1 Título"/>
          <p:cNvSpPr>
            <a:spLocks noGrp="1"/>
          </p:cNvSpPr>
          <p:nvPr>
            <p:ph type="title"/>
          </p:nvPr>
        </p:nvSpPr>
        <p:spPr>
          <a:xfrm>
            <a:off x="457200" y="205979"/>
            <a:ext cx="8229600" cy="857250"/>
          </a:xfrm>
        </p:spPr>
        <p:txBody>
          <a:bodyPr>
            <a:normAutofit/>
          </a:bodyPr>
          <a:lstStyle/>
          <a:p>
            <a:pPr algn="l"/>
            <a:r>
              <a:rPr lang="en-US" sz="3200" dirty="0" smtClean="0">
                <a:effectLst>
                  <a:outerShdw blurRad="38100" dist="38100" dir="2700000" algn="tl">
                    <a:srgbClr val="000000">
                      <a:alpha val="43137"/>
                    </a:srgbClr>
                  </a:outerShdw>
                </a:effectLst>
              </a:rPr>
              <a:t>Boundary Analysis</a:t>
            </a:r>
            <a:endParaRPr lang="en-US" sz="3200" dirty="0">
              <a:effectLst>
                <a:outerShdw blurRad="38100" dist="38100" dir="2700000" algn="tl">
                  <a:srgbClr val="000000">
                    <a:alpha val="43137"/>
                  </a:srgbClr>
                </a:outerShdw>
              </a:effectLst>
            </a:endParaRPr>
          </a:p>
        </p:txBody>
      </p:sp>
      <p:sp>
        <p:nvSpPr>
          <p:cNvPr id="9" name="8 CuadroTexto"/>
          <p:cNvSpPr txBox="1"/>
          <p:nvPr/>
        </p:nvSpPr>
        <p:spPr>
          <a:xfrm rot="20993359">
            <a:off x="2266077" y="2836609"/>
            <a:ext cx="4677884" cy="369332"/>
          </a:xfrm>
          <a:prstGeom prst="rect">
            <a:avLst/>
          </a:prstGeom>
          <a:solidFill>
            <a:schemeClr val="bg1"/>
          </a:solidFill>
          <a:ln>
            <a:solidFill>
              <a:srgbClr val="C00000"/>
            </a:solidFill>
          </a:ln>
          <a:effectLst>
            <a:outerShdw blurRad="50800" dist="38100" dir="2700000" algn="tl" rotWithShape="0">
              <a:prstClr val="black">
                <a:alpha val="40000"/>
              </a:prstClr>
            </a:outerShdw>
          </a:effectLst>
        </p:spPr>
        <p:txBody>
          <a:bodyPr wrap="none" rtlCol="0">
            <a:spAutoFit/>
          </a:bodyPr>
          <a:lstStyle/>
          <a:p>
            <a:r>
              <a:rPr lang="en-US" dirty="0" smtClean="0">
                <a:latin typeface="Segoe Print" panose="02000600000000000000" pitchFamily="2" charset="0"/>
              </a:rPr>
              <a:t>Details in the paper and supplemental</a:t>
            </a:r>
            <a:endParaRPr lang="en-US" dirty="0">
              <a:latin typeface="Segoe Print" panose="02000600000000000000" pitchFamily="2" charset="0"/>
            </a:endParaRPr>
          </a:p>
        </p:txBody>
      </p:sp>
    </p:spTree>
    <p:extLst>
      <p:ext uri="{BB962C8B-B14F-4D97-AF65-F5344CB8AC3E}">
        <p14:creationId xmlns:p14="http://schemas.microsoft.com/office/powerpoint/2010/main" val="3623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9582"/>
            <a:ext cx="8229600" cy="3535041"/>
          </a:xfrm>
        </p:spPr>
        <p:txBody>
          <a:bodyPr>
            <a:normAutofit/>
          </a:bodyPr>
          <a:lstStyle/>
          <a:p>
            <a:pPr marL="0" indent="0">
              <a:buNone/>
            </a:pPr>
            <a:r>
              <a:rPr lang="en-US" sz="2800" dirty="0" smtClean="0"/>
              <a:t>Observations:</a:t>
            </a:r>
          </a:p>
          <a:p>
            <a:pPr lvl="1">
              <a:buFont typeface="Arial" pitchFamily="34" charset="0"/>
              <a:buChar char="•"/>
            </a:pPr>
            <a:r>
              <a:rPr lang="en-US" dirty="0" smtClean="0"/>
              <a:t>Interactions at boundaries become new sources</a:t>
            </a:r>
          </a:p>
          <a:p>
            <a:pPr lvl="1">
              <a:buFont typeface="Arial" pitchFamily="34" charset="0"/>
              <a:buChar char="•"/>
            </a:pPr>
            <a:r>
              <a:rPr lang="en-US" dirty="0" smtClean="0"/>
              <a:t>The behavior at Medium-to-Medium boundaries depends on the correlation between media.</a:t>
            </a:r>
          </a:p>
        </p:txBody>
      </p:sp>
      <p:sp>
        <p:nvSpPr>
          <p:cNvPr id="5" name="1 Título"/>
          <p:cNvSpPr>
            <a:spLocks noGrp="1"/>
          </p:cNvSpPr>
          <p:nvPr>
            <p:ph type="title"/>
          </p:nvPr>
        </p:nvSpPr>
        <p:spPr>
          <a:xfrm>
            <a:off x="457200" y="205979"/>
            <a:ext cx="8229600" cy="857250"/>
          </a:xfrm>
        </p:spPr>
        <p:txBody>
          <a:bodyPr>
            <a:normAutofit/>
          </a:bodyPr>
          <a:lstStyle/>
          <a:p>
            <a:pPr algn="l"/>
            <a:r>
              <a:rPr lang="en-US" sz="3200" dirty="0" smtClean="0"/>
              <a:t>Boundary Analysis</a:t>
            </a:r>
            <a:endParaRPr lang="en-US" sz="3200" dirty="0"/>
          </a:p>
        </p:txBody>
      </p:sp>
    </p:spTree>
    <p:extLst>
      <p:ext uri="{BB962C8B-B14F-4D97-AF65-F5344CB8AC3E}">
        <p14:creationId xmlns:p14="http://schemas.microsoft.com/office/powerpoint/2010/main" val="216163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4758269" y="3550245"/>
            <a:ext cx="3990195" cy="461665"/>
          </a:xfrm>
          <a:prstGeom prst="rect">
            <a:avLst/>
          </a:prstGeom>
          <a:noFill/>
        </p:spPr>
        <p:txBody>
          <a:bodyPr wrap="none" rtlCol="0">
            <a:spAutoFit/>
          </a:bodyPr>
          <a:lstStyle/>
          <a:p>
            <a:pPr algn="r"/>
            <a:r>
              <a:rPr lang="en-US" sz="2400" dirty="0" smtClean="0"/>
              <a:t>Extended GBE (E-GBE) [Ours]</a:t>
            </a:r>
            <a:endParaRPr lang="en-US" sz="2400" dirty="0"/>
          </a:p>
        </p:txBody>
      </p:sp>
      <p:pic>
        <p:nvPicPr>
          <p:cNvPr id="4100" name="Picture 4" descr="https://latex.codecogs.com/gif.latex?%5Cdpi%7B300%7D%20%5Cbegin%7Balign*%7D%20%5Cfrac%7B%5Ctext%7Bd%7D%7D%7B%5Ctext%7Bd%7Ds%7D%20L%28%5Cmathbf%7Bx%7D%2C%5Comega%2Cs%29%20&amp;plus;%20%5Comega%20%5Ccdot%20%5Ctriangledown%20L%28%5Cmathbf%7Bx%7D%2C%5Comega%2Cs%29%20%26%20%3D%20-%5CSigma_S%28%5Cmathbf%7Bx%7D%2Cs%29%20L_S%28%5Cmathbf%7Bx%7D%2C%5Comega%2Cs%29%5C%5C%20%26%20-%20%5Csum_j%20%5CSigma_%7BQ_j%7D%28%5Cmathbf%7Bx%7D%2Cs%29%20L_%7BQ_j%7D%28%5Cmathbf%7Bx%7D%2C%5Comega%2Cs%29%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542" y="2013394"/>
            <a:ext cx="7272808" cy="143630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rot="540981">
            <a:off x="2961039" y="4088680"/>
            <a:ext cx="2999539" cy="646331"/>
          </a:xfrm>
          <a:prstGeom prst="rect">
            <a:avLst/>
          </a:prstGeom>
          <a:noFill/>
        </p:spPr>
        <p:txBody>
          <a:bodyPr wrap="none" rtlCol="0">
            <a:spAutoFit/>
          </a:bodyPr>
          <a:lstStyle/>
          <a:p>
            <a:r>
              <a:rPr lang="en-US" dirty="0" smtClean="0">
                <a:latin typeface="Segoe Print" panose="02000600000000000000" pitchFamily="2" charset="0"/>
              </a:rPr>
              <a:t>Extinction from Sources</a:t>
            </a:r>
          </a:p>
          <a:p>
            <a:r>
              <a:rPr lang="en-US" dirty="0" smtClean="0">
                <a:latin typeface="Segoe Print" panose="02000600000000000000" pitchFamily="2" charset="0"/>
              </a:rPr>
              <a:t>(and Boundaries)</a:t>
            </a:r>
            <a:endParaRPr lang="en-US" dirty="0">
              <a:latin typeface="Segoe Print" panose="02000600000000000000" pitchFamily="2" charset="0"/>
            </a:endParaRPr>
          </a:p>
        </p:txBody>
      </p:sp>
      <p:sp>
        <p:nvSpPr>
          <p:cNvPr id="9" name="8 Forma libre"/>
          <p:cNvSpPr/>
          <p:nvPr/>
        </p:nvSpPr>
        <p:spPr>
          <a:xfrm rot="203507" flipH="1" flipV="1">
            <a:off x="4387252" y="3072787"/>
            <a:ext cx="657882" cy="1018918"/>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1" name="10 CuadroTexto"/>
          <p:cNvSpPr txBox="1"/>
          <p:nvPr/>
        </p:nvSpPr>
        <p:spPr>
          <a:xfrm rot="21229918">
            <a:off x="3296347" y="963096"/>
            <a:ext cx="3320140" cy="369332"/>
          </a:xfrm>
          <a:prstGeom prst="rect">
            <a:avLst/>
          </a:prstGeom>
          <a:noFill/>
        </p:spPr>
        <p:txBody>
          <a:bodyPr wrap="none" rtlCol="0">
            <a:spAutoFit/>
          </a:bodyPr>
          <a:lstStyle/>
          <a:p>
            <a:r>
              <a:rPr lang="en-US" dirty="0" smtClean="0">
                <a:latin typeface="Segoe Print" panose="02000600000000000000" pitchFamily="2" charset="0"/>
              </a:rPr>
              <a:t>Extinction from </a:t>
            </a:r>
            <a:r>
              <a:rPr lang="en-US" dirty="0" err="1" smtClean="0">
                <a:latin typeface="Segoe Print" panose="02000600000000000000" pitchFamily="2" charset="0"/>
              </a:rPr>
              <a:t>Scatterers</a:t>
            </a:r>
            <a:endParaRPr lang="en-US" dirty="0">
              <a:latin typeface="Segoe Print" panose="02000600000000000000" pitchFamily="2" charset="0"/>
            </a:endParaRPr>
          </a:p>
        </p:txBody>
      </p:sp>
      <p:sp>
        <p:nvSpPr>
          <p:cNvPr id="12" name="11 Forma libre"/>
          <p:cNvSpPr/>
          <p:nvPr/>
        </p:nvSpPr>
        <p:spPr>
          <a:xfrm rot="20669362" flipH="1">
            <a:off x="4570163" y="1210115"/>
            <a:ext cx="657882" cy="114441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562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9582"/>
            <a:ext cx="8229600" cy="3535041"/>
          </a:xfrm>
        </p:spPr>
        <p:txBody>
          <a:bodyPr>
            <a:normAutofit/>
          </a:bodyPr>
          <a:lstStyle/>
          <a:p>
            <a:pPr marL="0" indent="0">
              <a:buNone/>
            </a:pPr>
            <a:r>
              <a:rPr lang="en-US" dirty="0" smtClean="0"/>
              <a:t>Is it usable for rendering?</a:t>
            </a:r>
          </a:p>
          <a:p>
            <a:pPr marL="0" indent="0">
              <a:buNone/>
            </a:pPr>
            <a:r>
              <a:rPr lang="en-US" dirty="0" err="1" smtClean="0"/>
              <a:t>Nop</a:t>
            </a:r>
            <a:r>
              <a:rPr lang="en-US" dirty="0" smtClean="0"/>
              <a:t>… it assumes:</a:t>
            </a:r>
          </a:p>
          <a:p>
            <a:pPr lvl="1"/>
            <a:r>
              <a:rPr lang="en-US" dirty="0"/>
              <a:t>Same correlation between </a:t>
            </a:r>
            <a:r>
              <a:rPr lang="en-US" dirty="0" err="1"/>
              <a:t>scatterers</a:t>
            </a:r>
            <a:r>
              <a:rPr lang="en-US" dirty="0"/>
              <a:t>, sources…</a:t>
            </a:r>
          </a:p>
          <a:p>
            <a:pPr lvl="1"/>
            <a:r>
              <a:rPr lang="en-US" dirty="0" smtClean="0"/>
              <a:t>Infinite </a:t>
            </a:r>
            <a:r>
              <a:rPr lang="en-US" dirty="0"/>
              <a:t>media (no boundaries</a:t>
            </a:r>
            <a:r>
              <a:rPr lang="en-US" dirty="0" smtClean="0"/>
              <a:t>)</a:t>
            </a:r>
          </a:p>
          <a:p>
            <a:pPr lvl="1"/>
            <a:r>
              <a:rPr lang="en-US" dirty="0" smtClean="0"/>
              <a:t>Not mixtures of </a:t>
            </a:r>
            <a:r>
              <a:rPr lang="en-US" dirty="0" err="1" smtClean="0"/>
              <a:t>scattereres</a:t>
            </a:r>
            <a:endParaRPr lang="en-US" dirty="0"/>
          </a:p>
        </p:txBody>
      </p:sp>
    </p:spTree>
    <p:extLst>
      <p:ext uri="{BB962C8B-B14F-4D97-AF65-F5344CB8AC3E}">
        <p14:creationId xmlns:p14="http://schemas.microsoft.com/office/powerpoint/2010/main" val="26623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atex.codecogs.com/gif.latex?%5Cdpi%7B300%7D%20%5Cbegin%7Balign*%7D%20%5Cfrac%7B%5Ctext%7Bd%7D%7D%7B%5Ctext%7Bd%7Ds%7D%20L%28%5Cmathbf%7Bx%7D%2C%5Comega%2Cs%29%20%26%20&amp;plus;%20%5Comega%20%5Ccdot%20%5Ctriangledown%20L%28%5Cmathbf%7Bx%7D%2C%5Comega%2Cs%29%20%3D%20%5C%5C%20%26-%5CSigma_S%28%5Cmathbf%7Bx%7D%2Cs%29%20L_S%28%5Cmathbf%7Bx%7D%2C%5Comega%2Cs%29%20-%20%5Csum_j%5CSigma_Q%28%5Cmathbf%7Bx%7D%2Cs%29%20L_Q%28%5Cmathbf%7Bx%7D%2C%5Comega%2Cs%29%20%5C%5C%20L_S%28%5Cmathbf%7Bx%7D%2C%5Comega%2C0%29%20%26%20%3D%20%5Cint_0%5E%5Cinfty%5Cint_%5COmega%5CBig%28%5Ctext%7BB%7D_%7BS%7D%28%5Cmathbf%7Bx%7D%2C%5Comega%2C%5Comega_i%2Ct%29%5C%2CL_S%28%5Cmathbf%7Bx%7D%2C%5Comega_i%2Ct%29%20%5C%5C%20%26&amp;plus;%20%5Csum_j%20%5Ctext%7BB%7D_%7BQ_j%7D%28%5Cmathbf%7Bx%7D%2C%5Comega%2C%5Comega_i%2Ct%29%5C%2CL_%7BQ_j%7D%28%5Cmathbf%7Bx%7D%2C%5Comega_i%2Ct%29%5CBig%29%20%5C%2C%5Ctext%7Bd%7D%7B%5Comega_i%7D%5C%2C%5Ctext%7Bd%7D%7Bt%7D%2C%20%5C%5C%20L_%7BQ_j%7D%28%5Cmathbf%7Bx%7D%2C%5Comega%2C0%29%20%26%20%3D%20Q_j%28%5Cmathbf%7Bx%7D%2C%5Comega%29%2C%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927600"/>
            <a:ext cx="7574662" cy="355533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893469" y="4054301"/>
            <a:ext cx="1854995" cy="461665"/>
          </a:xfrm>
          <a:prstGeom prst="rect">
            <a:avLst/>
          </a:prstGeom>
          <a:noFill/>
        </p:spPr>
        <p:txBody>
          <a:bodyPr wrap="none" rtlCol="0">
            <a:spAutoFit/>
          </a:bodyPr>
          <a:lstStyle/>
          <a:p>
            <a:pPr algn="r"/>
            <a:r>
              <a:rPr lang="en-US" sz="2400" dirty="0" smtClean="0"/>
              <a:t>E-GBE [Ours]</a:t>
            </a:r>
            <a:endParaRPr lang="en-US" sz="2400" dirty="0"/>
          </a:p>
        </p:txBody>
      </p:sp>
      <p:sp>
        <p:nvSpPr>
          <p:cNvPr id="7" name="6 Rectángulo"/>
          <p:cNvSpPr/>
          <p:nvPr/>
        </p:nvSpPr>
        <p:spPr>
          <a:xfrm>
            <a:off x="683568" y="2459088"/>
            <a:ext cx="8072494" cy="155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642910" y="4071948"/>
            <a:ext cx="4429156" cy="1071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3916078" y="558268"/>
            <a:ext cx="2456122" cy="369332"/>
          </a:xfrm>
          <a:prstGeom prst="rect">
            <a:avLst/>
          </a:prstGeom>
          <a:noFill/>
        </p:spPr>
        <p:txBody>
          <a:bodyPr wrap="none" rtlCol="0">
            <a:spAutoFit/>
          </a:bodyPr>
          <a:lstStyle/>
          <a:p>
            <a:r>
              <a:rPr lang="en-US" dirty="0" smtClean="0">
                <a:latin typeface="Segoe Print" panose="02000600000000000000" pitchFamily="2" charset="0"/>
              </a:rPr>
              <a:t>Scattered Radiance</a:t>
            </a:r>
            <a:endParaRPr lang="en-US" dirty="0">
              <a:latin typeface="Segoe Print" panose="02000600000000000000" pitchFamily="2" charset="0"/>
            </a:endParaRPr>
          </a:p>
        </p:txBody>
      </p:sp>
      <p:sp>
        <p:nvSpPr>
          <p:cNvPr id="10" name="9 Forma libre"/>
          <p:cNvSpPr/>
          <p:nvPr/>
        </p:nvSpPr>
        <p:spPr>
          <a:xfrm rot="560556">
            <a:off x="4434847" y="746141"/>
            <a:ext cx="657882" cy="1025440"/>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1" name="10 CuadroTexto"/>
          <p:cNvSpPr txBox="1"/>
          <p:nvPr/>
        </p:nvSpPr>
        <p:spPr>
          <a:xfrm>
            <a:off x="6724390" y="555526"/>
            <a:ext cx="2281394" cy="369332"/>
          </a:xfrm>
          <a:prstGeom prst="rect">
            <a:avLst/>
          </a:prstGeom>
          <a:noFill/>
        </p:spPr>
        <p:txBody>
          <a:bodyPr wrap="none" rtlCol="0">
            <a:spAutoFit/>
          </a:bodyPr>
          <a:lstStyle/>
          <a:p>
            <a:r>
              <a:rPr lang="en-US" dirty="0" smtClean="0">
                <a:latin typeface="Segoe Print" panose="02000600000000000000" pitchFamily="2" charset="0"/>
              </a:rPr>
              <a:t>Emitted Radiance</a:t>
            </a:r>
            <a:endParaRPr lang="en-US" dirty="0">
              <a:latin typeface="Segoe Print" panose="02000600000000000000" pitchFamily="2" charset="0"/>
            </a:endParaRPr>
          </a:p>
        </p:txBody>
      </p:sp>
      <p:sp>
        <p:nvSpPr>
          <p:cNvPr id="12" name="11 Forma libre"/>
          <p:cNvSpPr/>
          <p:nvPr/>
        </p:nvSpPr>
        <p:spPr>
          <a:xfrm rot="560556">
            <a:off x="7243159" y="743399"/>
            <a:ext cx="657882" cy="1025440"/>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2" name="1 Elipse"/>
          <p:cNvSpPr/>
          <p:nvPr/>
        </p:nvSpPr>
        <p:spPr>
          <a:xfrm rot="775688">
            <a:off x="2771800" y="2211710"/>
            <a:ext cx="576064" cy="115212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2 Elipse"/>
          <p:cNvSpPr/>
          <p:nvPr/>
        </p:nvSpPr>
        <p:spPr>
          <a:xfrm rot="775688">
            <a:off x="7320249" y="3221010"/>
            <a:ext cx="576064" cy="646779"/>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rot="494715">
            <a:off x="107504" y="2067694"/>
            <a:ext cx="2550698" cy="369332"/>
          </a:xfrm>
          <a:prstGeom prst="rect">
            <a:avLst/>
          </a:prstGeom>
          <a:noFill/>
        </p:spPr>
        <p:txBody>
          <a:bodyPr wrap="none" rtlCol="0">
            <a:spAutoFit/>
          </a:bodyPr>
          <a:lstStyle/>
          <a:p>
            <a:r>
              <a:rPr lang="en-US" dirty="0" smtClean="0">
                <a:latin typeface="Segoe Print" panose="02000600000000000000" pitchFamily="2" charset="0"/>
              </a:rPr>
              <a:t>Scattering Operator</a:t>
            </a:r>
            <a:endParaRPr lang="en-US" dirty="0">
              <a:latin typeface="Segoe Print" panose="02000600000000000000" pitchFamily="2" charset="0"/>
            </a:endParaRPr>
          </a:p>
        </p:txBody>
      </p:sp>
      <p:sp>
        <p:nvSpPr>
          <p:cNvPr id="15" name="14 Forma libre"/>
          <p:cNvSpPr/>
          <p:nvPr/>
        </p:nvSpPr>
        <p:spPr>
          <a:xfrm rot="16367389">
            <a:off x="3550869" y="1393148"/>
            <a:ext cx="328941" cy="213188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6" name="15 Forma libre"/>
          <p:cNvSpPr/>
          <p:nvPr/>
        </p:nvSpPr>
        <p:spPr>
          <a:xfrm rot="7183501" flipV="1">
            <a:off x="1471314" y="1815917"/>
            <a:ext cx="903418" cy="3138358"/>
          </a:xfrm>
          <a:custGeom>
            <a:avLst/>
            <a:gdLst>
              <a:gd name="connsiteX0" fmla="*/ 254000 w 278440"/>
              <a:gd name="connsiteY0" fmla="*/ 0 h 838200"/>
              <a:gd name="connsiteX1" fmla="*/ 254000 w 278440"/>
              <a:gd name="connsiteY1" fmla="*/ 516467 h 838200"/>
              <a:gd name="connsiteX2" fmla="*/ 0 w 278440"/>
              <a:gd name="connsiteY2" fmla="*/ 838200 h 838200"/>
              <a:gd name="connsiteX0" fmla="*/ 740599 w 765039"/>
              <a:gd name="connsiteY0" fmla="*/ 0 h 962147"/>
              <a:gd name="connsiteX1" fmla="*/ 740599 w 765039"/>
              <a:gd name="connsiteY1" fmla="*/ 516467 h 962147"/>
              <a:gd name="connsiteX2" fmla="*/ 0 w 765039"/>
              <a:gd name="connsiteY2" fmla="*/ 962147 h 962147"/>
              <a:gd name="connsiteX0" fmla="*/ 740599 w 765039"/>
              <a:gd name="connsiteY0" fmla="*/ 0 h 962147"/>
              <a:gd name="connsiteX1" fmla="*/ 740599 w 765039"/>
              <a:gd name="connsiteY1" fmla="*/ 516467 h 962147"/>
              <a:gd name="connsiteX2" fmla="*/ 0 w 765039"/>
              <a:gd name="connsiteY2" fmla="*/ 962147 h 962147"/>
              <a:gd name="connsiteX0" fmla="*/ 0 w 744603"/>
              <a:gd name="connsiteY0" fmla="*/ 0 h 1233919"/>
              <a:gd name="connsiteX1" fmla="*/ 742907 w 744603"/>
              <a:gd name="connsiteY1" fmla="*/ 788239 h 1233919"/>
              <a:gd name="connsiteX2" fmla="*/ 2308 w 744603"/>
              <a:gd name="connsiteY2" fmla="*/ 1233919 h 1233919"/>
              <a:gd name="connsiteX0" fmla="*/ 0 w 764720"/>
              <a:gd name="connsiteY0" fmla="*/ 0 h 1233919"/>
              <a:gd name="connsiteX1" fmla="*/ 742907 w 764720"/>
              <a:gd name="connsiteY1" fmla="*/ 788239 h 1233919"/>
              <a:gd name="connsiteX2" fmla="*/ 2308 w 764720"/>
              <a:gd name="connsiteY2" fmla="*/ 1233919 h 1233919"/>
            </a:gdLst>
            <a:ahLst/>
            <a:cxnLst>
              <a:cxn ang="0">
                <a:pos x="connsiteX0" y="connsiteY0"/>
              </a:cxn>
              <a:cxn ang="0">
                <a:pos x="connsiteX1" y="connsiteY1"/>
              </a:cxn>
              <a:cxn ang="0">
                <a:pos x="connsiteX2" y="connsiteY2"/>
              </a:cxn>
            </a:cxnLst>
            <a:rect l="l" t="t" r="r" b="b"/>
            <a:pathLst>
              <a:path w="764720" h="1233919">
                <a:moveTo>
                  <a:pt x="0" y="0"/>
                </a:moveTo>
                <a:cubicBezTo>
                  <a:pt x="853154" y="115786"/>
                  <a:pt x="785240" y="648539"/>
                  <a:pt x="742907" y="788239"/>
                </a:cubicBezTo>
                <a:cubicBezTo>
                  <a:pt x="700574" y="927939"/>
                  <a:pt x="620127" y="1088937"/>
                  <a:pt x="2308" y="1233919"/>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909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1" grpId="0"/>
      <p:bldP spid="12" grpId="0" animBg="1"/>
      <p:bldP spid="2" grpId="0" animBg="1"/>
      <p:bldP spid="13" grpId="0" animBg="1"/>
      <p:bldP spid="14" grpId="0"/>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lstStyle/>
          <a:p>
            <a:r>
              <a:rPr lang="en-US" dirty="0" smtClean="0"/>
              <a:t>Results</a:t>
            </a:r>
            <a:endParaRPr lang="en-US" dirty="0"/>
          </a:p>
        </p:txBody>
      </p:sp>
    </p:spTree>
    <p:extLst>
      <p:ext uri="{BB962C8B-B14F-4D97-AF65-F5344CB8AC3E}">
        <p14:creationId xmlns:p14="http://schemas.microsoft.com/office/powerpoint/2010/main" val="160284769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30" r="56766"/>
          <a:stretch/>
        </p:blipFill>
        <p:spPr bwMode="auto">
          <a:xfrm>
            <a:off x="705559" y="195486"/>
            <a:ext cx="2308573" cy="472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rot="16200000">
            <a:off x="-1495395" y="2293148"/>
            <a:ext cx="3988592" cy="369332"/>
          </a:xfrm>
          <a:prstGeom prst="rect">
            <a:avLst/>
          </a:prstGeom>
          <a:noFill/>
        </p:spPr>
        <p:txBody>
          <a:bodyPr wrap="none" rtlCol="0">
            <a:spAutoFit/>
          </a:bodyPr>
          <a:lstStyle/>
          <a:p>
            <a:r>
              <a:rPr lang="en-US" cap="small" dirty="0" smtClean="0"/>
              <a:t>Negative Correlation </a:t>
            </a:r>
            <a:r>
              <a:rPr lang="en-US" dirty="0" smtClean="0"/>
              <a:t>(linear extinction)</a:t>
            </a:r>
            <a:endParaRPr lang="en-US" dirty="0"/>
          </a:p>
        </p:txBody>
      </p:sp>
      <p:sp>
        <p:nvSpPr>
          <p:cNvPr id="5" name="4 Rectángulo"/>
          <p:cNvSpPr/>
          <p:nvPr/>
        </p:nvSpPr>
        <p:spPr>
          <a:xfrm>
            <a:off x="3542019" y="4227934"/>
            <a:ext cx="165885" cy="24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11 Rectángulo"/>
          <p:cNvSpPr/>
          <p:nvPr/>
        </p:nvSpPr>
        <p:spPr>
          <a:xfrm>
            <a:off x="6309490" y="4268422"/>
            <a:ext cx="165885" cy="24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2 Rectángulo"/>
          <p:cNvSpPr/>
          <p:nvPr/>
        </p:nvSpPr>
        <p:spPr>
          <a:xfrm>
            <a:off x="2915816" y="51470"/>
            <a:ext cx="211589" cy="2980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13 Rectángulo"/>
          <p:cNvSpPr/>
          <p:nvPr/>
        </p:nvSpPr>
        <p:spPr>
          <a:xfrm rot="5400000">
            <a:off x="4570257" y="-3982720"/>
            <a:ext cx="211589" cy="8288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16 CuadroTexto"/>
          <p:cNvSpPr txBox="1"/>
          <p:nvPr/>
        </p:nvSpPr>
        <p:spPr>
          <a:xfrm>
            <a:off x="1500166" y="4866501"/>
            <a:ext cx="742511" cy="276999"/>
          </a:xfrm>
          <a:prstGeom prst="rect">
            <a:avLst/>
          </a:prstGeom>
          <a:noFill/>
        </p:spPr>
        <p:txBody>
          <a:bodyPr wrap="none" rtlCol="0">
            <a:spAutoFit/>
          </a:bodyPr>
          <a:lstStyle/>
          <a:p>
            <a:pPr algn="ctr"/>
            <a:r>
              <a:rPr lang="en-US" sz="1200" dirty="0" smtClean="0"/>
              <a:t>Distance</a:t>
            </a:r>
            <a:endParaRPr lang="en-US" sz="1200" dirty="0"/>
          </a:p>
        </p:txBody>
      </p:sp>
      <p:grpSp>
        <p:nvGrpSpPr>
          <p:cNvPr id="20" name="19 Grupo"/>
          <p:cNvGrpSpPr/>
          <p:nvPr/>
        </p:nvGrpSpPr>
        <p:grpSpPr>
          <a:xfrm>
            <a:off x="3142779" y="195485"/>
            <a:ext cx="2581349" cy="4939280"/>
            <a:chOff x="3142779" y="195485"/>
            <a:chExt cx="2581349" cy="4939280"/>
          </a:xfrm>
        </p:grpSpPr>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64" r="32927"/>
            <a:stretch/>
          </p:blipFill>
          <p:spPr bwMode="auto">
            <a:xfrm>
              <a:off x="3624962" y="195485"/>
              <a:ext cx="2099166" cy="472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rot="16200000">
              <a:off x="1113345" y="2293147"/>
              <a:ext cx="4428200" cy="369332"/>
            </a:xfrm>
            <a:prstGeom prst="rect">
              <a:avLst/>
            </a:prstGeom>
            <a:noFill/>
          </p:spPr>
          <p:txBody>
            <a:bodyPr wrap="none" rtlCol="0">
              <a:spAutoFit/>
            </a:bodyPr>
            <a:lstStyle/>
            <a:p>
              <a:r>
                <a:rPr lang="en-US" cap="small" dirty="0" smtClean="0"/>
                <a:t>Positive Correlation </a:t>
              </a:r>
              <a:r>
                <a:rPr lang="en-US" dirty="0" smtClean="0"/>
                <a:t>(power law extinction)</a:t>
              </a:r>
              <a:endParaRPr lang="en-US" dirty="0"/>
            </a:p>
          </p:txBody>
        </p:sp>
        <p:sp>
          <p:nvSpPr>
            <p:cNvPr id="18" name="17 CuadroTexto"/>
            <p:cNvSpPr txBox="1"/>
            <p:nvPr/>
          </p:nvSpPr>
          <p:spPr>
            <a:xfrm>
              <a:off x="4329555" y="4857766"/>
              <a:ext cx="742511" cy="276999"/>
            </a:xfrm>
            <a:prstGeom prst="rect">
              <a:avLst/>
            </a:prstGeom>
            <a:noFill/>
          </p:spPr>
          <p:txBody>
            <a:bodyPr wrap="none" rtlCol="0">
              <a:spAutoFit/>
            </a:bodyPr>
            <a:lstStyle/>
            <a:p>
              <a:pPr algn="ctr"/>
              <a:r>
                <a:rPr lang="en-US" sz="1200" dirty="0" smtClean="0"/>
                <a:t>Distance</a:t>
              </a:r>
              <a:endParaRPr lang="en-US" sz="1200" dirty="0"/>
            </a:p>
          </p:txBody>
        </p:sp>
      </p:grpSp>
      <p:grpSp>
        <p:nvGrpSpPr>
          <p:cNvPr id="21" name="20 Grupo"/>
          <p:cNvGrpSpPr/>
          <p:nvPr/>
        </p:nvGrpSpPr>
        <p:grpSpPr>
          <a:xfrm>
            <a:off x="6023101" y="195486"/>
            <a:ext cx="2510974" cy="4939279"/>
            <a:chOff x="6023101" y="195486"/>
            <a:chExt cx="2510974" cy="4939279"/>
          </a:xfrm>
        </p:grpSpPr>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62" r="8140"/>
            <a:stretch/>
          </p:blipFill>
          <p:spPr bwMode="auto">
            <a:xfrm>
              <a:off x="6444208" y="195486"/>
              <a:ext cx="2089867" cy="472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rot="16200000">
              <a:off x="4118893" y="2293148"/>
              <a:ext cx="4177747" cy="369332"/>
            </a:xfrm>
            <a:prstGeom prst="rect">
              <a:avLst/>
            </a:prstGeom>
            <a:noFill/>
          </p:spPr>
          <p:txBody>
            <a:bodyPr wrap="none" rtlCol="0">
              <a:spAutoFit/>
            </a:bodyPr>
            <a:lstStyle/>
            <a:p>
              <a:r>
                <a:rPr lang="en-US" cap="small" dirty="0" smtClean="0"/>
                <a:t>Negative Correlation</a:t>
              </a:r>
              <a:r>
                <a:rPr lang="en-US" dirty="0" smtClean="0"/>
                <a:t> (gamma extinction)</a:t>
              </a:r>
              <a:endParaRPr lang="en-US" dirty="0"/>
            </a:p>
          </p:txBody>
        </p:sp>
        <p:sp>
          <p:nvSpPr>
            <p:cNvPr id="19" name="18 CuadroTexto"/>
            <p:cNvSpPr txBox="1"/>
            <p:nvPr/>
          </p:nvSpPr>
          <p:spPr>
            <a:xfrm>
              <a:off x="7286644" y="4857766"/>
              <a:ext cx="742511" cy="276999"/>
            </a:xfrm>
            <a:prstGeom prst="rect">
              <a:avLst/>
            </a:prstGeom>
            <a:noFill/>
          </p:spPr>
          <p:txBody>
            <a:bodyPr wrap="none" rtlCol="0">
              <a:spAutoFit/>
            </a:bodyPr>
            <a:lstStyle/>
            <a:p>
              <a:pPr algn="ctr"/>
              <a:r>
                <a:rPr lang="en-US" sz="1200" dirty="0" smtClean="0"/>
                <a:t>Distance</a:t>
              </a:r>
              <a:endParaRPr lang="en-US" sz="1200" dirty="0"/>
            </a:p>
          </p:txBody>
        </p:sp>
      </p:grpSp>
    </p:spTree>
    <p:extLst>
      <p:ext uri="{BB962C8B-B14F-4D97-AF65-F5344CB8AC3E}">
        <p14:creationId xmlns:p14="http://schemas.microsoft.com/office/powerpoint/2010/main" val="40367130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457201" y="699542"/>
            <a:ext cx="8229600" cy="35350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How to define the media properties?</a:t>
            </a:r>
          </a:p>
        </p:txBody>
      </p:sp>
      <p:pic>
        <p:nvPicPr>
          <p:cNvPr id="3076" name="Picture 4" descr="https://latex.codecogs.com/gif.latex?%5Cdpi%7B300%7D%20%5Cbegin%7Balign*%7D%20%5CSigma_S%28s%29%20%26%20%3D%20%5Cfrac%7Bp_S%28s%29%7D%7B%5Cint_0%5Es%20p_S%28t%29%20%5Ctext%7Bd%7Dt%7D%20%5Cstackrel%7B%3F%7D%7B%3D%7D%20f%28%5Cmu%29%5C%5C%20%5CSigma_%7BQ_j%7D%28s%29%20%26%20%3D%20%5Cfrac%7Bp_%7BQ_j%7D%28s%29%7D%7B%5Cint_0%5Es%20p_%7BQ_j%7D%28t%29%20%5Ctext%7Bd%7Dt%7D%20%5Cstackrel%7B%3F%7D%7B%3D%7D%20f%28%5Cmu%29%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635646"/>
            <a:ext cx="4957482" cy="221243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067944" y="1635646"/>
            <a:ext cx="1512168" cy="91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Rectángulo"/>
          <p:cNvSpPr/>
          <p:nvPr/>
        </p:nvSpPr>
        <p:spPr>
          <a:xfrm>
            <a:off x="4211960" y="2707894"/>
            <a:ext cx="1512168" cy="91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2 Marcador de contenido"/>
          <p:cNvSpPr>
            <a:spLocks noGrp="1"/>
          </p:cNvSpPr>
          <p:nvPr>
            <p:ph idx="1"/>
          </p:nvPr>
        </p:nvSpPr>
        <p:spPr>
          <a:xfrm>
            <a:off x="5652120" y="1419622"/>
            <a:ext cx="3168352" cy="3391025"/>
          </a:xfrm>
        </p:spPr>
        <p:txBody>
          <a:bodyPr>
            <a:normAutofit/>
          </a:bodyPr>
          <a:lstStyle/>
          <a:p>
            <a:pPr>
              <a:buClr>
                <a:srgbClr val="C00000"/>
              </a:buClr>
              <a:buFont typeface="Arial" panose="020B0604020202020204" pitchFamily="34" charset="0"/>
              <a:buChar char="χ"/>
            </a:pPr>
            <a:r>
              <a:rPr lang="en-US" sz="2400" dirty="0"/>
              <a:t>Intuitive?</a:t>
            </a:r>
          </a:p>
          <a:p>
            <a:pPr>
              <a:buClr>
                <a:srgbClr val="C00000"/>
              </a:buClr>
              <a:buFont typeface="Arial" panose="020B0604020202020204" pitchFamily="34" charset="0"/>
              <a:buChar char="χ"/>
            </a:pPr>
            <a:r>
              <a:rPr lang="en-US" sz="2400" dirty="0" smtClean="0"/>
              <a:t>Unrelated with optical properties.</a:t>
            </a:r>
            <a:endParaRPr lang="en-US" sz="2400" b="1" dirty="0" smtClean="0"/>
          </a:p>
          <a:p>
            <a:pPr>
              <a:buClr>
                <a:srgbClr val="C00000"/>
              </a:buClr>
              <a:buFont typeface="Arial" panose="020B0604020202020204" pitchFamily="34" charset="0"/>
              <a:buChar char="χ"/>
            </a:pPr>
            <a:endParaRPr lang="en-US" sz="2400" dirty="0" smtClean="0">
              <a:solidFill>
                <a:srgbClr val="C00000"/>
              </a:solidFill>
            </a:endParaRPr>
          </a:p>
          <a:p>
            <a:pPr>
              <a:buClr>
                <a:srgbClr val="C00000"/>
              </a:buClr>
              <a:buFont typeface="Arial" panose="020B0604020202020204" pitchFamily="34" charset="0"/>
              <a:buChar char="χ"/>
            </a:pPr>
            <a:endParaRPr lang="en-US" sz="2400" dirty="0">
              <a:solidFill>
                <a:srgbClr val="C00000"/>
              </a:solidFill>
            </a:endParaRPr>
          </a:p>
          <a:p>
            <a:pPr>
              <a:buClr>
                <a:srgbClr val="C00000"/>
              </a:buClr>
              <a:buFont typeface="Arial" panose="020B0604020202020204" pitchFamily="34" charset="0"/>
              <a:buChar char="χ"/>
            </a:pPr>
            <a:endParaRPr lang="en-US" sz="2400" dirty="0" smtClean="0">
              <a:solidFill>
                <a:srgbClr val="C00000"/>
              </a:solidFill>
            </a:endParaRPr>
          </a:p>
        </p:txBody>
      </p:sp>
    </p:spTree>
    <p:extLst>
      <p:ext uri="{BB962C8B-B14F-4D97-AF65-F5344CB8AC3E}">
        <p14:creationId xmlns:p14="http://schemas.microsoft.com/office/powerpoint/2010/main" val="5044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hidden="1"/>
          <p:cNvSpPr>
            <a:spLocks noGrp="1"/>
          </p:cNvSpPr>
          <p:nvPr>
            <p:ph type="title"/>
          </p:nvPr>
        </p:nvSpPr>
        <p:spPr/>
        <p:txBody>
          <a:bodyPr/>
          <a:lstStyle/>
          <a:p>
            <a:endParaRPr lang="es-ES" dirty="0"/>
          </a:p>
        </p:txBody>
      </p:sp>
      <p:pic>
        <p:nvPicPr>
          <p:cNvPr id="6146" name="Picture 2" descr="https://www.energytherapy.biz/wp-content/uploads/2017/05/how-to-inhale-himalayan-pink-salt-opti-4779883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57" b="1103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25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normAutofit fontScale="90000"/>
          </a:bodyPr>
          <a:lstStyle/>
          <a:p>
            <a:r>
              <a:rPr lang="en-US" dirty="0" smtClean="0"/>
              <a:t>Intuitive modeling of </a:t>
            </a:r>
            <a:br>
              <a:rPr lang="en-US" dirty="0" smtClean="0"/>
            </a:br>
            <a:r>
              <a:rPr lang="en-US" dirty="0" smtClean="0"/>
              <a:t>Positively-Correlated Media</a:t>
            </a:r>
            <a:endParaRPr lang="en-US" dirty="0"/>
          </a:p>
        </p:txBody>
      </p:sp>
    </p:spTree>
    <p:extLst>
      <p:ext uri="{BB962C8B-B14F-4D97-AF65-F5344CB8AC3E}">
        <p14:creationId xmlns:p14="http://schemas.microsoft.com/office/powerpoint/2010/main" val="264303825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118 Grupo"/>
          <p:cNvGrpSpPr/>
          <p:nvPr/>
        </p:nvGrpSpPr>
        <p:grpSpPr>
          <a:xfrm rot="19513325">
            <a:off x="3502135" y="1410563"/>
            <a:ext cx="2286016" cy="2258808"/>
            <a:chOff x="3388480" y="1057191"/>
            <a:chExt cx="3813119" cy="3767735"/>
          </a:xfrm>
        </p:grpSpPr>
        <p:sp>
          <p:nvSpPr>
            <p:cNvPr id="120" name="119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120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 name="130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131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132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133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5" name="134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135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7" name="136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137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138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139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1" name="140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141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 name="142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4" name="143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5" name="144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6" name="145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7" name="146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8" name="147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9" name="148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0" name="149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1" name="150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2" name="151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3" name="152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153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5" name="154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155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7" name="156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8" name="157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7 Grupo"/>
          <p:cNvGrpSpPr/>
          <p:nvPr/>
        </p:nvGrpSpPr>
        <p:grpSpPr>
          <a:xfrm rot="19513325">
            <a:off x="3502135" y="1410798"/>
            <a:ext cx="2286016" cy="2258808"/>
            <a:chOff x="3491880" y="1454759"/>
            <a:chExt cx="2286016" cy="2258808"/>
          </a:xfrm>
        </p:grpSpPr>
        <p:sp>
          <p:nvSpPr>
            <p:cNvPr id="36" name="35 Elipse"/>
            <p:cNvSpPr/>
            <p:nvPr/>
          </p:nvSpPr>
          <p:spPr>
            <a:xfrm>
              <a:off x="3491880" y="1454759"/>
              <a:ext cx="2286016" cy="2258808"/>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74 Elipse"/>
            <p:cNvSpPr/>
            <p:nvPr/>
          </p:nvSpPr>
          <p:spPr>
            <a:xfrm rot="20746543">
              <a:off x="4030298" y="1506412"/>
              <a:ext cx="1426219" cy="1071570"/>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20746543">
              <a:off x="4705940" y="2449582"/>
              <a:ext cx="689854" cy="60664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20746543">
              <a:off x="4125733" y="3061814"/>
              <a:ext cx="866080" cy="60664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rot="15664737">
              <a:off x="3374283" y="2561436"/>
              <a:ext cx="774983" cy="315728"/>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rot="5099654">
              <a:off x="4361316" y="212154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rot="5099654">
              <a:off x="4575456" y="225003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rot="5099654">
              <a:off x="4190004" y="225003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rot="5099654">
              <a:off x="4379856" y="232707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rot="5099654">
              <a:off x="4593997" y="155617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rot="5099654">
              <a:off x="4679672" y="335495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rot="5099654">
              <a:off x="4979449" y="262687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rot="5099654">
              <a:off x="4294219" y="172748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rot="5099654">
              <a:off x="4551169" y="207010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rot="5099654">
              <a:off x="4765328" y="202728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4850984" y="185596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4379856" y="194162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4765328" y="168465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3608952" y="241273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a:off x="4501212" y="172033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5150761" y="215576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3676067" y="272114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3676067" y="289245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3737436" y="254121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4765328"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4850984" y="2798186"/>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4404144" y="310659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4593997"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rot="5099654">
              <a:off x="4422685" y="331212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rot="5099654">
              <a:off x="4190004" y="336356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4318488" y="349204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4489800" y="353487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4765328" y="262687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4208544"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4679672" y="185596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5150761" y="249839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4936621" y="211293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a:off x="5229289" y="180599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5022277" y="284101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5193589" y="266970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065105" y="189879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132221" y="16504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832424" y="152195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06" name="205 Grupo"/>
          <p:cNvGrpSpPr/>
          <p:nvPr/>
        </p:nvGrpSpPr>
        <p:grpSpPr>
          <a:xfrm rot="19513325">
            <a:off x="3502135" y="1410798"/>
            <a:ext cx="2286016" cy="2258808"/>
            <a:chOff x="3491880" y="1454759"/>
            <a:chExt cx="2286016" cy="2258808"/>
          </a:xfrm>
        </p:grpSpPr>
        <p:sp>
          <p:nvSpPr>
            <p:cNvPr id="207" name="206 Elipse"/>
            <p:cNvSpPr/>
            <p:nvPr/>
          </p:nvSpPr>
          <p:spPr>
            <a:xfrm>
              <a:off x="3491880" y="1454759"/>
              <a:ext cx="2286016" cy="2258808"/>
            </a:xfrm>
            <a:prstGeom prst="ellipse">
              <a:avLst/>
            </a:prstGeom>
            <a:solidFill>
              <a:schemeClr val="accent3">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207 Elipse"/>
            <p:cNvSpPr/>
            <p:nvPr/>
          </p:nvSpPr>
          <p:spPr>
            <a:xfrm rot="20746543">
              <a:off x="4030298" y="1506412"/>
              <a:ext cx="1426219" cy="1071570"/>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9" name="208 Elipse"/>
            <p:cNvSpPr/>
            <p:nvPr/>
          </p:nvSpPr>
          <p:spPr>
            <a:xfrm rot="20746543">
              <a:off x="4705940" y="2449582"/>
              <a:ext cx="689854" cy="60664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0" name="209 Elipse"/>
            <p:cNvSpPr/>
            <p:nvPr/>
          </p:nvSpPr>
          <p:spPr>
            <a:xfrm rot="20746543">
              <a:off x="4125733" y="3061814"/>
              <a:ext cx="866080" cy="606644"/>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1" name="210 Elipse"/>
            <p:cNvSpPr/>
            <p:nvPr/>
          </p:nvSpPr>
          <p:spPr>
            <a:xfrm rot="15664737">
              <a:off x="3374283" y="2561436"/>
              <a:ext cx="774983" cy="315728"/>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2" name="211 Elipse"/>
            <p:cNvSpPr/>
            <p:nvPr/>
          </p:nvSpPr>
          <p:spPr>
            <a:xfrm rot="5099654">
              <a:off x="4361316" y="212154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3" name="212 Elipse"/>
            <p:cNvSpPr/>
            <p:nvPr/>
          </p:nvSpPr>
          <p:spPr>
            <a:xfrm rot="5099654">
              <a:off x="4575456" y="225003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4" name="213 Elipse"/>
            <p:cNvSpPr/>
            <p:nvPr/>
          </p:nvSpPr>
          <p:spPr>
            <a:xfrm rot="5099654">
              <a:off x="4190004" y="225003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5" name="214 Elipse"/>
            <p:cNvSpPr/>
            <p:nvPr/>
          </p:nvSpPr>
          <p:spPr>
            <a:xfrm rot="5099654">
              <a:off x="4379856" y="232707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6" name="215 Elipse"/>
            <p:cNvSpPr/>
            <p:nvPr/>
          </p:nvSpPr>
          <p:spPr>
            <a:xfrm rot="5099654">
              <a:off x="4593997" y="155617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7" name="216 Elipse"/>
            <p:cNvSpPr/>
            <p:nvPr/>
          </p:nvSpPr>
          <p:spPr>
            <a:xfrm rot="5099654">
              <a:off x="4679672" y="335495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8" name="217 Elipse"/>
            <p:cNvSpPr/>
            <p:nvPr/>
          </p:nvSpPr>
          <p:spPr>
            <a:xfrm rot="5099654">
              <a:off x="4979449" y="262687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9" name="218 Elipse"/>
            <p:cNvSpPr/>
            <p:nvPr/>
          </p:nvSpPr>
          <p:spPr>
            <a:xfrm rot="5099654">
              <a:off x="4294219" y="172748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0" name="219 Elipse"/>
            <p:cNvSpPr/>
            <p:nvPr/>
          </p:nvSpPr>
          <p:spPr>
            <a:xfrm rot="5099654">
              <a:off x="4551169" y="207010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220 Elipse"/>
            <p:cNvSpPr/>
            <p:nvPr/>
          </p:nvSpPr>
          <p:spPr>
            <a:xfrm rot="5099654">
              <a:off x="4765328" y="2027281"/>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2" name="221 Elipse"/>
            <p:cNvSpPr/>
            <p:nvPr/>
          </p:nvSpPr>
          <p:spPr>
            <a:xfrm rot="5099654">
              <a:off x="4850984" y="185596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3" name="222 Elipse"/>
            <p:cNvSpPr/>
            <p:nvPr/>
          </p:nvSpPr>
          <p:spPr>
            <a:xfrm rot="5099654">
              <a:off x="4379856" y="194162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4" name="223 Elipse"/>
            <p:cNvSpPr/>
            <p:nvPr/>
          </p:nvSpPr>
          <p:spPr>
            <a:xfrm rot="5099654">
              <a:off x="4765328" y="168465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5" name="224 Elipse"/>
            <p:cNvSpPr/>
            <p:nvPr/>
          </p:nvSpPr>
          <p:spPr>
            <a:xfrm rot="5099654">
              <a:off x="3608952" y="241273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6" name="225 Elipse"/>
            <p:cNvSpPr/>
            <p:nvPr/>
          </p:nvSpPr>
          <p:spPr>
            <a:xfrm>
              <a:off x="4501212" y="172033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7" name="226 Elipse"/>
            <p:cNvSpPr/>
            <p:nvPr/>
          </p:nvSpPr>
          <p:spPr>
            <a:xfrm rot="5099654">
              <a:off x="5150761" y="2155765"/>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8" name="227 Elipse"/>
            <p:cNvSpPr/>
            <p:nvPr/>
          </p:nvSpPr>
          <p:spPr>
            <a:xfrm rot="5099654">
              <a:off x="3676067" y="272114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9" name="228 Elipse"/>
            <p:cNvSpPr/>
            <p:nvPr/>
          </p:nvSpPr>
          <p:spPr>
            <a:xfrm rot="5099654">
              <a:off x="3676067" y="289245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0" name="229 Elipse"/>
            <p:cNvSpPr/>
            <p:nvPr/>
          </p:nvSpPr>
          <p:spPr>
            <a:xfrm rot="5099654">
              <a:off x="3737436" y="254121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1" name="230 Elipse"/>
            <p:cNvSpPr/>
            <p:nvPr/>
          </p:nvSpPr>
          <p:spPr>
            <a:xfrm rot="5099654">
              <a:off x="4765328"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2" name="231 Elipse"/>
            <p:cNvSpPr/>
            <p:nvPr/>
          </p:nvSpPr>
          <p:spPr>
            <a:xfrm rot="5099654">
              <a:off x="4850984" y="2798186"/>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3" name="232 Elipse"/>
            <p:cNvSpPr/>
            <p:nvPr/>
          </p:nvSpPr>
          <p:spPr>
            <a:xfrm rot="5099654">
              <a:off x="4404144" y="310659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4" name="233 Elipse"/>
            <p:cNvSpPr/>
            <p:nvPr/>
          </p:nvSpPr>
          <p:spPr>
            <a:xfrm rot="5099654">
              <a:off x="4593997"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5" name="234 Elipse"/>
            <p:cNvSpPr/>
            <p:nvPr/>
          </p:nvSpPr>
          <p:spPr>
            <a:xfrm rot="5099654">
              <a:off x="4422685" y="331212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6" name="235 Elipse"/>
            <p:cNvSpPr/>
            <p:nvPr/>
          </p:nvSpPr>
          <p:spPr>
            <a:xfrm rot="5099654">
              <a:off x="4190004" y="336356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7" name="236 Elipse"/>
            <p:cNvSpPr/>
            <p:nvPr/>
          </p:nvSpPr>
          <p:spPr>
            <a:xfrm rot="5099654">
              <a:off x="4318488" y="349204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8" name="237 Elipse"/>
            <p:cNvSpPr/>
            <p:nvPr/>
          </p:nvSpPr>
          <p:spPr>
            <a:xfrm rot="5099654">
              <a:off x="4489800" y="353487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9" name="238 Elipse"/>
            <p:cNvSpPr/>
            <p:nvPr/>
          </p:nvSpPr>
          <p:spPr>
            <a:xfrm rot="5099654">
              <a:off x="4765328" y="262687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0" name="239 Elipse"/>
            <p:cNvSpPr/>
            <p:nvPr/>
          </p:nvSpPr>
          <p:spPr>
            <a:xfrm rot="5099654">
              <a:off x="4208544" y="31836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1" name="240 Elipse"/>
            <p:cNvSpPr/>
            <p:nvPr/>
          </p:nvSpPr>
          <p:spPr>
            <a:xfrm rot="5099654">
              <a:off x="4679672" y="1855969"/>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2" name="241 Elipse"/>
            <p:cNvSpPr/>
            <p:nvPr/>
          </p:nvSpPr>
          <p:spPr>
            <a:xfrm rot="5099654">
              <a:off x="5150761" y="2498390"/>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3" name="242 Elipse"/>
            <p:cNvSpPr/>
            <p:nvPr/>
          </p:nvSpPr>
          <p:spPr>
            <a:xfrm rot="5099654">
              <a:off x="4936621" y="211293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4" name="243 Elipse"/>
            <p:cNvSpPr/>
            <p:nvPr/>
          </p:nvSpPr>
          <p:spPr>
            <a:xfrm>
              <a:off x="5229289" y="1805993"/>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5" name="244 Elipse"/>
            <p:cNvSpPr/>
            <p:nvPr/>
          </p:nvSpPr>
          <p:spPr>
            <a:xfrm rot="5099654">
              <a:off x="5022277" y="284101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6" name="245 Elipse"/>
            <p:cNvSpPr/>
            <p:nvPr/>
          </p:nvSpPr>
          <p:spPr>
            <a:xfrm rot="5099654">
              <a:off x="5193589" y="2669702"/>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7" name="246 Elipse"/>
            <p:cNvSpPr/>
            <p:nvPr/>
          </p:nvSpPr>
          <p:spPr>
            <a:xfrm rot="5099654">
              <a:off x="5065105" y="1898797"/>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247 Elipse"/>
            <p:cNvSpPr/>
            <p:nvPr/>
          </p:nvSpPr>
          <p:spPr>
            <a:xfrm rot="5099654">
              <a:off x="5132221" y="1650438"/>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9" name="248 Elipse"/>
            <p:cNvSpPr/>
            <p:nvPr/>
          </p:nvSpPr>
          <p:spPr>
            <a:xfrm rot="5099654">
              <a:off x="4832424" y="1521954"/>
              <a:ext cx="171312" cy="17131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0" name="249 Grupo"/>
          <p:cNvGrpSpPr/>
          <p:nvPr/>
        </p:nvGrpSpPr>
        <p:grpSpPr>
          <a:xfrm>
            <a:off x="2051720" y="1563638"/>
            <a:ext cx="1440160" cy="1944216"/>
            <a:chOff x="1259629" y="1275606"/>
            <a:chExt cx="2105870" cy="1944216"/>
          </a:xfrm>
        </p:grpSpPr>
        <p:cxnSp>
          <p:nvCxnSpPr>
            <p:cNvPr id="251" name="250 Conector recto de flecha"/>
            <p:cNvCxnSpPr/>
            <p:nvPr/>
          </p:nvCxnSpPr>
          <p:spPr>
            <a:xfrm>
              <a:off x="1259632" y="321982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2" name="251 Conector recto de flecha"/>
            <p:cNvCxnSpPr/>
            <p:nvPr/>
          </p:nvCxnSpPr>
          <p:spPr>
            <a:xfrm>
              <a:off x="1259632" y="300379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3" name="252 Conector recto de flecha"/>
            <p:cNvCxnSpPr/>
            <p:nvPr/>
          </p:nvCxnSpPr>
          <p:spPr>
            <a:xfrm>
              <a:off x="1259631" y="278777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4" name="253 Conector recto de flecha"/>
            <p:cNvCxnSpPr/>
            <p:nvPr/>
          </p:nvCxnSpPr>
          <p:spPr>
            <a:xfrm>
              <a:off x="1259631" y="257175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5" name="254 Conector recto de flecha"/>
            <p:cNvCxnSpPr/>
            <p:nvPr/>
          </p:nvCxnSpPr>
          <p:spPr>
            <a:xfrm>
              <a:off x="1259632" y="235572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6" name="255 Conector recto de flecha"/>
            <p:cNvCxnSpPr/>
            <p:nvPr/>
          </p:nvCxnSpPr>
          <p:spPr>
            <a:xfrm>
              <a:off x="1259632" y="213970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7" name="256 Conector recto de flecha"/>
            <p:cNvCxnSpPr/>
            <p:nvPr/>
          </p:nvCxnSpPr>
          <p:spPr>
            <a:xfrm>
              <a:off x="1259630" y="192367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8" name="257 Conector recto de flecha"/>
            <p:cNvCxnSpPr/>
            <p:nvPr/>
          </p:nvCxnSpPr>
          <p:spPr>
            <a:xfrm>
              <a:off x="1259630" y="170765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9" name="258 Conector recto de flecha"/>
            <p:cNvCxnSpPr/>
            <p:nvPr/>
          </p:nvCxnSpPr>
          <p:spPr>
            <a:xfrm>
              <a:off x="1259629" y="149163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0" name="259 Conector recto de flecha"/>
            <p:cNvCxnSpPr/>
            <p:nvPr/>
          </p:nvCxnSpPr>
          <p:spPr>
            <a:xfrm>
              <a:off x="1259629" y="127560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18 Grupo"/>
          <p:cNvGrpSpPr/>
          <p:nvPr/>
        </p:nvGrpSpPr>
        <p:grpSpPr>
          <a:xfrm>
            <a:off x="3491880" y="3484089"/>
            <a:ext cx="2243193" cy="1175893"/>
            <a:chOff x="3491880" y="3484089"/>
            <a:chExt cx="2243193" cy="1175893"/>
          </a:xfrm>
        </p:grpSpPr>
        <p:sp>
          <p:nvSpPr>
            <p:cNvPr id="273" name="272 Cerrar llave"/>
            <p:cNvSpPr/>
            <p:nvPr/>
          </p:nvSpPr>
          <p:spPr>
            <a:xfrm rot="5400000">
              <a:off x="4313561" y="2662408"/>
              <a:ext cx="599831" cy="2243193"/>
            </a:xfrm>
            <a:prstGeom prst="rightBrace">
              <a:avLst>
                <a:gd name="adj1" fmla="val 39502"/>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273 CuadroTexto"/>
            <p:cNvSpPr txBox="1"/>
            <p:nvPr/>
          </p:nvSpPr>
          <p:spPr>
            <a:xfrm>
              <a:off x="4355976" y="4198317"/>
              <a:ext cx="518092" cy="461665"/>
            </a:xfrm>
            <a:prstGeom prst="rect">
              <a:avLst/>
            </a:prstGeom>
            <a:noFill/>
          </p:spPr>
          <p:txBody>
            <a:bodyPr wrap="none" rtlCol="0">
              <a:spAutoFit/>
            </a:bodyPr>
            <a:lstStyle/>
            <a:p>
              <a:pPr algn="ctr"/>
              <a:r>
                <a:rPr lang="en-US" sz="2400" dirty="0" smtClean="0">
                  <a:latin typeface="Segoe Print" panose="02000600000000000000" pitchFamily="2" charset="0"/>
                </a:rPr>
                <a:t>ds</a:t>
              </a:r>
              <a:endParaRPr lang="en-US" sz="2400" cap="small" dirty="0" smtClean="0">
                <a:solidFill>
                  <a:schemeClr val="tx1">
                    <a:lumMod val="85000"/>
                    <a:lumOff val="15000"/>
                  </a:schemeClr>
                </a:solidFill>
              </a:endParaRPr>
            </a:p>
          </p:txBody>
        </p:sp>
      </p:grpSp>
      <p:grpSp>
        <p:nvGrpSpPr>
          <p:cNvPr id="276" name="275 Grupo"/>
          <p:cNvGrpSpPr/>
          <p:nvPr/>
        </p:nvGrpSpPr>
        <p:grpSpPr>
          <a:xfrm>
            <a:off x="5868144" y="1563638"/>
            <a:ext cx="1440160" cy="1944216"/>
            <a:chOff x="1259629" y="1275606"/>
            <a:chExt cx="2105870" cy="1944216"/>
          </a:xfrm>
        </p:grpSpPr>
        <p:cxnSp>
          <p:nvCxnSpPr>
            <p:cNvPr id="277" name="276 Conector recto de flecha"/>
            <p:cNvCxnSpPr/>
            <p:nvPr/>
          </p:nvCxnSpPr>
          <p:spPr>
            <a:xfrm>
              <a:off x="1259632" y="321982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8" name="277 Conector recto de flecha"/>
            <p:cNvCxnSpPr/>
            <p:nvPr/>
          </p:nvCxnSpPr>
          <p:spPr>
            <a:xfrm>
              <a:off x="1259632" y="300379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9" name="278 Conector recto de flecha"/>
            <p:cNvCxnSpPr/>
            <p:nvPr/>
          </p:nvCxnSpPr>
          <p:spPr>
            <a:xfrm>
              <a:off x="1259631" y="278777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0" name="279 Conector recto de flecha"/>
            <p:cNvCxnSpPr/>
            <p:nvPr/>
          </p:nvCxnSpPr>
          <p:spPr>
            <a:xfrm>
              <a:off x="1259631" y="257175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1" name="280 Conector recto de flecha"/>
            <p:cNvCxnSpPr/>
            <p:nvPr/>
          </p:nvCxnSpPr>
          <p:spPr>
            <a:xfrm>
              <a:off x="1259632" y="235572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2" name="281 Conector recto de flecha"/>
            <p:cNvCxnSpPr/>
            <p:nvPr/>
          </p:nvCxnSpPr>
          <p:spPr>
            <a:xfrm>
              <a:off x="1259632" y="213970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3" name="282 Conector recto de flecha"/>
            <p:cNvCxnSpPr/>
            <p:nvPr/>
          </p:nvCxnSpPr>
          <p:spPr>
            <a:xfrm>
              <a:off x="1259630" y="192367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4" name="283 Conector recto de flecha"/>
            <p:cNvCxnSpPr/>
            <p:nvPr/>
          </p:nvCxnSpPr>
          <p:spPr>
            <a:xfrm>
              <a:off x="1259630" y="170765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5" name="284 Conector recto de flecha"/>
            <p:cNvCxnSpPr/>
            <p:nvPr/>
          </p:nvCxnSpPr>
          <p:spPr>
            <a:xfrm>
              <a:off x="1259629" y="149163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6" name="285 Conector recto de flecha"/>
            <p:cNvCxnSpPr/>
            <p:nvPr/>
          </p:nvCxnSpPr>
          <p:spPr>
            <a:xfrm>
              <a:off x="1259629" y="127560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4" descr="https://latex.codecogs.com/gif.latex?%5Cdpi%7B300%7D%20%5Chuge%20%5C%5C%20T%28s%29%20%3D%20%5Cint%20T_r%28s%29%5C%2C%5Ctext%7Bd%7Dr%20%5C%5C%20%5C%5C%20T%28s%29%20%3D%20%5Cint_0%5E%5Cinfty%20p%28%5Cmu_t%29%5Cexp%28-%5Cmu_t%5C%2Cs%29%20%5Ctext%7Bd%7D%5Cmu_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411" b="50000"/>
          <a:stretch/>
        </p:blipFill>
        <p:spPr bwMode="auto">
          <a:xfrm>
            <a:off x="3327338" y="3860446"/>
            <a:ext cx="2639575" cy="841634"/>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4" descr="https://latex.codecogs.com/gif.latex?%5Cdpi%7B300%7D%20%5Chuge%20%5C%5C%20T%28s%29%20%3D%20%5Cint%20T_r%28s%29%5C%2C%5Ctext%7Bd%7Dr%20%5C%5C%20%5C%5C%20T%28s%29%20%3D%20%5Cint_0%5E%5Cinfty%20p%28%5Cmu_t%29%5Cexp%28-%5Cmu_t%5C%2Cs%29%20%5Ctext%7Bd%7D%5Cmu_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49635" r="-1176" b="-3402"/>
          <a:stretch/>
        </p:blipFill>
        <p:spPr bwMode="auto">
          <a:xfrm>
            <a:off x="2368016" y="3775670"/>
            <a:ext cx="4558220" cy="905056"/>
          </a:xfrm>
          <a:prstGeom prst="rect">
            <a:avLst/>
          </a:prstGeom>
          <a:noFill/>
          <a:extLst>
            <a:ext uri="{909E8E84-426E-40DD-AFC4-6F175D3DCCD1}">
              <a14:hiddenFill xmlns:a14="http://schemas.microsoft.com/office/drawing/2010/main">
                <a:solidFill>
                  <a:srgbClr val="FFFFFF"/>
                </a:solidFill>
              </a14:hiddenFill>
            </a:ext>
          </a:extLst>
        </p:spPr>
      </p:pic>
      <p:sp>
        <p:nvSpPr>
          <p:cNvPr id="292" name="291 CuadroTexto"/>
          <p:cNvSpPr txBox="1"/>
          <p:nvPr/>
        </p:nvSpPr>
        <p:spPr>
          <a:xfrm rot="20428369">
            <a:off x="5218951" y="851061"/>
            <a:ext cx="1495922" cy="584775"/>
          </a:xfrm>
          <a:prstGeom prst="rect">
            <a:avLst/>
          </a:prstGeom>
          <a:noFill/>
        </p:spPr>
        <p:txBody>
          <a:bodyPr wrap="none" rtlCol="0">
            <a:spAutoFit/>
          </a:bodyPr>
          <a:lstStyle/>
          <a:p>
            <a:r>
              <a:rPr lang="en-US" sz="3200" dirty="0" smtClean="0">
                <a:latin typeface="Segoe Print" panose="02000600000000000000" pitchFamily="2" charset="0"/>
                <a:cs typeface="Arial"/>
              </a:rPr>
              <a:t>≈</a:t>
            </a:r>
            <a:r>
              <a:rPr lang="en-US" sz="3200" dirty="0" smtClean="0">
                <a:latin typeface="Segoe Print" panose="02000600000000000000" pitchFamily="2" charset="0"/>
              </a:rPr>
              <a:t>p(µ</a:t>
            </a:r>
            <a:r>
              <a:rPr lang="en-US" sz="3200" baseline="-25000" dirty="0" smtClean="0">
                <a:latin typeface="Segoe Print" panose="02000600000000000000" pitchFamily="2" charset="0"/>
              </a:rPr>
              <a:t>t</a:t>
            </a:r>
            <a:r>
              <a:rPr lang="en-US" sz="3200" dirty="0" smtClean="0">
                <a:latin typeface="Segoe Print" panose="02000600000000000000" pitchFamily="2" charset="0"/>
              </a:rPr>
              <a:t>)</a:t>
            </a:r>
            <a:endParaRPr lang="en-US" sz="3200" dirty="0"/>
          </a:p>
        </p:txBody>
      </p:sp>
      <p:pic>
        <p:nvPicPr>
          <p:cNvPr id="272" name="Picture 10" descr="https://latex.codecogs.com/gif.latex?%5Cdpi%7B300%7D%20%5Chuge%20%5CSigma%28s%29%20%3D%20%5Cfrac%7B%7CT%27%28s%29%7C%7D%7BT%28s%29%7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3823462"/>
            <a:ext cx="1919692" cy="8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6"/>
                                        </p:tgtEl>
                                        <p:attrNameLst>
                                          <p:attrName>style.visibility</p:attrName>
                                        </p:attrNameLst>
                                      </p:cBhvr>
                                      <p:to>
                                        <p:strVal val="visible"/>
                                      </p:to>
                                    </p:set>
                                    <p:animEffect transition="in" filter="fade">
                                      <p:cBhvr>
                                        <p:cTn id="25" dur="500"/>
                                        <p:tgtEl>
                                          <p:spTgt spid="20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0"/>
                                        </p:tgtEl>
                                        <p:attrNameLst>
                                          <p:attrName>style.visibility</p:attrName>
                                        </p:attrNameLst>
                                      </p:cBhvr>
                                      <p:to>
                                        <p:strVal val="visible"/>
                                      </p:to>
                                    </p:set>
                                    <p:animEffect transition="in" filter="wipe(left)">
                                      <p:cBhvr>
                                        <p:cTn id="30" dur="500"/>
                                        <p:tgtEl>
                                          <p:spTgt spid="25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6"/>
                                        </p:tgtEl>
                                        <p:attrNameLst>
                                          <p:attrName>style.visibility</p:attrName>
                                        </p:attrNameLst>
                                      </p:cBhvr>
                                      <p:to>
                                        <p:strVal val="visible"/>
                                      </p:to>
                                    </p:set>
                                    <p:animEffect transition="in" filter="wipe(left)">
                                      <p:cBhvr>
                                        <p:cTn id="34" dur="500"/>
                                        <p:tgtEl>
                                          <p:spTgt spid="2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2"/>
                                        </p:tgtEl>
                                        <p:attrNameLst>
                                          <p:attrName>style.visibility</p:attrName>
                                        </p:attrNameLst>
                                      </p:cBhvr>
                                      <p:to>
                                        <p:strVal val="visible"/>
                                      </p:to>
                                    </p:set>
                                    <p:animEffect transition="in" filter="fade">
                                      <p:cBhvr>
                                        <p:cTn id="44" dur="500"/>
                                        <p:tgtEl>
                                          <p:spTgt spid="2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90"/>
                                        </p:tgtEl>
                                        <p:attrNameLst>
                                          <p:attrName>style.visibility</p:attrName>
                                        </p:attrNameLst>
                                      </p:cBhvr>
                                      <p:to>
                                        <p:strVal val="visible"/>
                                      </p:to>
                                    </p:set>
                                    <p:animEffect transition="in" filter="fade">
                                      <p:cBhvr>
                                        <p:cTn id="53" dur="500"/>
                                        <p:tgtEl>
                                          <p:spTgt spid="29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90"/>
                                        </p:tgtEl>
                                      </p:cBhvr>
                                    </p:animEffect>
                                    <p:set>
                                      <p:cBhvr>
                                        <p:cTn id="58" dur="1" fill="hold">
                                          <p:stCondLst>
                                            <p:cond delay="499"/>
                                          </p:stCondLst>
                                        </p:cTn>
                                        <p:tgtEl>
                                          <p:spTgt spid="290"/>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272"/>
                                        </p:tgtEl>
                                        <p:attrNameLst>
                                          <p:attrName>style.visibility</p:attrName>
                                        </p:attrNameLst>
                                      </p:cBhvr>
                                      <p:to>
                                        <p:strVal val="visible"/>
                                      </p:to>
                                    </p:set>
                                    <p:animEffect transition="in" filter="fade">
                                      <p:cBhvr>
                                        <p:cTn id="61"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rot="215069">
            <a:off x="5932500" y="326710"/>
            <a:ext cx="3150221" cy="923330"/>
          </a:xfrm>
          <a:prstGeom prst="rect">
            <a:avLst/>
          </a:prstGeom>
          <a:noFill/>
        </p:spPr>
        <p:txBody>
          <a:bodyPr wrap="none" rtlCol="0">
            <a:spAutoFit/>
          </a:bodyPr>
          <a:lstStyle/>
          <a:p>
            <a:r>
              <a:rPr lang="en-US" dirty="0" smtClean="0">
                <a:latin typeface="Segoe Print" panose="02000600000000000000" pitchFamily="2" charset="0"/>
              </a:rPr>
              <a:t>Directionally-Dependent </a:t>
            </a:r>
          </a:p>
          <a:p>
            <a:r>
              <a:rPr lang="en-US" dirty="0" smtClean="0">
                <a:latin typeface="Segoe Print" panose="02000600000000000000" pitchFamily="2" charset="0"/>
              </a:rPr>
              <a:t>Variance (anisotropy)</a:t>
            </a:r>
            <a:r>
              <a:rPr lang="en-US" dirty="0">
                <a:latin typeface="Segoe Print" panose="02000600000000000000" pitchFamily="2" charset="0"/>
              </a:rPr>
              <a:t> </a:t>
            </a:r>
          </a:p>
          <a:p>
            <a:r>
              <a:rPr lang="en-US" dirty="0" smtClean="0">
                <a:latin typeface="Segoe Print" panose="02000600000000000000" pitchFamily="2" charset="0"/>
              </a:rPr>
              <a:t>- Ellipsoid representation</a:t>
            </a:r>
          </a:p>
        </p:txBody>
      </p:sp>
      <p:sp>
        <p:nvSpPr>
          <p:cNvPr id="9" name="8 Forma libre"/>
          <p:cNvSpPr/>
          <p:nvPr/>
        </p:nvSpPr>
        <p:spPr>
          <a:xfrm rot="14738833" flipV="1">
            <a:off x="5300094" y="523103"/>
            <a:ext cx="258325" cy="1294546"/>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pic>
        <p:nvPicPr>
          <p:cNvPr id="30724" name="Picture 4" descr="https://latex.codecogs.com/gif.latex?%5Cdpi%7B300%7D%20%5Chuge%20%5C%5C%20p%28%5Cmu_t%2C%5Comega%29%20%3D%20%5Csigma%20%5CGamma%5Cleft%28C%3B%20%5Ctext%7BMean%28C%29%7D%2C%5Ctext%7BVar%7D%28C%2C%5Comega%29%5Cright%29%20%5C%5C%20%5C%5C%20%5CSigma%28s%2C%5Comega%29%20%3D%20%5Ctext%7BMean%7D%28%5Cmu_t%29%20%5Cleft%281&amp;plus;%5Cfrac%7B%5Csigma%5Ctext%7BVar%7D%28C%2C%5Comega%29%7D%7B%5Ctext%7BMean%28C%29%7D%7Ds%5Cright%20%29%5E%7B-1%7D"/>
          <p:cNvPicPr>
            <a:picLocks noChangeAspect="1" noChangeArrowheads="1"/>
          </p:cNvPicPr>
          <p:nvPr/>
        </p:nvPicPr>
        <p:blipFill>
          <a:blip r:embed="rId3" cstate="print"/>
          <a:srcRect/>
          <a:stretch>
            <a:fillRect/>
          </a:stretch>
        </p:blipFill>
        <p:spPr bwMode="auto">
          <a:xfrm>
            <a:off x="642910" y="1500180"/>
            <a:ext cx="5790457" cy="1540256"/>
          </a:xfrm>
          <a:prstGeom prst="rect">
            <a:avLst/>
          </a:prstGeom>
          <a:noFill/>
        </p:spPr>
      </p:pic>
      <p:sp>
        <p:nvSpPr>
          <p:cNvPr id="10" name="9 Rectángulo"/>
          <p:cNvSpPr/>
          <p:nvPr/>
        </p:nvSpPr>
        <p:spPr>
          <a:xfrm>
            <a:off x="285720" y="1857370"/>
            <a:ext cx="6500858" cy="264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1 Grupo"/>
          <p:cNvGrpSpPr/>
          <p:nvPr/>
        </p:nvGrpSpPr>
        <p:grpSpPr>
          <a:xfrm>
            <a:off x="6113165" y="2412310"/>
            <a:ext cx="1771203" cy="1750121"/>
            <a:chOff x="6113165" y="2412310"/>
            <a:chExt cx="1771203" cy="1750121"/>
          </a:xfrm>
        </p:grpSpPr>
        <p:sp>
          <p:nvSpPr>
            <p:cNvPr id="148" name="147 Elipse"/>
            <p:cNvSpPr/>
            <p:nvPr/>
          </p:nvSpPr>
          <p:spPr>
            <a:xfrm>
              <a:off x="6113165" y="2412310"/>
              <a:ext cx="1771203" cy="1750121"/>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105 Elipse"/>
            <p:cNvSpPr/>
            <p:nvPr/>
          </p:nvSpPr>
          <p:spPr>
            <a:xfrm rot="5099654">
              <a:off x="6786803" y="292893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rot="5099654">
              <a:off x="6952719"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rot="5099654">
              <a:off x="6654071"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rot="5099654">
              <a:off x="6801168" y="30881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rot="5099654">
              <a:off x="6967084" y="249088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rot="5099654">
              <a:off x="7033465" y="388457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rot="5099654">
              <a:off x="7502127" y="283998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rot="5099654">
              <a:off x="6734817" y="262361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rot="5099654">
              <a:off x="6933901" y="288908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rot="5099654">
              <a:off x="7099831" y="285589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rot="5099654">
              <a:off x="7166198"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rot="5099654">
              <a:off x="6801168" y="278953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rot="5099654">
              <a:off x="7099831" y="259043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rot="5099654">
              <a:off x="6669672" y="273801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6895195" y="26180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rot="5099654">
              <a:off x="7398465" y="295544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rot="5099654">
              <a:off x="6607343" y="286521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rot="5099654">
              <a:off x="6797878" y="246767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rot="5099654">
              <a:off x="6524629" y="37893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rot="5099654">
              <a:off x="7099831"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rot="5099654">
              <a:off x="7272988" y="37390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rot="5099654">
              <a:off x="6819986" y="369214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rot="5099654">
              <a:off x="6967084"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rot="5099654">
              <a:off x="6834351" y="38513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rot="5099654">
              <a:off x="6654071" y="38912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 name="130 Elipse"/>
            <p:cNvSpPr/>
            <p:nvPr/>
          </p:nvSpPr>
          <p:spPr>
            <a:xfrm rot="5099654">
              <a:off x="6753620" y="399079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131 Elipse"/>
            <p:cNvSpPr/>
            <p:nvPr/>
          </p:nvSpPr>
          <p:spPr>
            <a:xfrm rot="5099654">
              <a:off x="6886353" y="40239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132 Elipse"/>
            <p:cNvSpPr/>
            <p:nvPr/>
          </p:nvSpPr>
          <p:spPr>
            <a:xfrm rot="5099654">
              <a:off x="6548114" y="363564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133 Elipse"/>
            <p:cNvSpPr/>
            <p:nvPr/>
          </p:nvSpPr>
          <p:spPr>
            <a:xfrm rot="5099654">
              <a:off x="6668436"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5" name="134 Elipse"/>
            <p:cNvSpPr/>
            <p:nvPr/>
          </p:nvSpPr>
          <p:spPr>
            <a:xfrm rot="5099654">
              <a:off x="7033465"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135 Elipse"/>
            <p:cNvSpPr/>
            <p:nvPr/>
          </p:nvSpPr>
          <p:spPr>
            <a:xfrm rot="5099654">
              <a:off x="6510264" y="27587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7" name="136 Elipse"/>
            <p:cNvSpPr/>
            <p:nvPr/>
          </p:nvSpPr>
          <p:spPr>
            <a:xfrm rot="5099654">
              <a:off x="7243638" y="288182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137 Elipse"/>
            <p:cNvSpPr/>
            <p:nvPr/>
          </p:nvSpPr>
          <p:spPr>
            <a:xfrm>
              <a:off x="7459308" y="26844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138 Elipse"/>
            <p:cNvSpPr/>
            <p:nvPr/>
          </p:nvSpPr>
          <p:spPr>
            <a:xfrm rot="5099654">
              <a:off x="7193842" y="388285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139 Elipse"/>
            <p:cNvSpPr/>
            <p:nvPr/>
          </p:nvSpPr>
          <p:spPr>
            <a:xfrm rot="5099654">
              <a:off x="6582168" y="262762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1" name="140 Elipse"/>
            <p:cNvSpPr/>
            <p:nvPr/>
          </p:nvSpPr>
          <p:spPr>
            <a:xfrm rot="5099654">
              <a:off x="7332098" y="27563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141 Elipse"/>
            <p:cNvSpPr/>
            <p:nvPr/>
          </p:nvSpPr>
          <p:spPr>
            <a:xfrm rot="5099654">
              <a:off x="7272988" y="25836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 name="142 Elipse"/>
            <p:cNvSpPr/>
            <p:nvPr/>
          </p:nvSpPr>
          <p:spPr>
            <a:xfrm rot="5099654">
              <a:off x="7151818" y="246437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2 Grupo"/>
          <p:cNvGrpSpPr/>
          <p:nvPr/>
        </p:nvGrpSpPr>
        <p:grpSpPr>
          <a:xfrm>
            <a:off x="3770828" y="2371868"/>
            <a:ext cx="1771203" cy="1750121"/>
            <a:chOff x="3770828" y="2371868"/>
            <a:chExt cx="1771203" cy="1750121"/>
          </a:xfrm>
        </p:grpSpPr>
        <p:sp>
          <p:nvSpPr>
            <p:cNvPr id="103" name="102 Elipse"/>
            <p:cNvSpPr/>
            <p:nvPr/>
          </p:nvSpPr>
          <p:spPr>
            <a:xfrm>
              <a:off x="3770828" y="2371868"/>
              <a:ext cx="1771203" cy="1750121"/>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60 Elipse"/>
            <p:cNvSpPr/>
            <p:nvPr/>
          </p:nvSpPr>
          <p:spPr>
            <a:xfrm rot="5099654">
              <a:off x="4444466" y="288849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4610382" y="298804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4613686" y="281164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4458831" y="304773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4624747" y="24504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4691128" y="384413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4923395" y="328002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4392480" y="258317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032988" y="279331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5183336" y="335256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4823861" y="268272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4458831" y="274909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4757494" y="25499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3861535" y="311410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a:off x="4552858" y="257763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5056128" y="291500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3913536" y="335305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rot="5099654">
              <a:off x="3913536" y="348579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3961085" y="321365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4757494" y="371140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4823861" y="341275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4386573" y="352735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4512422" y="362024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Elipse"/>
            <p:cNvSpPr/>
            <p:nvPr/>
          </p:nvSpPr>
          <p:spPr>
            <a:xfrm rot="5099654">
              <a:off x="4492014" y="38109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84 Elipse"/>
            <p:cNvSpPr/>
            <p:nvPr/>
          </p:nvSpPr>
          <p:spPr>
            <a:xfrm rot="5099654">
              <a:off x="4311734" y="385080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85 Elipse"/>
            <p:cNvSpPr/>
            <p:nvPr/>
          </p:nvSpPr>
          <p:spPr>
            <a:xfrm rot="5099654">
              <a:off x="4411283" y="395035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86 Elipse"/>
            <p:cNvSpPr/>
            <p:nvPr/>
          </p:nvSpPr>
          <p:spPr>
            <a:xfrm rot="5099654">
              <a:off x="4544016" y="398353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87 Elipse"/>
            <p:cNvSpPr/>
            <p:nvPr/>
          </p:nvSpPr>
          <p:spPr>
            <a:xfrm rot="5099654">
              <a:off x="4183432" y="37650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Elipse"/>
            <p:cNvSpPr/>
            <p:nvPr/>
          </p:nvSpPr>
          <p:spPr>
            <a:xfrm rot="5099654">
              <a:off x="4326099" y="371140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Elipse"/>
            <p:cNvSpPr/>
            <p:nvPr/>
          </p:nvSpPr>
          <p:spPr>
            <a:xfrm rot="5099654">
              <a:off x="4691128" y="268272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90 Elipse"/>
            <p:cNvSpPr/>
            <p:nvPr/>
          </p:nvSpPr>
          <p:spPr>
            <a:xfrm rot="5099654">
              <a:off x="5056128" y="318047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Elipse"/>
            <p:cNvSpPr/>
            <p:nvPr/>
          </p:nvSpPr>
          <p:spPr>
            <a:xfrm rot="5099654">
              <a:off x="4890212" y="288182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5116971" y="264400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rot="5099654">
              <a:off x="4956578" y="344593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rot="5099654">
              <a:off x="5192092" y="352628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rot="5099654">
              <a:off x="4989761" y="271590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rot="5099654">
              <a:off x="5041762" y="252348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rot="5099654">
              <a:off x="4809481" y="242393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3 Grupo"/>
          <p:cNvGrpSpPr/>
          <p:nvPr/>
        </p:nvGrpSpPr>
        <p:grpSpPr>
          <a:xfrm>
            <a:off x="1389634" y="2377911"/>
            <a:ext cx="1771203" cy="1750121"/>
            <a:chOff x="1389634" y="2377911"/>
            <a:chExt cx="1771203" cy="1750121"/>
          </a:xfrm>
        </p:grpSpPr>
        <p:sp>
          <p:nvSpPr>
            <p:cNvPr id="58" name="57 Elipse"/>
            <p:cNvSpPr/>
            <p:nvPr/>
          </p:nvSpPr>
          <p:spPr>
            <a:xfrm>
              <a:off x="1389634" y="2377911"/>
              <a:ext cx="1771203" cy="1750121"/>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Elipse"/>
            <p:cNvSpPr/>
            <p:nvPr/>
          </p:nvSpPr>
          <p:spPr>
            <a:xfrm rot="5099654">
              <a:off x="2063272" y="289453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rot="5099654">
              <a:off x="2361660" y="313641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rot="5099654">
              <a:off x="1930540" y="299408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rot="5099654">
              <a:off x="2077637" y="305378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rot="5099654">
              <a:off x="2243553" y="2456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rot="5099654">
              <a:off x="2309934" y="385017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rot="5099654">
              <a:off x="2542201" y="328606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rot="5099654">
              <a:off x="2011286" y="258921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rot="5099654">
              <a:off x="2210370" y="285468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rot="5099654">
              <a:off x="2634704" y="369585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rot="5099654">
              <a:off x="2442667" y="268876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rot="5099654">
              <a:off x="1566251" y="29265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rot="5099654">
              <a:off x="2376300" y="255603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rot="5099654">
              <a:off x="1480341" y="312014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1813377" y="258871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rot="5099654">
              <a:off x="2674934" y="29210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rot="5099654">
              <a:off x="1676149" y="337352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rot="5099654">
              <a:off x="1532342" y="349183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rot="5099654">
              <a:off x="1717133" y="30826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rot="5099654">
              <a:off x="2376300" y="371744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rot="5099654">
              <a:off x="2442667" y="341879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rot="5099654">
              <a:off x="1786733" y="355058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rot="5099654">
              <a:off x="2243553" y="371744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rot="5099654">
              <a:off x="2183158" y="342083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rot="5099654">
              <a:off x="1930540" y="38568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rot="5099654">
              <a:off x="2030089" y="395639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rot="5099654">
              <a:off x="2162822" y="398958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rot="5099654">
              <a:off x="1939382" y="33468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rot="5099654">
              <a:off x="1944905" y="371744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rot="5099654">
              <a:off x="2309934" y="268876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rot="5099654">
              <a:off x="2853493" y="31417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rot="5099654">
              <a:off x="2509018" y="28878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a:off x="2735777" y="26500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2575384" y="34519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2708117" y="33192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2878343" y="279331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2660568" y="252952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2428287" y="242997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49" name="148 Conector recto de flecha"/>
          <p:cNvCxnSpPr/>
          <p:nvPr/>
        </p:nvCxnSpPr>
        <p:spPr>
          <a:xfrm>
            <a:off x="1187624" y="4371950"/>
            <a:ext cx="6984776" cy="0"/>
          </a:xfrm>
          <a:prstGeom prst="straightConnector1">
            <a:avLst/>
          </a:prstGeom>
          <a:ln w="571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0" name="149 CuadroTexto"/>
          <p:cNvSpPr txBox="1"/>
          <p:nvPr/>
        </p:nvSpPr>
        <p:spPr>
          <a:xfrm>
            <a:off x="3894381" y="4371950"/>
            <a:ext cx="1571264" cy="461665"/>
          </a:xfrm>
          <a:prstGeom prst="rect">
            <a:avLst/>
          </a:prstGeom>
          <a:noFill/>
        </p:spPr>
        <p:txBody>
          <a:bodyPr wrap="none" rtlCol="0">
            <a:spAutoFit/>
          </a:bodyPr>
          <a:lstStyle/>
          <a:p>
            <a:pPr algn="ctr"/>
            <a:r>
              <a:rPr lang="en-US" sz="2400" dirty="0" err="1" smtClean="0">
                <a:latin typeface="Segoe Print" panose="02000600000000000000" pitchFamily="2" charset="0"/>
              </a:rPr>
              <a:t>Var</a:t>
            </a:r>
            <a:r>
              <a:rPr lang="en-US" sz="2400" dirty="0" smtClean="0">
                <a:latin typeface="Segoe Print" panose="02000600000000000000" pitchFamily="2" charset="0"/>
              </a:rPr>
              <a:t>(</a:t>
            </a:r>
            <a:r>
              <a:rPr lang="en-US" sz="2400" dirty="0" err="1" smtClean="0">
                <a:latin typeface="Segoe Print" panose="02000600000000000000" pitchFamily="2" charset="0"/>
              </a:rPr>
              <a:t>C,w</a:t>
            </a:r>
            <a:r>
              <a:rPr lang="en-US" sz="2400" dirty="0" smtClean="0">
                <a:latin typeface="Segoe Print" panose="02000600000000000000" pitchFamily="2" charset="0"/>
              </a:rPr>
              <a:t>)</a:t>
            </a:r>
            <a:endParaRPr lang="en-US" sz="2400" cap="small" dirty="0" smtClean="0">
              <a:solidFill>
                <a:schemeClr val="tx1">
                  <a:lumMod val="85000"/>
                  <a:lumOff val="15000"/>
                </a:schemeClr>
              </a:solidFill>
            </a:endParaRPr>
          </a:p>
        </p:txBody>
      </p:sp>
      <p:sp>
        <p:nvSpPr>
          <p:cNvPr id="144" name="143 CuadroTexto"/>
          <p:cNvSpPr txBox="1"/>
          <p:nvPr/>
        </p:nvSpPr>
        <p:spPr>
          <a:xfrm rot="21353017">
            <a:off x="477473" y="670150"/>
            <a:ext cx="2579552" cy="369332"/>
          </a:xfrm>
          <a:prstGeom prst="rect">
            <a:avLst/>
          </a:prstGeom>
          <a:noFill/>
        </p:spPr>
        <p:txBody>
          <a:bodyPr wrap="none" rtlCol="0">
            <a:spAutoFit/>
          </a:bodyPr>
          <a:lstStyle/>
          <a:p>
            <a:r>
              <a:rPr lang="en-US" dirty="0" smtClean="0">
                <a:latin typeface="Segoe Print" panose="02000600000000000000" pitchFamily="2" charset="0"/>
              </a:rPr>
              <a:t>Gamma Distribution</a:t>
            </a:r>
          </a:p>
        </p:txBody>
      </p:sp>
      <p:sp>
        <p:nvSpPr>
          <p:cNvPr id="145" name="144 Forma libre"/>
          <p:cNvSpPr/>
          <p:nvPr/>
        </p:nvSpPr>
        <p:spPr>
          <a:xfrm rot="6861167" flipH="1" flipV="1">
            <a:off x="2024498" y="827681"/>
            <a:ext cx="249293" cy="779852"/>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4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wipe(up)">
                                      <p:cBhvr>
                                        <p:cTn id="11" dur="500"/>
                                        <p:tgtEl>
                                          <p:spTgt spid="1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4"/>
                                        </p:tgtEl>
                                      </p:cBhvr>
                                    </p:animEffect>
                                    <p:set>
                                      <p:cBhvr>
                                        <p:cTn id="25" dur="1" fill="hold">
                                          <p:stCondLst>
                                            <p:cond delay="499"/>
                                          </p:stCondLst>
                                        </p:cTn>
                                        <p:tgtEl>
                                          <p:spTgt spid="14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45"/>
                                        </p:tgtEl>
                                      </p:cBhvr>
                                    </p:animEffect>
                                    <p:set>
                                      <p:cBhvr>
                                        <p:cTn id="28" dur="1" fill="hold">
                                          <p:stCondLst>
                                            <p:cond delay="499"/>
                                          </p:stCondLst>
                                        </p:cTn>
                                        <p:tgtEl>
                                          <p:spTgt spid="14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wipe(left)">
                                      <p:cBhvr>
                                        <p:cTn id="43" dur="500"/>
                                        <p:tgtEl>
                                          <p:spTgt spid="14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500"/>
                                        <p:tgtEl>
                                          <p:spTgt spid="150"/>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50"/>
                                        <p:tgtEl>
                                          <p:spTgt spid="4"/>
                                        </p:tgtEl>
                                      </p:cBhvr>
                                    </p:animEffect>
                                    <p:set>
                                      <p:cBhvr>
                                        <p:cTn id="60" dur="1" fill="hold">
                                          <p:stCondLst>
                                            <p:cond delay="249"/>
                                          </p:stCondLst>
                                        </p:cTn>
                                        <p:tgtEl>
                                          <p:spTgt spid="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149"/>
                                        </p:tgtEl>
                                      </p:cBhvr>
                                    </p:animEffect>
                                    <p:set>
                                      <p:cBhvr>
                                        <p:cTn id="63" dur="1" fill="hold">
                                          <p:stCondLst>
                                            <p:cond delay="249"/>
                                          </p:stCondLst>
                                        </p:cTn>
                                        <p:tgtEl>
                                          <p:spTgt spid="14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150"/>
                                        </p:tgtEl>
                                      </p:cBhvr>
                                    </p:animEffect>
                                    <p:set>
                                      <p:cBhvr>
                                        <p:cTn id="66" dur="1" fill="hold">
                                          <p:stCondLst>
                                            <p:cond delay="249"/>
                                          </p:stCondLst>
                                        </p:cTn>
                                        <p:tgtEl>
                                          <p:spTgt spid="15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3"/>
                                        </p:tgtEl>
                                      </p:cBhvr>
                                    </p:animEffect>
                                    <p:set>
                                      <p:cBhvr>
                                        <p:cTn id="69" dur="1" fill="hold">
                                          <p:stCondLst>
                                            <p:cond delay="249"/>
                                          </p:stCondLst>
                                        </p:cTn>
                                        <p:tgtEl>
                                          <p:spTgt spid="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50"/>
                                        <p:tgtEl>
                                          <p:spTgt spid="2"/>
                                        </p:tgtEl>
                                      </p:cBhvr>
                                    </p:animEffect>
                                    <p:set>
                                      <p:cBhvr>
                                        <p:cTn id="72" dur="1" fill="hold">
                                          <p:stCondLst>
                                            <p:cond delay="249"/>
                                          </p:stCondLst>
                                        </p:cTn>
                                        <p:tgtEl>
                                          <p:spTgt spid="2"/>
                                        </p:tgtEl>
                                        <p:attrNameLst>
                                          <p:attrName>style.visibility</p:attrName>
                                        </p:attrNameLst>
                                      </p:cBhvr>
                                      <p:to>
                                        <p:strVal val="hidden"/>
                                      </p:to>
                                    </p:set>
                                  </p:childTnLst>
                                </p:cTn>
                              </p:par>
                            </p:childTnLst>
                          </p:cTn>
                        </p:par>
                        <p:par>
                          <p:cTn id="73" fill="hold">
                            <p:stCondLst>
                              <p:cond delay="250"/>
                            </p:stCondLst>
                            <p:childTnLst>
                              <p:par>
                                <p:cTn id="74" presetID="10" presetClass="exit" presetSubtype="0" fill="hold" grpId="0" nodeType="after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animBg="1"/>
      <p:bldP spid="150" grpId="0"/>
      <p:bldP spid="150" grpId="1"/>
      <p:bldP spid="144" grpId="0"/>
      <p:bldP spid="144" grpId="1"/>
      <p:bldP spid="145" grpId="0" animBg="1"/>
      <p:bldP spid="14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128 Conector recto de flecha"/>
          <p:cNvCxnSpPr/>
          <p:nvPr/>
        </p:nvCxnSpPr>
        <p:spPr>
          <a:xfrm flipV="1">
            <a:off x="3921562" y="719235"/>
            <a:ext cx="0" cy="32873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134 Conector recto de flecha"/>
          <p:cNvCxnSpPr/>
          <p:nvPr/>
        </p:nvCxnSpPr>
        <p:spPr>
          <a:xfrm flipV="1">
            <a:off x="3921562" y="4005659"/>
            <a:ext cx="4176464" cy="28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131 CuadroTexto"/>
          <p:cNvSpPr txBox="1"/>
          <p:nvPr/>
        </p:nvSpPr>
        <p:spPr>
          <a:xfrm rot="16200000">
            <a:off x="2540095" y="2152091"/>
            <a:ext cx="2319866" cy="307777"/>
          </a:xfrm>
          <a:prstGeom prst="rect">
            <a:avLst/>
          </a:prstGeom>
          <a:noFill/>
        </p:spPr>
        <p:txBody>
          <a:bodyPr wrap="none" rtlCol="0">
            <a:spAutoFit/>
          </a:bodyPr>
          <a:lstStyle/>
          <a:p>
            <a:r>
              <a:rPr lang="en-US" sz="1400" dirty="0" smtClean="0">
                <a:latin typeface="Segoe Print" panose="02000600000000000000" pitchFamily="2" charset="0"/>
              </a:rPr>
              <a:t>Transmittance </a:t>
            </a:r>
            <a:r>
              <a:rPr lang="en-US" sz="1400" b="1" dirty="0" smtClean="0">
                <a:latin typeface="Segoe Print" panose="02000600000000000000" pitchFamily="2" charset="0"/>
              </a:rPr>
              <a:t>log[T(s)]</a:t>
            </a:r>
            <a:endParaRPr lang="en-US" sz="1400" b="1" dirty="0"/>
          </a:p>
        </p:txBody>
      </p:sp>
      <p:sp>
        <p:nvSpPr>
          <p:cNvPr id="139" name="138 CuadroTexto"/>
          <p:cNvSpPr txBox="1"/>
          <p:nvPr/>
        </p:nvSpPr>
        <p:spPr>
          <a:xfrm>
            <a:off x="4497626" y="4280197"/>
            <a:ext cx="3033203" cy="307777"/>
          </a:xfrm>
          <a:prstGeom prst="rect">
            <a:avLst/>
          </a:prstGeom>
          <a:noFill/>
        </p:spPr>
        <p:txBody>
          <a:bodyPr wrap="none" rtlCol="0">
            <a:spAutoFit/>
          </a:bodyPr>
          <a:lstStyle/>
          <a:p>
            <a:r>
              <a:rPr lang="en-US" sz="1400" dirty="0">
                <a:latin typeface="Segoe Print" panose="02000600000000000000" pitchFamily="2" charset="0"/>
              </a:rPr>
              <a:t>d</a:t>
            </a:r>
            <a:r>
              <a:rPr lang="en-US" sz="1400" dirty="0" smtClean="0">
                <a:latin typeface="Segoe Print" panose="02000600000000000000" pitchFamily="2" charset="0"/>
              </a:rPr>
              <a:t>istance since last interaction s</a:t>
            </a:r>
            <a:endParaRPr lang="en-US" sz="1400" dirty="0"/>
          </a:p>
        </p:txBody>
      </p:sp>
      <p:sp>
        <p:nvSpPr>
          <p:cNvPr id="140" name="139 CuadroTexto"/>
          <p:cNvSpPr txBox="1"/>
          <p:nvPr/>
        </p:nvSpPr>
        <p:spPr>
          <a:xfrm>
            <a:off x="3778320" y="4044428"/>
            <a:ext cx="287258" cy="261610"/>
          </a:xfrm>
          <a:prstGeom prst="rect">
            <a:avLst/>
          </a:prstGeom>
          <a:noFill/>
        </p:spPr>
        <p:txBody>
          <a:bodyPr wrap="none" rtlCol="0">
            <a:spAutoFit/>
          </a:bodyPr>
          <a:lstStyle/>
          <a:p>
            <a:r>
              <a:rPr lang="en-US" sz="1050" dirty="0" smtClean="0">
                <a:latin typeface="Segoe Print" panose="02000600000000000000" pitchFamily="2" charset="0"/>
              </a:rPr>
              <a:t>0</a:t>
            </a:r>
            <a:endParaRPr lang="en-US" sz="1050" dirty="0"/>
          </a:p>
        </p:txBody>
      </p:sp>
      <p:sp>
        <p:nvSpPr>
          <p:cNvPr id="141" name="140 CuadroTexto"/>
          <p:cNvSpPr txBox="1"/>
          <p:nvPr/>
        </p:nvSpPr>
        <p:spPr>
          <a:xfrm>
            <a:off x="5793770" y="4044428"/>
            <a:ext cx="287258" cy="261610"/>
          </a:xfrm>
          <a:prstGeom prst="rect">
            <a:avLst/>
          </a:prstGeom>
          <a:noFill/>
        </p:spPr>
        <p:txBody>
          <a:bodyPr wrap="none" rtlCol="0">
            <a:spAutoFit/>
          </a:bodyPr>
          <a:lstStyle/>
          <a:p>
            <a:r>
              <a:rPr lang="en-US" sz="1050" dirty="0" smtClean="0">
                <a:latin typeface="Segoe Print" panose="02000600000000000000" pitchFamily="2" charset="0"/>
              </a:rPr>
              <a:t>4</a:t>
            </a:r>
            <a:endParaRPr lang="en-US" sz="1050" dirty="0"/>
          </a:p>
        </p:txBody>
      </p:sp>
      <p:sp>
        <p:nvSpPr>
          <p:cNvPr id="142" name="141 CuadroTexto"/>
          <p:cNvSpPr txBox="1"/>
          <p:nvPr/>
        </p:nvSpPr>
        <p:spPr>
          <a:xfrm>
            <a:off x="7882776" y="4044428"/>
            <a:ext cx="721672" cy="253916"/>
          </a:xfrm>
          <a:prstGeom prst="rect">
            <a:avLst/>
          </a:prstGeom>
          <a:noFill/>
        </p:spPr>
        <p:txBody>
          <a:bodyPr wrap="none" rtlCol="0">
            <a:spAutoFit/>
          </a:bodyPr>
          <a:lstStyle/>
          <a:p>
            <a:r>
              <a:rPr lang="en-US" sz="1050" dirty="0" smtClean="0">
                <a:latin typeface="Segoe Print" panose="02000600000000000000" pitchFamily="2" charset="0"/>
              </a:rPr>
              <a:t>8 [</a:t>
            </a:r>
            <a:r>
              <a:rPr lang="en-US" sz="1050" dirty="0" err="1" smtClean="0">
                <a:latin typeface="Segoe Print" panose="02000600000000000000" pitchFamily="2" charset="0"/>
              </a:rPr>
              <a:t>mfp</a:t>
            </a:r>
            <a:r>
              <a:rPr lang="en-US" sz="1050" dirty="0" smtClean="0">
                <a:latin typeface="Segoe Print" panose="02000600000000000000" pitchFamily="2" charset="0"/>
              </a:rPr>
              <a:t>]</a:t>
            </a:r>
            <a:endParaRPr lang="en-US" sz="1050" dirty="0"/>
          </a:p>
        </p:txBody>
      </p:sp>
      <p:sp>
        <p:nvSpPr>
          <p:cNvPr id="138" name="137 Forma libre"/>
          <p:cNvSpPr/>
          <p:nvPr/>
        </p:nvSpPr>
        <p:spPr>
          <a:xfrm>
            <a:off x="3944273" y="823813"/>
            <a:ext cx="4118422" cy="2525048"/>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Lst>
            <a:ahLst/>
            <a:cxnLst>
              <a:cxn ang="0">
                <a:pos x="connsiteX0" y="connsiteY0"/>
              </a:cxn>
              <a:cxn ang="0">
                <a:pos x="connsiteX1" y="connsiteY1"/>
              </a:cxn>
            </a:cxnLst>
            <a:rect l="l" t="t" r="r" b="b"/>
            <a:pathLst>
              <a:path w="4118422" h="2525048">
                <a:moveTo>
                  <a:pt x="0" y="0"/>
                </a:moveTo>
                <a:cubicBezTo>
                  <a:pt x="1087220" y="736117"/>
                  <a:pt x="2769133" y="1777425"/>
                  <a:pt x="4118422" y="2525048"/>
                </a:cubicBezTo>
              </a:path>
            </a:pathLst>
          </a:custGeom>
          <a:noFill/>
          <a:ln w="381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3 Grupo"/>
          <p:cNvGrpSpPr/>
          <p:nvPr/>
        </p:nvGrpSpPr>
        <p:grpSpPr>
          <a:xfrm>
            <a:off x="1039311" y="1386896"/>
            <a:ext cx="1500198" cy="1482342"/>
            <a:chOff x="3388480" y="1057191"/>
            <a:chExt cx="3813119" cy="3767735"/>
          </a:xfrm>
        </p:grpSpPr>
        <p:sp>
          <p:nvSpPr>
            <p:cNvPr id="150" name="149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150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2" name="151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3" name="152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153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5" name="154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9" name="158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3" name="162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4" name="163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5" name="164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6" name="165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7" name="166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8" name="167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9" name="168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1" name="170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2" name="171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3" name="172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4" name="173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5" name="174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6" name="175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7" name="176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8" name="177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9" name="178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0" name="179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1" name="180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2" name="181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3" name="182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4" name="183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5" name="184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6" name="185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7" name="186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8" name="187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9" name="188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0" name="189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1" name="190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2" name="191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3" name="192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4" name="193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5" name="194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7" name="43 Grupo"/>
          <p:cNvGrpSpPr/>
          <p:nvPr/>
        </p:nvGrpSpPr>
        <p:grpSpPr>
          <a:xfrm>
            <a:off x="1039311" y="3013879"/>
            <a:ext cx="1500198" cy="1482342"/>
            <a:chOff x="3388480" y="1057191"/>
            <a:chExt cx="3813119" cy="3767735"/>
          </a:xfrm>
        </p:grpSpPr>
        <p:sp>
          <p:nvSpPr>
            <p:cNvPr id="242" name="241 Elipse"/>
            <p:cNvSpPr/>
            <p:nvPr/>
          </p:nvSpPr>
          <p:spPr>
            <a:xfrm>
              <a:off x="3388480" y="1057191"/>
              <a:ext cx="3813119" cy="3767735"/>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199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1" name="200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2" name="201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3" name="202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4" name="203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5" name="204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6" name="205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7" name="206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8" name="207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9" name="208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0" name="209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1" name="210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2" name="211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3" name="212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4" name="213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5" name="214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6" name="215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7" name="216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8" name="217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9" name="218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0" name="219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220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2" name="221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3" name="222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4" name="223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5" name="224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6" name="225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7" name="226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8" name="227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9" name="228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0" name="229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1" name="230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2" name="231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3" name="232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4" name="233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5" name="234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6" name="235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7" name="236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4" name="243 Forma libre"/>
          <p:cNvSpPr/>
          <p:nvPr/>
        </p:nvSpPr>
        <p:spPr>
          <a:xfrm>
            <a:off x="3930806" y="805086"/>
            <a:ext cx="4118422" cy="1535412"/>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1535412"/>
              <a:gd name="connsiteX1" fmla="*/ 4118422 w 4118422"/>
              <a:gd name="connsiteY1" fmla="*/ 1535412 h 1535412"/>
              <a:gd name="connsiteX0" fmla="*/ 0 w 4118422"/>
              <a:gd name="connsiteY0" fmla="*/ 0 h 1535412"/>
              <a:gd name="connsiteX1" fmla="*/ 4118422 w 4118422"/>
              <a:gd name="connsiteY1" fmla="*/ 1535412 h 1535412"/>
            </a:gdLst>
            <a:ahLst/>
            <a:cxnLst>
              <a:cxn ang="0">
                <a:pos x="connsiteX0" y="connsiteY0"/>
              </a:cxn>
              <a:cxn ang="0">
                <a:pos x="connsiteX1" y="connsiteY1"/>
              </a:cxn>
            </a:cxnLst>
            <a:rect l="l" t="t" r="r" b="b"/>
            <a:pathLst>
              <a:path w="4118422" h="1535412">
                <a:moveTo>
                  <a:pt x="0" y="0"/>
                </a:moveTo>
                <a:cubicBezTo>
                  <a:pt x="1087220" y="736117"/>
                  <a:pt x="2722834" y="1175541"/>
                  <a:pt x="4118422" y="1535412"/>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244 Forma libre"/>
          <p:cNvSpPr/>
          <p:nvPr/>
        </p:nvSpPr>
        <p:spPr>
          <a:xfrm>
            <a:off x="3938985" y="808551"/>
            <a:ext cx="4093973" cy="1129555"/>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1535412"/>
              <a:gd name="connsiteX1" fmla="*/ 4118422 w 4118422"/>
              <a:gd name="connsiteY1" fmla="*/ 1535412 h 1535412"/>
              <a:gd name="connsiteX0" fmla="*/ 0 w 4118422"/>
              <a:gd name="connsiteY0" fmla="*/ 0 h 1535412"/>
              <a:gd name="connsiteX1" fmla="*/ 4118422 w 4118422"/>
              <a:gd name="connsiteY1" fmla="*/ 1535412 h 1535412"/>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Lst>
            <a:ahLst/>
            <a:cxnLst>
              <a:cxn ang="0">
                <a:pos x="connsiteX0" y="connsiteY0"/>
              </a:cxn>
              <a:cxn ang="0">
                <a:pos x="connsiteX1" y="connsiteY1"/>
              </a:cxn>
            </a:cxnLst>
            <a:rect l="l" t="t" r="r" b="b"/>
            <a:pathLst>
              <a:path w="4093973" h="1129555">
                <a:moveTo>
                  <a:pt x="0" y="0"/>
                </a:moveTo>
                <a:cubicBezTo>
                  <a:pt x="1194797" y="657880"/>
                  <a:pt x="2600588" y="896820"/>
                  <a:pt x="4093973" y="1129555"/>
                </a:cubicBezTo>
              </a:path>
            </a:pathLst>
          </a:cu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246 Forma libre"/>
          <p:cNvSpPr/>
          <p:nvPr/>
        </p:nvSpPr>
        <p:spPr>
          <a:xfrm>
            <a:off x="3923977" y="797785"/>
            <a:ext cx="4118422" cy="762817"/>
          </a:xfrm>
          <a:custGeom>
            <a:avLst/>
            <a:gdLst>
              <a:gd name="connsiteX0" fmla="*/ 0 w 4070350"/>
              <a:gd name="connsiteY0" fmla="*/ 0 h 990603"/>
              <a:gd name="connsiteX1" fmla="*/ 1644650 w 4070350"/>
              <a:gd name="connsiteY1" fmla="*/ 565150 h 990603"/>
              <a:gd name="connsiteX2" fmla="*/ 4070350 w 4070350"/>
              <a:gd name="connsiteY2" fmla="*/ 990600 h 990603"/>
              <a:gd name="connsiteX0" fmla="*/ 0 w 4102063"/>
              <a:gd name="connsiteY0" fmla="*/ 0 h 1006459"/>
              <a:gd name="connsiteX1" fmla="*/ 1676363 w 4102063"/>
              <a:gd name="connsiteY1" fmla="*/ 581006 h 1006459"/>
              <a:gd name="connsiteX2" fmla="*/ 4102063 w 4102063"/>
              <a:gd name="connsiteY2" fmla="*/ 1006456 h 1006459"/>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102063"/>
              <a:gd name="connsiteY0" fmla="*/ 0 h 1006456"/>
              <a:gd name="connsiteX1" fmla="*/ 4102063 w 4102063"/>
              <a:gd name="connsiteY1" fmla="*/ 1006456 h 1006456"/>
              <a:gd name="connsiteX0" fmla="*/ 0 w 4096778"/>
              <a:gd name="connsiteY0" fmla="*/ 0 h 1239020"/>
              <a:gd name="connsiteX1" fmla="*/ 4096778 w 4096778"/>
              <a:gd name="connsiteY1" fmla="*/ 1239020 h 1239020"/>
              <a:gd name="connsiteX0" fmla="*/ 0 w 4112635"/>
              <a:gd name="connsiteY0" fmla="*/ 0 h 1165022"/>
              <a:gd name="connsiteX1" fmla="*/ 4112635 w 4112635"/>
              <a:gd name="connsiteY1" fmla="*/ 1165022 h 1165022"/>
              <a:gd name="connsiteX0" fmla="*/ 0 w 4112635"/>
              <a:gd name="connsiteY0" fmla="*/ 0 h 1209130"/>
              <a:gd name="connsiteX1" fmla="*/ 4112635 w 4112635"/>
              <a:gd name="connsiteY1" fmla="*/ 1165022 h 1209130"/>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2635"/>
              <a:gd name="connsiteY0" fmla="*/ 0 h 1165022"/>
              <a:gd name="connsiteX1" fmla="*/ 4112635 w 4112635"/>
              <a:gd name="connsiteY1" fmla="*/ 1165022 h 1165022"/>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2525048"/>
              <a:gd name="connsiteX1" fmla="*/ 4118422 w 4118422"/>
              <a:gd name="connsiteY1" fmla="*/ 2525048 h 2525048"/>
              <a:gd name="connsiteX0" fmla="*/ 0 w 4118422"/>
              <a:gd name="connsiteY0" fmla="*/ 0 h 1535412"/>
              <a:gd name="connsiteX1" fmla="*/ 4118422 w 4118422"/>
              <a:gd name="connsiteY1" fmla="*/ 1535412 h 1535412"/>
              <a:gd name="connsiteX0" fmla="*/ 0 w 4118422"/>
              <a:gd name="connsiteY0" fmla="*/ 0 h 1535412"/>
              <a:gd name="connsiteX1" fmla="*/ 4118422 w 4118422"/>
              <a:gd name="connsiteY1" fmla="*/ 1535412 h 1535412"/>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 name="connsiteX0" fmla="*/ 0 w 4093973"/>
              <a:gd name="connsiteY0" fmla="*/ 0 h 1129555"/>
              <a:gd name="connsiteX1" fmla="*/ 4093973 w 4093973"/>
              <a:gd name="connsiteY1" fmla="*/ 1129555 h 1129555"/>
              <a:gd name="connsiteX0" fmla="*/ 0 w 4118422"/>
              <a:gd name="connsiteY0" fmla="*/ 0 h 762817"/>
              <a:gd name="connsiteX1" fmla="*/ 4118422 w 4118422"/>
              <a:gd name="connsiteY1" fmla="*/ 762817 h 762817"/>
              <a:gd name="connsiteX0" fmla="*/ 0 w 4118422"/>
              <a:gd name="connsiteY0" fmla="*/ 0 h 762817"/>
              <a:gd name="connsiteX1" fmla="*/ 4118422 w 4118422"/>
              <a:gd name="connsiteY1" fmla="*/ 762817 h 762817"/>
              <a:gd name="connsiteX0" fmla="*/ 0 w 4118422"/>
              <a:gd name="connsiteY0" fmla="*/ 0 h 762817"/>
              <a:gd name="connsiteX1" fmla="*/ 4118422 w 4118422"/>
              <a:gd name="connsiteY1" fmla="*/ 762817 h 762817"/>
              <a:gd name="connsiteX0" fmla="*/ 0 w 4118422"/>
              <a:gd name="connsiteY0" fmla="*/ 0 h 762817"/>
              <a:gd name="connsiteX1" fmla="*/ 4118422 w 4118422"/>
              <a:gd name="connsiteY1" fmla="*/ 762817 h 762817"/>
              <a:gd name="connsiteX0" fmla="*/ 0 w 4118422"/>
              <a:gd name="connsiteY0" fmla="*/ 0 h 762817"/>
              <a:gd name="connsiteX1" fmla="*/ 4118422 w 4118422"/>
              <a:gd name="connsiteY1" fmla="*/ 762817 h 762817"/>
            </a:gdLst>
            <a:ahLst/>
            <a:cxnLst>
              <a:cxn ang="0">
                <a:pos x="connsiteX0" y="connsiteY0"/>
              </a:cxn>
              <a:cxn ang="0">
                <a:pos x="connsiteX1" y="connsiteY1"/>
              </a:cxn>
            </a:cxnLst>
            <a:rect l="l" t="t" r="r" b="b"/>
            <a:pathLst>
              <a:path w="4118422" h="762817">
                <a:moveTo>
                  <a:pt x="0" y="0"/>
                </a:moveTo>
                <a:cubicBezTo>
                  <a:pt x="920966" y="516074"/>
                  <a:pt x="2669046" y="613210"/>
                  <a:pt x="4118422" y="762817"/>
                </a:cubicBezTo>
              </a:path>
            </a:pathLst>
          </a:custGeom>
          <a:noFill/>
          <a:ln w="38100">
            <a:solidFill>
              <a:srgbClr val="FFD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143 Conector recto"/>
          <p:cNvCxnSpPr/>
          <p:nvPr/>
        </p:nvCxnSpPr>
        <p:spPr>
          <a:xfrm>
            <a:off x="3938986" y="806222"/>
            <a:ext cx="4102063" cy="283005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8" name="247 CuadroTexto"/>
          <p:cNvSpPr txBox="1"/>
          <p:nvPr/>
        </p:nvSpPr>
        <p:spPr>
          <a:xfrm rot="1764542">
            <a:off x="6950381" y="2799917"/>
            <a:ext cx="1160895" cy="276999"/>
          </a:xfrm>
          <a:prstGeom prst="rect">
            <a:avLst/>
          </a:prstGeom>
          <a:noFill/>
        </p:spPr>
        <p:txBody>
          <a:bodyPr wrap="none" rtlCol="0">
            <a:spAutoFit/>
          </a:bodyPr>
          <a:lstStyle/>
          <a:p>
            <a:r>
              <a:rPr lang="en-US" sz="1200" dirty="0" err="1" smtClean="0">
                <a:latin typeface="Segoe Print" panose="02000600000000000000" pitchFamily="2" charset="0"/>
              </a:rPr>
              <a:t>Var</a:t>
            </a:r>
            <a:r>
              <a:rPr lang="en-US" sz="1200" dirty="0" smtClean="0">
                <a:latin typeface="Segoe Print" panose="02000600000000000000" pitchFamily="2" charset="0"/>
              </a:rPr>
              <a:t>(C)=0.05</a:t>
            </a:r>
          </a:p>
        </p:txBody>
      </p:sp>
      <p:sp>
        <p:nvSpPr>
          <p:cNvPr id="249" name="248 CuadroTexto"/>
          <p:cNvSpPr txBox="1"/>
          <p:nvPr/>
        </p:nvSpPr>
        <p:spPr>
          <a:xfrm rot="780444">
            <a:off x="7005710" y="1971645"/>
            <a:ext cx="1048685" cy="276999"/>
          </a:xfrm>
          <a:prstGeom prst="rect">
            <a:avLst/>
          </a:prstGeom>
          <a:noFill/>
        </p:spPr>
        <p:txBody>
          <a:bodyPr wrap="none" rtlCol="0">
            <a:spAutoFit/>
          </a:bodyPr>
          <a:lstStyle/>
          <a:p>
            <a:r>
              <a:rPr lang="en-US" sz="1200" dirty="0" err="1" smtClean="0">
                <a:latin typeface="Segoe Print" panose="02000600000000000000" pitchFamily="2" charset="0"/>
              </a:rPr>
              <a:t>Var</a:t>
            </a:r>
            <a:r>
              <a:rPr lang="en-US" sz="1200" dirty="0" smtClean="0">
                <a:latin typeface="Segoe Print" panose="02000600000000000000" pitchFamily="2" charset="0"/>
              </a:rPr>
              <a:t>(C)=0.5</a:t>
            </a:r>
          </a:p>
        </p:txBody>
      </p:sp>
      <p:sp>
        <p:nvSpPr>
          <p:cNvPr id="250" name="249 CuadroTexto"/>
          <p:cNvSpPr txBox="1"/>
          <p:nvPr/>
        </p:nvSpPr>
        <p:spPr>
          <a:xfrm rot="623997">
            <a:off x="7127485" y="1646400"/>
            <a:ext cx="898003" cy="276999"/>
          </a:xfrm>
          <a:prstGeom prst="rect">
            <a:avLst/>
          </a:prstGeom>
          <a:noFill/>
        </p:spPr>
        <p:txBody>
          <a:bodyPr wrap="none" rtlCol="0">
            <a:spAutoFit/>
          </a:bodyPr>
          <a:lstStyle/>
          <a:p>
            <a:r>
              <a:rPr lang="en-US" sz="1200" dirty="0" err="1" smtClean="0">
                <a:latin typeface="Segoe Print" panose="02000600000000000000" pitchFamily="2" charset="0"/>
              </a:rPr>
              <a:t>Var</a:t>
            </a:r>
            <a:r>
              <a:rPr lang="en-US" sz="1200" dirty="0" smtClean="0">
                <a:latin typeface="Segoe Print" panose="02000600000000000000" pitchFamily="2" charset="0"/>
              </a:rPr>
              <a:t>(C)=1</a:t>
            </a:r>
          </a:p>
        </p:txBody>
      </p:sp>
      <p:sp>
        <p:nvSpPr>
          <p:cNvPr id="251" name="250 CuadroTexto"/>
          <p:cNvSpPr txBox="1"/>
          <p:nvPr/>
        </p:nvSpPr>
        <p:spPr>
          <a:xfrm rot="326721">
            <a:off x="7191272" y="1296918"/>
            <a:ext cx="898003" cy="276999"/>
          </a:xfrm>
          <a:prstGeom prst="rect">
            <a:avLst/>
          </a:prstGeom>
          <a:noFill/>
        </p:spPr>
        <p:txBody>
          <a:bodyPr wrap="none" rtlCol="0">
            <a:spAutoFit/>
          </a:bodyPr>
          <a:lstStyle/>
          <a:p>
            <a:r>
              <a:rPr lang="en-US" sz="1200" dirty="0" err="1" smtClean="0">
                <a:latin typeface="Segoe Print" panose="02000600000000000000" pitchFamily="2" charset="0"/>
              </a:rPr>
              <a:t>Var</a:t>
            </a:r>
            <a:r>
              <a:rPr lang="en-US" sz="1200" dirty="0" smtClean="0">
                <a:latin typeface="Segoe Print" panose="02000600000000000000" pitchFamily="2" charset="0"/>
              </a:rPr>
              <a:t>(C)=2</a:t>
            </a:r>
          </a:p>
        </p:txBody>
      </p:sp>
      <p:sp>
        <p:nvSpPr>
          <p:cNvPr id="100" name="99 CuadroTexto"/>
          <p:cNvSpPr txBox="1"/>
          <p:nvPr/>
        </p:nvSpPr>
        <p:spPr>
          <a:xfrm>
            <a:off x="1014745" y="916380"/>
            <a:ext cx="1486304" cy="338554"/>
          </a:xfrm>
          <a:prstGeom prst="rect">
            <a:avLst/>
          </a:prstGeom>
          <a:noFill/>
        </p:spPr>
        <p:txBody>
          <a:bodyPr wrap="none" rtlCol="0">
            <a:spAutoFit/>
          </a:bodyPr>
          <a:lstStyle/>
          <a:p>
            <a:r>
              <a:rPr lang="en-US" sz="1600" dirty="0" smtClean="0">
                <a:latin typeface="Segoe Print" panose="02000600000000000000" pitchFamily="2" charset="0"/>
              </a:rPr>
              <a:t>Mean(C) = 1</a:t>
            </a:r>
          </a:p>
        </p:txBody>
      </p:sp>
    </p:spTree>
    <p:extLst>
      <p:ext uri="{BB962C8B-B14F-4D97-AF65-F5344CB8AC3E}">
        <p14:creationId xmlns:p14="http://schemas.microsoft.com/office/powerpoint/2010/main" val="8999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500"/>
                                        <p:tgtEl>
                                          <p:spTgt spid="14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wipe(left)">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7"/>
                                        </p:tgtEl>
                                        <p:attrNameLst>
                                          <p:attrName>style.visibility</p:attrName>
                                        </p:attrNameLst>
                                      </p:cBhvr>
                                      <p:to>
                                        <p:strVal val="visible"/>
                                      </p:to>
                                    </p:set>
                                    <p:animEffect transition="in" filter="fade">
                                      <p:cBhvr>
                                        <p:cTn id="21" dur="500"/>
                                        <p:tgtEl>
                                          <p:spTgt spid="19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left)">
                                      <p:cBhvr>
                                        <p:cTn id="25" dur="500"/>
                                        <p:tgtEl>
                                          <p:spTgt spid="13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48"/>
                                        </p:tgtEl>
                                        <p:attrNameLst>
                                          <p:attrName>style.visibility</p:attrName>
                                        </p:attrNameLst>
                                      </p:cBhvr>
                                      <p:to>
                                        <p:strVal val="visible"/>
                                      </p:to>
                                    </p:set>
                                    <p:animEffect transition="in" filter="fade">
                                      <p:cBhvr>
                                        <p:cTn id="29" dur="500"/>
                                        <p:tgtEl>
                                          <p:spTgt spid="24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4"/>
                                        </p:tgtEl>
                                        <p:attrNameLst>
                                          <p:attrName>style.visibility</p:attrName>
                                        </p:attrNameLst>
                                      </p:cBhvr>
                                      <p:to>
                                        <p:strVal val="visible"/>
                                      </p:to>
                                    </p:set>
                                    <p:animEffect transition="in" filter="wipe(left)">
                                      <p:cBhvr>
                                        <p:cTn id="34" dur="500"/>
                                        <p:tgtEl>
                                          <p:spTgt spid="24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9"/>
                                        </p:tgtEl>
                                        <p:attrNameLst>
                                          <p:attrName>style.visibility</p:attrName>
                                        </p:attrNameLst>
                                      </p:cBhvr>
                                      <p:to>
                                        <p:strVal val="visible"/>
                                      </p:to>
                                    </p:set>
                                    <p:animEffect transition="in" filter="fade">
                                      <p:cBhvr>
                                        <p:cTn id="38" dur="500"/>
                                        <p:tgtEl>
                                          <p:spTgt spid="2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5"/>
                                        </p:tgtEl>
                                        <p:attrNameLst>
                                          <p:attrName>style.visibility</p:attrName>
                                        </p:attrNameLst>
                                      </p:cBhvr>
                                      <p:to>
                                        <p:strVal val="visible"/>
                                      </p:to>
                                    </p:set>
                                    <p:animEffect transition="in" filter="wipe(left)">
                                      <p:cBhvr>
                                        <p:cTn id="43" dur="500"/>
                                        <p:tgtEl>
                                          <p:spTgt spid="24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fade">
                                      <p:cBhvr>
                                        <p:cTn id="47" dur="500"/>
                                        <p:tgtEl>
                                          <p:spTgt spid="2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wipe(left)">
                                      <p:cBhvr>
                                        <p:cTn id="52" dur="500"/>
                                        <p:tgtEl>
                                          <p:spTgt spid="247"/>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1"/>
                                        </p:tgtEl>
                                        <p:attrNameLst>
                                          <p:attrName>style.visibility</p:attrName>
                                        </p:attrNameLst>
                                      </p:cBhvr>
                                      <p:to>
                                        <p:strVal val="visible"/>
                                      </p:to>
                                    </p:set>
                                    <p:animEffect transition="in" filter="fade">
                                      <p:cBhvr>
                                        <p:cTn id="56"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244" grpId="0" animBg="1"/>
      <p:bldP spid="245" grpId="0" animBg="1"/>
      <p:bldP spid="247" grpId="0" animBg="1"/>
      <p:bldP spid="248" grpId="0"/>
      <p:bldP spid="249" grpId="0"/>
      <p:bldP spid="250" grpId="0"/>
      <p:bldP spid="251" grpId="0"/>
      <p:bldP spid="1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lstStyle/>
          <a:p>
            <a:r>
              <a:rPr lang="en-US" dirty="0" smtClean="0"/>
              <a:t>Results</a:t>
            </a:r>
            <a:endParaRPr lang="en-US" dirty="0"/>
          </a:p>
        </p:txBody>
      </p:sp>
    </p:spTree>
    <p:extLst>
      <p:ext uri="{BB962C8B-B14F-4D97-AF65-F5344CB8AC3E}">
        <p14:creationId xmlns:p14="http://schemas.microsoft.com/office/powerpoint/2010/main" val="160284769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050" name="Picture 2" descr="C:\Users\Adrian\Documents\Work\papers\2017_StructuredRTE\images\results\jars\jar_scene_scatte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8" y="-35256"/>
            <a:ext cx="19847244" cy="5168553"/>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rot="16200000">
            <a:off x="-507107" y="830601"/>
            <a:ext cx="1972527" cy="830997"/>
          </a:xfrm>
          <a:prstGeom prst="rect">
            <a:avLst/>
          </a:prstGeom>
          <a:noFill/>
        </p:spPr>
        <p:txBody>
          <a:bodyPr wrap="none" rtlCol="0">
            <a:spAutoFit/>
          </a:bodyPr>
          <a:lstStyle/>
          <a:p>
            <a:pPr algn="ctr"/>
            <a:r>
              <a:rPr lang="en-US" sz="2400" cap="small" dirty="0" smtClean="0">
                <a:solidFill>
                  <a:schemeClr val="bg1"/>
                </a:solidFill>
              </a:rPr>
              <a:t>Uncorrelated</a:t>
            </a:r>
          </a:p>
          <a:p>
            <a:pPr algn="ctr"/>
            <a:r>
              <a:rPr lang="en-US" sz="2400" cap="small" dirty="0" smtClean="0">
                <a:solidFill>
                  <a:schemeClr val="bg1"/>
                </a:solidFill>
              </a:rPr>
              <a:t>(Classic)</a:t>
            </a:r>
          </a:p>
        </p:txBody>
      </p:sp>
      <p:sp>
        <p:nvSpPr>
          <p:cNvPr id="7" name="6 CuadroTexto"/>
          <p:cNvSpPr txBox="1"/>
          <p:nvPr/>
        </p:nvSpPr>
        <p:spPr>
          <a:xfrm rot="16200000">
            <a:off x="-636823" y="3254439"/>
            <a:ext cx="2241832" cy="830997"/>
          </a:xfrm>
          <a:prstGeom prst="rect">
            <a:avLst/>
          </a:prstGeom>
          <a:noFill/>
        </p:spPr>
        <p:txBody>
          <a:bodyPr wrap="none" rtlCol="0">
            <a:spAutoFit/>
          </a:bodyPr>
          <a:lstStyle/>
          <a:p>
            <a:pPr algn="ctr"/>
            <a:r>
              <a:rPr lang="en-US" sz="2400" cap="small" dirty="0" smtClean="0">
                <a:solidFill>
                  <a:schemeClr val="bg1"/>
                </a:solidFill>
              </a:rPr>
              <a:t>Pos. Correlated</a:t>
            </a:r>
          </a:p>
          <a:p>
            <a:pPr algn="ctr"/>
            <a:r>
              <a:rPr lang="en-US" sz="2400" cap="small" dirty="0" smtClean="0">
                <a:solidFill>
                  <a:schemeClr val="bg1"/>
                </a:solidFill>
              </a:rPr>
              <a:t>(Ours)</a:t>
            </a:r>
          </a:p>
        </p:txBody>
      </p:sp>
      <p:cxnSp>
        <p:nvCxnSpPr>
          <p:cNvPr id="8" name="7 Conector recto de flecha"/>
          <p:cNvCxnSpPr/>
          <p:nvPr/>
        </p:nvCxnSpPr>
        <p:spPr>
          <a:xfrm>
            <a:off x="1187624" y="4790854"/>
            <a:ext cx="6984776"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151131" y="4250004"/>
            <a:ext cx="3057761" cy="461665"/>
          </a:xfrm>
          <a:prstGeom prst="rect">
            <a:avLst/>
          </a:prstGeom>
          <a:noFill/>
        </p:spPr>
        <p:txBody>
          <a:bodyPr wrap="none" rtlCol="0">
            <a:spAutoFit/>
          </a:bodyPr>
          <a:lstStyle/>
          <a:p>
            <a:pPr algn="ctr"/>
            <a:r>
              <a:rPr lang="en-US" sz="2400" cap="small" dirty="0" smtClean="0">
                <a:solidFill>
                  <a:schemeClr val="bg1"/>
                </a:solidFill>
              </a:rPr>
              <a:t>Degree of Correlation</a:t>
            </a:r>
          </a:p>
        </p:txBody>
      </p:sp>
    </p:spTree>
    <p:extLst>
      <p:ext uri="{BB962C8B-B14F-4D97-AF65-F5344CB8AC3E}">
        <p14:creationId xmlns:p14="http://schemas.microsoft.com/office/powerpoint/2010/main" val="722831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path" presetSubtype="0" fill="hold" nodeType="clickEffect">
                                  <p:stCondLst>
                                    <p:cond delay="0"/>
                                  </p:stCondLst>
                                  <p:childTnLst>
                                    <p:animMotion origin="layout" path="M -3.05556E-6 2.0197E-6 L -1.15225 -0.00247 " pathEditMode="relative" rAng="0" ptsTypes="AA">
                                      <p:cBhvr>
                                        <p:cTn id="15" dur="3000" fill="hold"/>
                                        <p:tgtEl>
                                          <p:spTgt spid="2050"/>
                                        </p:tgtEl>
                                        <p:attrNameLst>
                                          <p:attrName>ppt_x</p:attrName>
                                          <p:attrName>ppt_y</p:attrName>
                                        </p:attrNameLst>
                                      </p:cBhvr>
                                      <p:rCtr x="-57622"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normAutofit/>
          </a:bodyPr>
          <a:lstStyle/>
          <a:p>
            <a:r>
              <a:rPr lang="en-US" sz="3600" dirty="0" smtClean="0"/>
              <a:t>Anisotropic Correlation</a:t>
            </a:r>
            <a:endParaRPr lang="en-US" sz="3600" dirty="0"/>
          </a:p>
        </p:txBody>
      </p:sp>
    </p:spTree>
    <p:extLst>
      <p:ext uri="{BB962C8B-B14F-4D97-AF65-F5344CB8AC3E}">
        <p14:creationId xmlns:p14="http://schemas.microsoft.com/office/powerpoint/2010/main" val="377000889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 t="37387" r="3593" b="25480"/>
          <a:stretch/>
        </p:blipFill>
        <p:spPr bwMode="auto">
          <a:xfrm>
            <a:off x="-257704" y="915566"/>
            <a:ext cx="9780874" cy="223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3 Grupo"/>
          <p:cNvGrpSpPr/>
          <p:nvPr/>
        </p:nvGrpSpPr>
        <p:grpSpPr>
          <a:xfrm rot="10800000" flipV="1">
            <a:off x="7295927" y="3568174"/>
            <a:ext cx="1232462" cy="1217792"/>
            <a:chOff x="6113166" y="2412309"/>
            <a:chExt cx="1771203" cy="1750121"/>
          </a:xfrm>
        </p:grpSpPr>
        <p:sp>
          <p:nvSpPr>
            <p:cNvPr id="5" name="4 Elipse"/>
            <p:cNvSpPr/>
            <p:nvPr/>
          </p:nvSpPr>
          <p:spPr>
            <a:xfrm rot="10800000">
              <a:off x="6113166" y="2412309"/>
              <a:ext cx="1771203" cy="1750121"/>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rot="5099654">
              <a:off x="6786803" y="292893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rot="5099654">
              <a:off x="6952719"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rot="5099654">
              <a:off x="6654071"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rot="5099654">
              <a:off x="6801168" y="30881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rot="5099654">
              <a:off x="6967084" y="249088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rot="5099654">
              <a:off x="7033465" y="388457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rot="5099654">
              <a:off x="7502127" y="283998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rot="5099654">
              <a:off x="6734817" y="262361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rot="5099654">
              <a:off x="6933901" y="288908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rot="5099654">
              <a:off x="7099831" y="285589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rot="5099654">
              <a:off x="7166198"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rot="5099654">
              <a:off x="6801168" y="278953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rot="5099654">
              <a:off x="7099831" y="259043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rot="5099654">
              <a:off x="6669672" y="273801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6895195" y="26180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rot="5099654">
              <a:off x="7398465" y="295544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rot="5099654">
              <a:off x="6607343" y="286521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rot="5099654">
              <a:off x="6797878" y="246767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rot="5099654">
              <a:off x="6524629" y="37893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rot="5099654">
              <a:off x="7099831"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rot="5099654">
              <a:off x="7272988" y="37390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rot="5099654">
              <a:off x="6819986" y="369214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rot="5099654">
              <a:off x="6967084"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rot="5099654">
              <a:off x="6834351" y="38513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rot="5099654">
              <a:off x="6654071" y="38912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rot="5099654">
              <a:off x="6753620" y="399079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rot="5099654">
              <a:off x="6886353" y="40239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rot="5099654">
              <a:off x="6548114" y="363564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rot="5099654">
              <a:off x="6668436"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rot="5099654">
              <a:off x="7033465"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rot="5099654">
              <a:off x="6510264" y="27587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rot="5099654">
              <a:off x="7243638" y="288182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7459308" y="26844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rot="5099654">
              <a:off x="7193842" y="388285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rot="5099654">
              <a:off x="6582168" y="262762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rot="5099654">
              <a:off x="7332098" y="27563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rot="5099654">
              <a:off x="7272988" y="25836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rot="5099654">
              <a:off x="7151818" y="246437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1 Flecha abajo"/>
          <p:cNvSpPr/>
          <p:nvPr/>
        </p:nvSpPr>
        <p:spPr>
          <a:xfrm>
            <a:off x="7598873" y="3219822"/>
            <a:ext cx="717543" cy="27634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44 Grupo"/>
          <p:cNvGrpSpPr/>
          <p:nvPr/>
        </p:nvGrpSpPr>
        <p:grpSpPr>
          <a:xfrm rot="18000000">
            <a:off x="4075275" y="3560838"/>
            <a:ext cx="1217792" cy="1232462"/>
            <a:chOff x="6123709" y="2401766"/>
            <a:chExt cx="1750120" cy="1771204"/>
          </a:xfrm>
        </p:grpSpPr>
        <p:sp>
          <p:nvSpPr>
            <p:cNvPr id="46" name="45 Elipse"/>
            <p:cNvSpPr/>
            <p:nvPr/>
          </p:nvSpPr>
          <p:spPr>
            <a:xfrm rot="4500000">
              <a:off x="6113167" y="2412308"/>
              <a:ext cx="1771204" cy="1750120"/>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6 Elipse"/>
            <p:cNvSpPr/>
            <p:nvPr/>
          </p:nvSpPr>
          <p:spPr>
            <a:xfrm rot="5099654">
              <a:off x="6786803" y="292893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rot="5099654">
              <a:off x="6952719"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rot="5099654">
              <a:off x="6654071"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rot="5099654">
              <a:off x="6801168" y="30881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rot="5099654">
              <a:off x="6967084" y="249088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rot="5099654">
              <a:off x="7033465" y="388457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rot="5099654">
              <a:off x="7502127" y="283998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rot="5099654">
              <a:off x="6734817" y="262361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rot="5099654">
              <a:off x="6933901" y="288908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rot="5099654">
              <a:off x="7099831" y="285589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rot="5099654">
              <a:off x="7166198"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rot="5099654">
              <a:off x="6801168" y="278953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rot="5099654">
              <a:off x="7099831" y="259043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rot="5099654">
              <a:off x="6669672" y="273801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Elipse"/>
            <p:cNvSpPr/>
            <p:nvPr/>
          </p:nvSpPr>
          <p:spPr>
            <a:xfrm>
              <a:off x="6895195" y="26180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Elipse"/>
            <p:cNvSpPr/>
            <p:nvPr/>
          </p:nvSpPr>
          <p:spPr>
            <a:xfrm rot="5099654">
              <a:off x="7398465" y="295544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Elipse"/>
            <p:cNvSpPr/>
            <p:nvPr/>
          </p:nvSpPr>
          <p:spPr>
            <a:xfrm rot="5099654">
              <a:off x="6607343" y="286521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rot="5099654">
              <a:off x="6797878" y="246767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Elipse"/>
            <p:cNvSpPr/>
            <p:nvPr/>
          </p:nvSpPr>
          <p:spPr>
            <a:xfrm rot="5099654">
              <a:off x="6524629" y="37893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Elipse"/>
            <p:cNvSpPr/>
            <p:nvPr/>
          </p:nvSpPr>
          <p:spPr>
            <a:xfrm rot="5099654">
              <a:off x="7099831"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Elipse"/>
            <p:cNvSpPr/>
            <p:nvPr/>
          </p:nvSpPr>
          <p:spPr>
            <a:xfrm rot="5099654">
              <a:off x="7272988" y="37390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6819986" y="369214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6967084"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6834351" y="38513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6654071" y="38912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6753620" y="399079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6886353" y="40239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6548114" y="363564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6668436"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7033465"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6510264" y="27587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rot="5099654">
              <a:off x="7243638" y="288182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a:off x="7459308" y="26844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7193842" y="388285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rot="5099654">
              <a:off x="6582168" y="262762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7332098" y="27563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7272988" y="25836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Elipse"/>
            <p:cNvSpPr/>
            <p:nvPr/>
          </p:nvSpPr>
          <p:spPr>
            <a:xfrm rot="5099654">
              <a:off x="7151818" y="246437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5" name="84 Flecha abajo"/>
          <p:cNvSpPr/>
          <p:nvPr/>
        </p:nvSpPr>
        <p:spPr>
          <a:xfrm>
            <a:off x="4370890" y="3219822"/>
            <a:ext cx="717543" cy="27634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3" name="5122 Grupo"/>
          <p:cNvGrpSpPr/>
          <p:nvPr/>
        </p:nvGrpSpPr>
        <p:grpSpPr>
          <a:xfrm>
            <a:off x="762911" y="3186178"/>
            <a:ext cx="2267219" cy="1607122"/>
            <a:chOff x="762911" y="3186178"/>
            <a:chExt cx="2267219" cy="1607122"/>
          </a:xfrm>
        </p:grpSpPr>
        <p:grpSp>
          <p:nvGrpSpPr>
            <p:cNvPr id="86" name="85 Grupo"/>
            <p:cNvGrpSpPr/>
            <p:nvPr/>
          </p:nvGrpSpPr>
          <p:grpSpPr>
            <a:xfrm rot="16200000">
              <a:off x="755576" y="3568173"/>
              <a:ext cx="1232462" cy="1217792"/>
              <a:chOff x="6113165" y="2412310"/>
              <a:chExt cx="1771203" cy="1750121"/>
            </a:xfrm>
          </p:grpSpPr>
          <p:sp>
            <p:nvSpPr>
              <p:cNvPr id="87" name="86 Elipse"/>
              <p:cNvSpPr/>
              <p:nvPr/>
            </p:nvSpPr>
            <p:spPr>
              <a:xfrm>
                <a:off x="6113165" y="2412310"/>
                <a:ext cx="1771203" cy="1750121"/>
              </a:xfrm>
              <a:prstGeom prst="ellipse">
                <a:avLst/>
              </a:prstGeom>
              <a:solidFill>
                <a:schemeClr val="accent5">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87 Elipse"/>
              <p:cNvSpPr/>
              <p:nvPr/>
            </p:nvSpPr>
            <p:spPr>
              <a:xfrm rot="5099654">
                <a:off x="6786803" y="292893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Elipse"/>
              <p:cNvSpPr/>
              <p:nvPr/>
            </p:nvSpPr>
            <p:spPr>
              <a:xfrm rot="5099654">
                <a:off x="6952719"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Elipse"/>
              <p:cNvSpPr/>
              <p:nvPr/>
            </p:nvSpPr>
            <p:spPr>
              <a:xfrm rot="5099654">
                <a:off x="6654071" y="302848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90 Elipse"/>
              <p:cNvSpPr/>
              <p:nvPr/>
            </p:nvSpPr>
            <p:spPr>
              <a:xfrm rot="5099654">
                <a:off x="6801168" y="30881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Elipse"/>
              <p:cNvSpPr/>
              <p:nvPr/>
            </p:nvSpPr>
            <p:spPr>
              <a:xfrm rot="5099654">
                <a:off x="6967084" y="249088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rot="5099654">
                <a:off x="7033465" y="388457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rot="5099654">
                <a:off x="7502127" y="283998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rot="5099654">
                <a:off x="6734817" y="262361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rot="5099654">
                <a:off x="6933901" y="288908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rot="5099654">
                <a:off x="7099831" y="285589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rot="5099654">
                <a:off x="7166198"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rot="5099654">
                <a:off x="6801168" y="278953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rot="5099654">
                <a:off x="7099831" y="259043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rot="5099654">
                <a:off x="6669672" y="273801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a:off x="6895195" y="26180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rot="5099654">
                <a:off x="7398465" y="295544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rot="5099654">
                <a:off x="6607343" y="2865215"/>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104 Elipse"/>
              <p:cNvSpPr/>
              <p:nvPr/>
            </p:nvSpPr>
            <p:spPr>
              <a:xfrm rot="5099654">
                <a:off x="6797878" y="246767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105 Elipse"/>
              <p:cNvSpPr/>
              <p:nvPr/>
            </p:nvSpPr>
            <p:spPr>
              <a:xfrm rot="5099654">
                <a:off x="6524629" y="37893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106 Elipse"/>
              <p:cNvSpPr/>
              <p:nvPr/>
            </p:nvSpPr>
            <p:spPr>
              <a:xfrm rot="5099654">
                <a:off x="7099831"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107 Elipse"/>
              <p:cNvSpPr/>
              <p:nvPr/>
            </p:nvSpPr>
            <p:spPr>
              <a:xfrm rot="5099654">
                <a:off x="7272988" y="373904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108 Elipse"/>
              <p:cNvSpPr/>
              <p:nvPr/>
            </p:nvSpPr>
            <p:spPr>
              <a:xfrm rot="5099654">
                <a:off x="6819986" y="369214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109 Elipse"/>
              <p:cNvSpPr/>
              <p:nvPr/>
            </p:nvSpPr>
            <p:spPr>
              <a:xfrm rot="5099654">
                <a:off x="6967084"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110 Elipse"/>
              <p:cNvSpPr/>
              <p:nvPr/>
            </p:nvSpPr>
            <p:spPr>
              <a:xfrm rot="5099654">
                <a:off x="6834351" y="38513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111 Elipse"/>
              <p:cNvSpPr/>
              <p:nvPr/>
            </p:nvSpPr>
            <p:spPr>
              <a:xfrm rot="5099654">
                <a:off x="6654071" y="38912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Elipse"/>
              <p:cNvSpPr/>
              <p:nvPr/>
            </p:nvSpPr>
            <p:spPr>
              <a:xfrm rot="5099654">
                <a:off x="6753620" y="399079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Elipse"/>
              <p:cNvSpPr/>
              <p:nvPr/>
            </p:nvSpPr>
            <p:spPr>
              <a:xfrm rot="5099654">
                <a:off x="6886353" y="4023979"/>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Elipse"/>
              <p:cNvSpPr/>
              <p:nvPr/>
            </p:nvSpPr>
            <p:spPr>
              <a:xfrm rot="5099654">
                <a:off x="6548114" y="363564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115 Elipse"/>
              <p:cNvSpPr/>
              <p:nvPr/>
            </p:nvSpPr>
            <p:spPr>
              <a:xfrm rot="5099654">
                <a:off x="6668436" y="375184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Elipse"/>
              <p:cNvSpPr/>
              <p:nvPr/>
            </p:nvSpPr>
            <p:spPr>
              <a:xfrm rot="5099654">
                <a:off x="7033465" y="2723167"/>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rot="5099654">
                <a:off x="6510264" y="2758792"/>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rot="5099654">
                <a:off x="7243638" y="288182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a:off x="7459308" y="2684446"/>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rot="5099654">
                <a:off x="7193842" y="3882854"/>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rot="5099654">
                <a:off x="6582168" y="2627628"/>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rot="5099654">
                <a:off x="7332098" y="2756350"/>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rot="5099654">
                <a:off x="7272988" y="2583681"/>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rot="5099654">
                <a:off x="7151818" y="2464373"/>
                <a:ext cx="132732" cy="13273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6" name="125 Flecha abajo"/>
            <p:cNvSpPr/>
            <p:nvPr/>
          </p:nvSpPr>
          <p:spPr>
            <a:xfrm>
              <a:off x="1058522" y="3219822"/>
              <a:ext cx="717543" cy="27634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126 CuadroTexto"/>
            <p:cNvSpPr txBox="1"/>
            <p:nvPr/>
          </p:nvSpPr>
          <p:spPr>
            <a:xfrm rot="215069">
              <a:off x="1782673" y="3186178"/>
              <a:ext cx="1247457" cy="646331"/>
            </a:xfrm>
            <a:prstGeom prst="rect">
              <a:avLst/>
            </a:prstGeom>
            <a:noFill/>
          </p:spPr>
          <p:txBody>
            <a:bodyPr wrap="none" rtlCol="0">
              <a:spAutoFit/>
            </a:bodyPr>
            <a:lstStyle/>
            <a:p>
              <a:r>
                <a:rPr lang="en-US" dirty="0" smtClean="0">
                  <a:latin typeface="Segoe Print" panose="02000600000000000000" pitchFamily="2" charset="0"/>
                </a:rPr>
                <a:t>Light</a:t>
              </a:r>
            </a:p>
            <a:p>
              <a:r>
                <a:rPr lang="en-US" dirty="0" smtClean="0">
                  <a:latin typeface="Segoe Print" panose="02000600000000000000" pitchFamily="2" charset="0"/>
                </a:rPr>
                <a:t>Direction</a:t>
              </a:r>
              <a:endParaRPr lang="en-US" dirty="0">
                <a:latin typeface="Segoe Print" panose="02000600000000000000" pitchFamily="2" charset="0"/>
              </a:endParaRPr>
            </a:p>
          </p:txBody>
        </p:sp>
      </p:grpSp>
      <p:sp>
        <p:nvSpPr>
          <p:cNvPr id="5126" name="5125 Rectángulo"/>
          <p:cNvSpPr/>
          <p:nvPr/>
        </p:nvSpPr>
        <p:spPr>
          <a:xfrm>
            <a:off x="3066807" y="446096"/>
            <a:ext cx="3234727" cy="444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134 Rectángulo"/>
          <p:cNvSpPr/>
          <p:nvPr/>
        </p:nvSpPr>
        <p:spPr>
          <a:xfrm>
            <a:off x="6305825" y="478094"/>
            <a:ext cx="3234727" cy="444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322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126"/>
                                        </p:tgtEl>
                                      </p:cBhvr>
                                    </p:animEffect>
                                    <p:set>
                                      <p:cBhvr>
                                        <p:cTn id="12" dur="1" fill="hold">
                                          <p:stCondLst>
                                            <p:cond delay="499"/>
                                          </p:stCondLst>
                                        </p:cTn>
                                        <p:tgtEl>
                                          <p:spTgt spid="51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5"/>
                                        </p:tgtEl>
                                      </p:cBhvr>
                                    </p:animEffect>
                                    <p:set>
                                      <p:cBhvr>
                                        <p:cTn id="17" dur="1" fill="hold">
                                          <p:stCondLst>
                                            <p:cond delay="4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1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n-US" dirty="0" smtClean="0"/>
              <a:t>In summary…</a:t>
            </a:r>
            <a:endParaRPr lang="en-US" dirty="0"/>
          </a:p>
        </p:txBody>
      </p:sp>
      <p:sp>
        <p:nvSpPr>
          <p:cNvPr id="3" name="2 Marcador de contenido"/>
          <p:cNvSpPr>
            <a:spLocks noGrp="1"/>
          </p:cNvSpPr>
          <p:nvPr>
            <p:ph idx="1"/>
          </p:nvPr>
        </p:nvSpPr>
        <p:spPr/>
        <p:txBody>
          <a:bodyPr>
            <a:noAutofit/>
          </a:bodyPr>
          <a:lstStyle/>
          <a:p>
            <a:pPr marL="0" indent="0">
              <a:buNone/>
            </a:pPr>
            <a:r>
              <a:rPr lang="en-US" sz="2800" dirty="0" smtClean="0"/>
              <a:t>New radiative framework for spatially-correlated materials</a:t>
            </a:r>
            <a:r>
              <a:rPr lang="en-US" sz="2800" dirty="0"/>
              <a:t> </a:t>
            </a:r>
            <a:r>
              <a:rPr lang="en-US" sz="2800" dirty="0" smtClean="0"/>
              <a:t>(for graphics)</a:t>
            </a:r>
          </a:p>
          <a:p>
            <a:pPr>
              <a:spcBef>
                <a:spcPts val="0"/>
              </a:spcBef>
            </a:pPr>
            <a:r>
              <a:rPr lang="en-US" sz="2400" dirty="0" smtClean="0"/>
              <a:t>Sources, boundaries, mixtures…</a:t>
            </a:r>
          </a:p>
          <a:p>
            <a:pPr marL="0" indent="0">
              <a:buNone/>
            </a:pPr>
            <a:endParaRPr lang="en-US" sz="2800" dirty="0"/>
          </a:p>
          <a:p>
            <a:pPr marL="0" indent="0">
              <a:buNone/>
            </a:pPr>
            <a:r>
              <a:rPr lang="en-US" sz="2800" dirty="0" smtClean="0"/>
              <a:t>Intuitive model for positively-correlated media</a:t>
            </a:r>
          </a:p>
          <a:p>
            <a:pPr>
              <a:spcBef>
                <a:spcPts val="0"/>
              </a:spcBef>
            </a:pPr>
            <a:r>
              <a:rPr lang="en-US" sz="2400" dirty="0" smtClean="0"/>
              <a:t>Based on (potentially anisotropic) distributions of concentration</a:t>
            </a:r>
          </a:p>
        </p:txBody>
      </p:sp>
    </p:spTree>
    <p:extLst>
      <p:ext uri="{BB962C8B-B14F-4D97-AF65-F5344CB8AC3E}">
        <p14:creationId xmlns:p14="http://schemas.microsoft.com/office/powerpoint/2010/main" val="9646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n-US" dirty="0" smtClean="0"/>
              <a:t>Limitations </a:t>
            </a:r>
            <a:r>
              <a:rPr lang="en-US" sz="3600" dirty="0" smtClean="0"/>
              <a:t>&amp;</a:t>
            </a:r>
            <a:r>
              <a:rPr lang="en-US" dirty="0" smtClean="0"/>
              <a:t> Future Work</a:t>
            </a:r>
            <a:endParaRPr lang="en-US" dirty="0"/>
          </a:p>
        </p:txBody>
      </p:sp>
      <p:sp>
        <p:nvSpPr>
          <p:cNvPr id="3" name="2 Marcador de contenido"/>
          <p:cNvSpPr>
            <a:spLocks noGrp="1"/>
          </p:cNvSpPr>
          <p:nvPr>
            <p:ph idx="1"/>
          </p:nvPr>
        </p:nvSpPr>
        <p:spPr/>
        <p:txBody>
          <a:bodyPr>
            <a:normAutofit/>
          </a:bodyPr>
          <a:lstStyle/>
          <a:p>
            <a:pPr>
              <a:spcBef>
                <a:spcPts val="0"/>
              </a:spcBef>
            </a:pPr>
            <a:r>
              <a:rPr lang="en-US" sz="2800" dirty="0" smtClean="0"/>
              <a:t>Heterogeneous media:</a:t>
            </a:r>
          </a:p>
          <a:p>
            <a:pPr marL="0" indent="0">
              <a:spcBef>
                <a:spcPts val="0"/>
              </a:spcBef>
              <a:buNone/>
            </a:pPr>
            <a:r>
              <a:rPr lang="en-US" sz="2800" dirty="0"/>
              <a:t>	</a:t>
            </a:r>
            <a:r>
              <a:rPr lang="en-US" sz="2400" dirty="0" smtClean="0"/>
              <a:t>How do we model it? What numerical methods?</a:t>
            </a:r>
            <a:endParaRPr lang="en-US" sz="2800" dirty="0" smtClean="0"/>
          </a:p>
          <a:p>
            <a:pPr>
              <a:spcBef>
                <a:spcPts val="1800"/>
              </a:spcBef>
            </a:pPr>
            <a:r>
              <a:rPr lang="en-US" sz="2800" dirty="0" smtClean="0"/>
              <a:t>Are all sampling techniques in classic media valid for the E-GBE? </a:t>
            </a:r>
          </a:p>
          <a:p>
            <a:pPr>
              <a:spcBef>
                <a:spcPts val="1800"/>
              </a:spcBef>
            </a:pPr>
            <a:r>
              <a:rPr lang="en-US" sz="2800" dirty="0" smtClean="0"/>
              <a:t>Intuitive modeling </a:t>
            </a:r>
            <a:r>
              <a:rPr lang="en-US" sz="2800" b="1" dirty="0" smtClean="0"/>
              <a:t>negatively</a:t>
            </a:r>
            <a:r>
              <a:rPr lang="en-US" sz="2800" dirty="0" smtClean="0"/>
              <a:t>–correlated media?</a:t>
            </a:r>
          </a:p>
          <a:p>
            <a:pPr>
              <a:spcBef>
                <a:spcPts val="1800"/>
              </a:spcBef>
            </a:pPr>
            <a:r>
              <a:rPr lang="en-US" sz="2800" dirty="0" smtClean="0"/>
              <a:t>Volumetric LOD, similarity theory…</a:t>
            </a:r>
          </a:p>
        </p:txBody>
      </p:sp>
    </p:spTree>
    <p:extLst>
      <p:ext uri="{BB962C8B-B14F-4D97-AF65-F5344CB8AC3E}">
        <p14:creationId xmlns:p14="http://schemas.microsoft.com/office/powerpoint/2010/main" val="23013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https://upload.wikimedia.org/wikipedia/commons/a/a3/Cumulus_clouds_panorama.jpg"/>
          <p:cNvPicPr>
            <a:picLocks noChangeAspect="1" noChangeArrowheads="1"/>
          </p:cNvPicPr>
          <p:nvPr/>
        </p:nvPicPr>
        <p:blipFill>
          <a:blip r:embed="rId3" cstate="print"/>
          <a:srcRect l="17636" r="33289" b="7693"/>
          <a:stretch>
            <a:fillRect/>
          </a:stretch>
        </p:blipFill>
        <p:spPr bwMode="auto">
          <a:xfrm>
            <a:off x="0" y="0"/>
            <a:ext cx="9144000" cy="5143500"/>
          </a:xfrm>
          <a:prstGeom prst="rect">
            <a:avLst/>
          </a:prstGeom>
          <a:noFill/>
        </p:spPr>
      </p:pic>
      <p:sp>
        <p:nvSpPr>
          <p:cNvPr id="4" name="3 CuadroTexto"/>
          <p:cNvSpPr txBox="1"/>
          <p:nvPr/>
        </p:nvSpPr>
        <p:spPr>
          <a:xfrm>
            <a:off x="142844" y="4714890"/>
            <a:ext cx="2266967" cy="369332"/>
          </a:xfrm>
          <a:prstGeom prst="rect">
            <a:avLst/>
          </a:prstGeom>
          <a:noFill/>
        </p:spPr>
        <p:txBody>
          <a:bodyPr wrap="none" rtlCol="0">
            <a:spAutoFit/>
          </a:bodyPr>
          <a:lstStyle/>
          <a:p>
            <a:r>
              <a:rPr lang="es-ES" dirty="0" smtClean="0">
                <a:solidFill>
                  <a:schemeClr val="bg1">
                    <a:lumMod val="95000"/>
                  </a:schemeClr>
                </a:solidFill>
              </a:rPr>
              <a:t>Fir0002/</a:t>
            </a:r>
            <a:r>
              <a:rPr lang="es-ES" dirty="0" err="1" smtClean="0">
                <a:solidFill>
                  <a:schemeClr val="bg1">
                    <a:lumMod val="95000"/>
                  </a:schemeClr>
                </a:solidFill>
              </a:rPr>
              <a:t>Flagstaffotos</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Autofit/>
          </a:bodyPr>
          <a:lstStyle/>
          <a:p>
            <a:r>
              <a:rPr lang="en-US" sz="3600" dirty="0" smtClean="0"/>
              <a:t>A Radiative Transfer Framework for Spatially-Correlated Materials</a:t>
            </a:r>
            <a:endParaRPr lang="en-US" sz="3600" dirty="0"/>
          </a:p>
        </p:txBody>
      </p:sp>
      <p:sp>
        <p:nvSpPr>
          <p:cNvPr id="3" name="2 Subtítulo"/>
          <p:cNvSpPr>
            <a:spLocks noGrp="1"/>
          </p:cNvSpPr>
          <p:nvPr>
            <p:ph type="subTitle" idx="1"/>
          </p:nvPr>
        </p:nvSpPr>
        <p:spPr>
          <a:xfrm>
            <a:off x="1371600" y="2914650"/>
            <a:ext cx="6400800" cy="449188"/>
          </a:xfrm>
        </p:spPr>
        <p:txBody>
          <a:bodyPr numCol="3">
            <a:normAutofit/>
          </a:bodyPr>
          <a:lstStyle/>
          <a:p>
            <a:r>
              <a:rPr lang="en-US" sz="2000" dirty="0" err="1" smtClean="0">
                <a:solidFill>
                  <a:schemeClr val="bg1">
                    <a:lumMod val="50000"/>
                  </a:schemeClr>
                </a:solidFill>
              </a:rPr>
              <a:t>Adrián</a:t>
            </a:r>
            <a:r>
              <a:rPr lang="en-US" sz="2000" dirty="0" smtClean="0">
                <a:solidFill>
                  <a:schemeClr val="bg1">
                    <a:lumMod val="50000"/>
                  </a:schemeClr>
                </a:solidFill>
              </a:rPr>
              <a:t> Jarabo</a:t>
            </a:r>
            <a:r>
              <a:rPr lang="en-US" sz="2000" baseline="30000" dirty="0" smtClean="0">
                <a:solidFill>
                  <a:schemeClr val="bg1">
                    <a:lumMod val="50000"/>
                  </a:schemeClr>
                </a:solidFill>
              </a:rPr>
              <a:t>1</a:t>
            </a:r>
            <a:r>
              <a:rPr lang="en-US" sz="2000" dirty="0" smtClean="0">
                <a:solidFill>
                  <a:schemeClr val="bg1">
                    <a:lumMod val="50000"/>
                  </a:schemeClr>
                </a:solidFill>
              </a:rPr>
              <a:t> Carlos Aliaga</a:t>
            </a:r>
            <a:r>
              <a:rPr lang="en-US" sz="2000" baseline="30000" dirty="0" smtClean="0">
                <a:solidFill>
                  <a:schemeClr val="bg1">
                    <a:lumMod val="50000"/>
                  </a:schemeClr>
                </a:solidFill>
              </a:rPr>
              <a:t>1,2</a:t>
            </a:r>
            <a:r>
              <a:rPr lang="en-US" sz="2000" dirty="0" smtClean="0">
                <a:solidFill>
                  <a:schemeClr val="bg1">
                    <a:lumMod val="50000"/>
                  </a:schemeClr>
                </a:solidFill>
              </a:rPr>
              <a:t>  Diego Gutierrez</a:t>
            </a:r>
            <a:r>
              <a:rPr lang="en-US" sz="2000" baseline="30000" dirty="0" smtClean="0">
                <a:solidFill>
                  <a:schemeClr val="bg1">
                    <a:lumMod val="50000"/>
                  </a:schemeClr>
                </a:solidFill>
              </a:rPr>
              <a:t>1</a:t>
            </a:r>
            <a:endParaRPr lang="en-US" sz="2000" baseline="30000" dirty="0">
              <a:solidFill>
                <a:schemeClr val="bg1">
                  <a:lumMod val="50000"/>
                </a:schemeClr>
              </a:solidFill>
            </a:endParaRPr>
          </a:p>
        </p:txBody>
      </p:sp>
      <p:sp>
        <p:nvSpPr>
          <p:cNvPr id="4" name="2 Subtítulo"/>
          <p:cNvSpPr txBox="1">
            <a:spLocks/>
          </p:cNvSpPr>
          <p:nvPr/>
        </p:nvSpPr>
        <p:spPr>
          <a:xfrm>
            <a:off x="1907704" y="3363652"/>
            <a:ext cx="5904656" cy="593204"/>
          </a:xfrm>
          <a:prstGeom prst="rect">
            <a:avLst/>
          </a:prstGeom>
        </p:spPr>
        <p:txBody>
          <a:bodyPr vert="horz" lIns="91440" tIns="45720" rIns="91440" bIns="45720" numCol="2"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baseline="30000" dirty="0" smtClean="0">
                <a:solidFill>
                  <a:schemeClr val="bg1">
                    <a:lumMod val="50000"/>
                  </a:schemeClr>
                </a:solidFill>
              </a:rPr>
              <a:t>1</a:t>
            </a:r>
            <a:r>
              <a:rPr lang="en-US" sz="1800" dirty="0" smtClean="0">
                <a:solidFill>
                  <a:schemeClr val="bg1">
                    <a:lumMod val="50000"/>
                  </a:schemeClr>
                </a:solidFill>
              </a:rPr>
              <a:t>Universidad de Zaragoza, I3A    </a:t>
            </a:r>
            <a:r>
              <a:rPr lang="en-US" sz="1800" baseline="30000" dirty="0" smtClean="0">
                <a:solidFill>
                  <a:schemeClr val="bg1">
                    <a:lumMod val="50000"/>
                  </a:schemeClr>
                </a:solidFill>
              </a:rPr>
              <a:t>2</a:t>
            </a:r>
            <a:r>
              <a:rPr lang="en-US" sz="1800" dirty="0" smtClean="0">
                <a:solidFill>
                  <a:schemeClr val="bg1">
                    <a:lumMod val="50000"/>
                  </a:schemeClr>
                </a:solidFill>
              </a:rPr>
              <a:t>Desilico Labs</a:t>
            </a:r>
            <a:endParaRPr lang="en-US" sz="1800" dirty="0">
              <a:solidFill>
                <a:schemeClr val="bg1">
                  <a:lumMod val="50000"/>
                </a:schemeClr>
              </a:solidFill>
            </a:endParaRPr>
          </a:p>
        </p:txBody>
      </p:sp>
    </p:spTree>
    <p:extLst>
      <p:ext uri="{BB962C8B-B14F-4D97-AF65-F5344CB8AC3E}">
        <p14:creationId xmlns:p14="http://schemas.microsoft.com/office/powerpoint/2010/main" val="677679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spTree>
    <p:extLst>
      <p:ext uri="{BB962C8B-B14F-4D97-AF65-F5344CB8AC3E}">
        <p14:creationId xmlns:p14="http://schemas.microsoft.com/office/powerpoint/2010/main" val="5115997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normAutofit fontScale="90000"/>
          </a:bodyPr>
          <a:lstStyle/>
          <a:p>
            <a:r>
              <a:rPr lang="en-US" dirty="0" smtClean="0"/>
              <a:t>Is there any “similarity” theory</a:t>
            </a:r>
            <a:br>
              <a:rPr lang="en-US" dirty="0" smtClean="0"/>
            </a:br>
            <a:r>
              <a:rPr lang="en-US" dirty="0" smtClean="0"/>
              <a:t>between RTE and E-GBE?</a:t>
            </a:r>
            <a:endParaRPr lang="en-US" dirty="0"/>
          </a:p>
        </p:txBody>
      </p:sp>
    </p:spTree>
    <p:extLst>
      <p:ext uri="{BB962C8B-B14F-4D97-AF65-F5344CB8AC3E}">
        <p14:creationId xmlns:p14="http://schemas.microsoft.com/office/powerpoint/2010/main" val="3843840451"/>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62" r="19376"/>
          <a:stretch/>
        </p:blipFill>
        <p:spPr bwMode="auto">
          <a:xfrm>
            <a:off x="1043608" y="72008"/>
            <a:ext cx="6832808" cy="502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823987"/>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6548"/>
            <a:ext cx="8229600" cy="857250"/>
          </a:xfrm>
        </p:spPr>
        <p:txBody>
          <a:bodyPr>
            <a:normAutofit/>
          </a:bodyPr>
          <a:lstStyle/>
          <a:p>
            <a:r>
              <a:rPr lang="en-US" dirty="0" smtClean="0"/>
              <a:t>Effect of Albedo</a:t>
            </a:r>
            <a:endParaRPr lang="en-US" dirty="0"/>
          </a:p>
        </p:txBody>
      </p:sp>
    </p:spTree>
    <p:extLst>
      <p:ext uri="{BB962C8B-B14F-4D97-AF65-F5344CB8AC3E}">
        <p14:creationId xmlns:p14="http://schemas.microsoft.com/office/powerpoint/2010/main" val="3128322520"/>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04" t="2077" r="6563" b="19815"/>
          <a:stretch/>
        </p:blipFill>
        <p:spPr bwMode="auto">
          <a:xfrm>
            <a:off x="144016" y="381000"/>
            <a:ext cx="8892480" cy="442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1809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Adrian\Documents\Work\papers\2017_StructuredRTE\images\results\icebergs\iceberg_snow_gam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70"/>
            <a:ext cx="9150880" cy="514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8771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79" t="12222" r="14687" b="15926"/>
          <a:stretch/>
        </p:blipFill>
        <p:spPr bwMode="auto">
          <a:xfrm>
            <a:off x="411444" y="1"/>
            <a:ext cx="837807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29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8" name="Picture 4" descr="https://latex.codecogs.com/gif.latex?%5Cdpi%7B300%7D%20%5Chuge%20%5Cfrac%7B%5Ctext%7Bd%7D%7D%7B%5Ctext%7Bd%7Ds%7D%20L%28%5Cmathbf%7Bx%7D%2C%5Comega%2Cs%29%20&amp;plus;%20%5Comega%20%5Ccdot%20%5Ctriangledown%20L%28%5Cmathbf%7Bx%7D%2C%5Comega%2Cs%29%20%3D%20-%5CSigma_a%28%5Cmathbf%7Bx%7D%2Cs%29%20L_S%28%5Cmathbf%7Bx%7D%2C%5Comega%2Cs%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394" y="2139702"/>
            <a:ext cx="7711911" cy="757041"/>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084168" y="2907004"/>
            <a:ext cx="2629246" cy="461665"/>
          </a:xfrm>
          <a:prstGeom prst="rect">
            <a:avLst/>
          </a:prstGeom>
          <a:noFill/>
        </p:spPr>
        <p:txBody>
          <a:bodyPr wrap="none" rtlCol="0">
            <a:spAutoFit/>
          </a:bodyPr>
          <a:lstStyle/>
          <a:p>
            <a:r>
              <a:rPr lang="en-US" sz="2400" dirty="0" smtClean="0"/>
              <a:t>[Larsen 2007, 2011]</a:t>
            </a:r>
            <a:endParaRPr lang="en-US" sz="2400" dirty="0"/>
          </a:p>
        </p:txBody>
      </p:sp>
      <p:sp>
        <p:nvSpPr>
          <p:cNvPr id="8" name="7 Forma libre"/>
          <p:cNvSpPr/>
          <p:nvPr/>
        </p:nvSpPr>
        <p:spPr>
          <a:xfrm rot="3161327" flipH="1">
            <a:off x="4696574" y="1561337"/>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9" name="8 Forma libre"/>
          <p:cNvSpPr/>
          <p:nvPr/>
        </p:nvSpPr>
        <p:spPr>
          <a:xfrm rot="18438673">
            <a:off x="6196772" y="1561336"/>
            <a:ext cx="406978" cy="8740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0" name="9 Forma libre"/>
          <p:cNvSpPr/>
          <p:nvPr/>
        </p:nvSpPr>
        <p:spPr>
          <a:xfrm rot="17422872">
            <a:off x="7493158" y="1268244"/>
            <a:ext cx="455606" cy="1367048"/>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1" name="10 CuadroTexto"/>
          <p:cNvSpPr txBox="1"/>
          <p:nvPr/>
        </p:nvSpPr>
        <p:spPr>
          <a:xfrm>
            <a:off x="3786182" y="1142990"/>
            <a:ext cx="4107215" cy="369332"/>
          </a:xfrm>
          <a:prstGeom prst="rect">
            <a:avLst/>
          </a:prstGeom>
          <a:noFill/>
        </p:spPr>
        <p:txBody>
          <a:bodyPr wrap="none" rtlCol="0">
            <a:spAutoFit/>
          </a:bodyPr>
          <a:lstStyle/>
          <a:p>
            <a:r>
              <a:rPr lang="en-US" dirty="0" smtClean="0">
                <a:latin typeface="Segoe Print" panose="02000600000000000000" pitchFamily="2" charset="0"/>
              </a:rPr>
              <a:t>Dependence on the path-length s</a:t>
            </a:r>
            <a:endParaRPr lang="en-US" dirty="0">
              <a:latin typeface="Segoe Print" panose="02000600000000000000" pitchFamily="2" charset="0"/>
            </a:endParaRPr>
          </a:p>
        </p:txBody>
      </p:sp>
      <p:sp>
        <p:nvSpPr>
          <p:cNvPr id="12" name="11 Rectángulo"/>
          <p:cNvSpPr/>
          <p:nvPr/>
        </p:nvSpPr>
        <p:spPr>
          <a:xfrm>
            <a:off x="428596" y="2000246"/>
            <a:ext cx="2428892"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rot="506934">
            <a:off x="357158" y="1428742"/>
            <a:ext cx="2930610" cy="369332"/>
          </a:xfrm>
          <a:prstGeom prst="rect">
            <a:avLst/>
          </a:prstGeom>
          <a:noFill/>
        </p:spPr>
        <p:txBody>
          <a:bodyPr wrap="none" rtlCol="0">
            <a:spAutoFit/>
          </a:bodyPr>
          <a:lstStyle/>
          <a:p>
            <a:r>
              <a:rPr lang="en-US" dirty="0" smtClean="0">
                <a:latin typeface="Segoe Print" panose="02000600000000000000" pitchFamily="2" charset="0"/>
              </a:rPr>
              <a:t>Non-zero particles rate</a:t>
            </a:r>
            <a:endParaRPr lang="en-US" dirty="0">
              <a:latin typeface="Segoe Print" panose="02000600000000000000" pitchFamily="2" charset="0"/>
            </a:endParaRPr>
          </a:p>
        </p:txBody>
      </p:sp>
      <p:sp>
        <p:nvSpPr>
          <p:cNvPr id="14" name="13 Forma libre"/>
          <p:cNvSpPr/>
          <p:nvPr/>
        </p:nvSpPr>
        <p:spPr>
          <a:xfrm rot="3161327" flipH="1">
            <a:off x="1416348" y="1649874"/>
            <a:ext cx="219886" cy="77218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sp>
        <p:nvSpPr>
          <p:cNvPr id="17" name="16 CuadroTexto"/>
          <p:cNvSpPr txBox="1"/>
          <p:nvPr/>
        </p:nvSpPr>
        <p:spPr>
          <a:xfrm rot="21397643">
            <a:off x="2594131" y="4166611"/>
            <a:ext cx="378630"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latin typeface="Segoe Print" panose="02000600000000000000" pitchFamily="2" charset="0"/>
              </a:rPr>
              <a:t>x</a:t>
            </a:r>
          </a:p>
        </p:txBody>
      </p:sp>
      <p:cxnSp>
        <p:nvCxnSpPr>
          <p:cNvPr id="18" name="17 Conector recto de flecha"/>
          <p:cNvCxnSpPr/>
          <p:nvPr/>
        </p:nvCxnSpPr>
        <p:spPr>
          <a:xfrm flipH="1">
            <a:off x="3059832" y="4531702"/>
            <a:ext cx="286949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19 Estrella de 5 puntas"/>
          <p:cNvSpPr/>
          <p:nvPr/>
        </p:nvSpPr>
        <p:spPr>
          <a:xfrm>
            <a:off x="5985506" y="4299942"/>
            <a:ext cx="458702" cy="476677"/>
          </a:xfrm>
          <a:prstGeom prst="star5">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20 Conector recto de flecha"/>
          <p:cNvCxnSpPr/>
          <p:nvPr/>
        </p:nvCxnSpPr>
        <p:spPr>
          <a:xfrm flipH="1">
            <a:off x="3070662" y="4299942"/>
            <a:ext cx="393023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Estrella de 5 puntas"/>
          <p:cNvSpPr/>
          <p:nvPr/>
        </p:nvSpPr>
        <p:spPr>
          <a:xfrm>
            <a:off x="7065626" y="4111297"/>
            <a:ext cx="458702" cy="476677"/>
          </a:xfrm>
          <a:prstGeom prst="star5">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23 Cerrar llave"/>
          <p:cNvSpPr/>
          <p:nvPr/>
        </p:nvSpPr>
        <p:spPr>
          <a:xfrm rot="16200000">
            <a:off x="4950887" y="2078844"/>
            <a:ext cx="214314" cy="3924455"/>
          </a:xfrm>
          <a:prstGeom prst="rightBrace">
            <a:avLst>
              <a:gd name="adj1" fmla="val 126851"/>
              <a:gd name="adj2" fmla="val 5142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25" name="24 CuadroTexto"/>
          <p:cNvSpPr txBox="1"/>
          <p:nvPr/>
        </p:nvSpPr>
        <p:spPr>
          <a:xfrm rot="21397643">
            <a:off x="4866468" y="3521663"/>
            <a:ext cx="481222" cy="400110"/>
          </a:xfrm>
          <a:prstGeom prst="rect">
            <a:avLst/>
          </a:prstGeom>
          <a:noFill/>
          <a:ln w="12700">
            <a:noFill/>
          </a:ln>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s1</a:t>
            </a:r>
          </a:p>
        </p:txBody>
      </p:sp>
      <p:sp>
        <p:nvSpPr>
          <p:cNvPr id="26" name="25 Cerrar llave"/>
          <p:cNvSpPr/>
          <p:nvPr/>
        </p:nvSpPr>
        <p:spPr>
          <a:xfrm rot="5400000">
            <a:off x="4405412" y="3350387"/>
            <a:ext cx="214314" cy="2833505"/>
          </a:xfrm>
          <a:prstGeom prst="rightBrace">
            <a:avLst>
              <a:gd name="adj1" fmla="val 126851"/>
              <a:gd name="adj2" fmla="val 5142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27" name="26 CuadroTexto"/>
          <p:cNvSpPr txBox="1"/>
          <p:nvPr/>
        </p:nvSpPr>
        <p:spPr>
          <a:xfrm rot="21397643">
            <a:off x="4253966" y="4790428"/>
            <a:ext cx="481222" cy="400110"/>
          </a:xfrm>
          <a:prstGeom prst="rect">
            <a:avLst/>
          </a:prstGeom>
          <a:noFill/>
          <a:ln w="12700">
            <a:noFill/>
          </a:ln>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s2</a:t>
            </a:r>
          </a:p>
        </p:txBody>
      </p:sp>
      <p:sp>
        <p:nvSpPr>
          <p:cNvPr id="28" name="27 CuadroTexto"/>
          <p:cNvSpPr txBox="1"/>
          <p:nvPr/>
        </p:nvSpPr>
        <p:spPr>
          <a:xfrm rot="21397643">
            <a:off x="2478458" y="3665679"/>
            <a:ext cx="1378904" cy="400110"/>
          </a:xfrm>
          <a:prstGeom prst="rect">
            <a:avLst/>
          </a:prstGeom>
          <a:noFill/>
          <a:ln w="12700">
            <a:noFill/>
          </a:ln>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L(x,w,s1)</a:t>
            </a:r>
          </a:p>
        </p:txBody>
      </p:sp>
      <p:sp>
        <p:nvSpPr>
          <p:cNvPr id="29" name="28 CuadroTexto"/>
          <p:cNvSpPr txBox="1"/>
          <p:nvPr/>
        </p:nvSpPr>
        <p:spPr>
          <a:xfrm rot="21397643">
            <a:off x="2462440" y="4700196"/>
            <a:ext cx="1378904" cy="400110"/>
          </a:xfrm>
          <a:prstGeom prst="rect">
            <a:avLst/>
          </a:prstGeom>
          <a:noFill/>
          <a:ln w="12700">
            <a:noFill/>
          </a:ln>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L(x,w,s2)</a:t>
            </a:r>
          </a:p>
        </p:txBody>
      </p:sp>
      <p:sp>
        <p:nvSpPr>
          <p:cNvPr id="19" name="18 Rectángulo"/>
          <p:cNvSpPr/>
          <p:nvPr/>
        </p:nvSpPr>
        <p:spPr>
          <a:xfrm rot="20366384">
            <a:off x="683568" y="3759967"/>
            <a:ext cx="628698" cy="369332"/>
          </a:xfrm>
          <a:prstGeom prst="rect">
            <a:avLst/>
          </a:prstGeom>
        </p:spPr>
        <p:txBody>
          <a:bodyPr wrap="none">
            <a:spAutoFit/>
          </a:bodyPr>
          <a:lstStyle/>
          <a:p>
            <a:r>
              <a:rPr lang="en-US" b="1" dirty="0">
                <a:latin typeface="Segoe Print" panose="02000600000000000000" pitchFamily="2" charset="0"/>
                <a:cs typeface="Arial"/>
              </a:rPr>
              <a:t>Σ</a:t>
            </a:r>
            <a:r>
              <a:rPr lang="en-US" b="1" dirty="0">
                <a:latin typeface="Segoe Print" panose="02000600000000000000" pitchFamily="2" charset="0"/>
              </a:rPr>
              <a:t>(s)</a:t>
            </a:r>
            <a:endParaRPr lang="en-US" dirty="0"/>
          </a:p>
        </p:txBody>
      </p:sp>
    </p:spTree>
    <p:extLst>
      <p:ext uri="{BB962C8B-B14F-4D97-AF65-F5344CB8AC3E}">
        <p14:creationId xmlns:p14="http://schemas.microsoft.com/office/powerpoint/2010/main" val="13492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animBg="1"/>
      <p:bldP spid="13" grpId="0"/>
      <p:bldP spid="14" grpId="0" animBg="1"/>
      <p:bldP spid="17" grpId="0"/>
      <p:bldP spid="20" grpId="0" animBg="1"/>
      <p:bldP spid="23" grpId="0" animBg="1"/>
      <p:bldP spid="25" grpId="0"/>
      <p:bldP spid="27" grpId="0"/>
      <p:bldP spid="28"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C:\Users\Adrian\Dropbox\Inprogress\2017_Structured_RTE\slides\fastforward\source\clou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709" y="653429"/>
            <a:ext cx="6098992" cy="3643289"/>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rot="483654">
            <a:off x="7234527" y="680870"/>
            <a:ext cx="1433406" cy="461665"/>
          </a:xfrm>
          <a:prstGeom prst="rect">
            <a:avLst/>
          </a:prstGeom>
          <a:noFill/>
        </p:spPr>
        <p:txBody>
          <a:bodyPr wrap="none" rtlCol="0">
            <a:spAutoFit/>
          </a:bodyPr>
          <a:lstStyle/>
          <a:p>
            <a:r>
              <a:rPr lang="en-US" sz="2400" dirty="0" smtClean="0">
                <a:latin typeface="Segoe Print" panose="02000600000000000000" pitchFamily="2" charset="0"/>
              </a:rPr>
              <a:t>Medium</a:t>
            </a:r>
            <a:endParaRPr lang="en-US" sz="2400" dirty="0">
              <a:latin typeface="Segoe Print" panose="02000600000000000000" pitchFamily="2" charset="0"/>
            </a:endParaRPr>
          </a:p>
        </p:txBody>
      </p:sp>
      <p:sp>
        <p:nvSpPr>
          <p:cNvPr id="14" name="13 Forma libre"/>
          <p:cNvSpPr/>
          <p:nvPr/>
        </p:nvSpPr>
        <p:spPr>
          <a:xfrm rot="651456">
            <a:off x="6936931" y="997203"/>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Users\Adrian\Dropbox\Inprogress\2017_Structured_RTE\slides\fastforward\source\g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6" y="285734"/>
            <a:ext cx="1392237" cy="1443038"/>
          </a:xfrm>
          <a:prstGeom prst="rect">
            <a:avLst/>
          </a:prstGeom>
          <a:noFill/>
          <a:extLst>
            <a:ext uri="{909E8E84-426E-40DD-AFC4-6F175D3DCCD1}">
              <a14:hiddenFill xmlns:a14="http://schemas.microsoft.com/office/drawing/2010/main">
                <a:solidFill>
                  <a:srgbClr val="FFFFFF"/>
                </a:solidFill>
              </a14:hiddenFill>
            </a:ext>
          </a:extLst>
        </p:spPr>
      </p:pic>
      <p:sp>
        <p:nvSpPr>
          <p:cNvPr id="15" name="14 Elipse"/>
          <p:cNvSpPr/>
          <p:nvPr/>
        </p:nvSpPr>
        <p:spPr>
          <a:xfrm>
            <a:off x="770570" y="613408"/>
            <a:ext cx="714380" cy="71438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rot="21443699">
            <a:off x="1866742" y="405499"/>
            <a:ext cx="2137124" cy="461665"/>
          </a:xfrm>
          <a:prstGeom prst="rect">
            <a:avLst/>
          </a:prstGeom>
          <a:noFill/>
        </p:spPr>
        <p:txBody>
          <a:bodyPr wrap="none" rtlCol="0">
            <a:spAutoFit/>
          </a:bodyPr>
          <a:lstStyle/>
          <a:p>
            <a:r>
              <a:rPr lang="en-US" sz="2400" dirty="0" smtClean="0">
                <a:latin typeface="Segoe Print" panose="02000600000000000000" pitchFamily="2" charset="0"/>
              </a:rPr>
              <a:t>Light Source</a:t>
            </a:r>
            <a:endParaRPr lang="en-US" sz="2400" dirty="0">
              <a:latin typeface="Segoe Print" panose="02000600000000000000" pitchFamily="2" charset="0"/>
            </a:endParaRPr>
          </a:p>
        </p:txBody>
      </p:sp>
      <p:sp>
        <p:nvSpPr>
          <p:cNvPr id="19" name="18 Forma libre"/>
          <p:cNvSpPr/>
          <p:nvPr/>
        </p:nvSpPr>
        <p:spPr>
          <a:xfrm rot="2014046">
            <a:off x="1909555" y="559538"/>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CuadroTexto"/>
          <p:cNvSpPr txBox="1"/>
          <p:nvPr/>
        </p:nvSpPr>
        <p:spPr>
          <a:xfrm rot="21443699">
            <a:off x="1009794" y="1892219"/>
            <a:ext cx="1544012" cy="461665"/>
          </a:xfrm>
          <a:prstGeom prst="rect">
            <a:avLst/>
          </a:prstGeom>
          <a:noFill/>
        </p:spPr>
        <p:txBody>
          <a:bodyPr wrap="none" rtlCol="0">
            <a:spAutoFit/>
          </a:bodyPr>
          <a:lstStyle/>
          <a:p>
            <a:r>
              <a:rPr lang="en-US" sz="2400" dirty="0" smtClean="0">
                <a:latin typeface="Segoe Print" panose="02000600000000000000" pitchFamily="2" charset="0"/>
              </a:rPr>
              <a:t>Observer</a:t>
            </a:r>
            <a:endParaRPr lang="en-US" sz="2400" dirty="0">
              <a:latin typeface="Segoe Print" panose="02000600000000000000" pitchFamily="2" charset="0"/>
            </a:endParaRPr>
          </a:p>
        </p:txBody>
      </p:sp>
      <p:sp>
        <p:nvSpPr>
          <p:cNvPr id="29" name="28 Forma libre"/>
          <p:cNvSpPr/>
          <p:nvPr/>
        </p:nvSpPr>
        <p:spPr>
          <a:xfrm rot="648671">
            <a:off x="1402852" y="2222402"/>
            <a:ext cx="286465" cy="6248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drian\Dropbox\Inprogress\2017_Structured_RTE\slides\siggraph2018\source\eye.png"/>
          <p:cNvPicPr>
            <a:picLocks noChangeAspect="1" noChangeArrowheads="1"/>
          </p:cNvPicPr>
          <p:nvPr/>
        </p:nvPicPr>
        <p:blipFill>
          <a:blip r:embed="rId5" cstate="print"/>
          <a:srcRect/>
          <a:stretch>
            <a:fillRect/>
          </a:stretch>
        </p:blipFill>
        <p:spPr bwMode="auto">
          <a:xfrm>
            <a:off x="642910" y="2428874"/>
            <a:ext cx="693738" cy="819150"/>
          </a:xfrm>
          <a:prstGeom prst="rect">
            <a:avLst/>
          </a:prstGeom>
          <a:noFill/>
        </p:spPr>
      </p:pic>
    </p:spTree>
    <p:custDataLst>
      <p:tags r:id="rId1"/>
    </p:custDataLst>
    <p:extLst>
      <p:ext uri="{BB962C8B-B14F-4D97-AF65-F5344CB8AC3E}">
        <p14:creationId xmlns:p14="http://schemas.microsoft.com/office/powerpoint/2010/main" val="9383360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750" fill="hold">
                                          <p:stCondLst>
                                            <p:cond delay="0"/>
                                          </p:stCondLst>
                                        </p:cTn>
                                        <p:tgtEl>
                                          <p:spTgt spid="12"/>
                                        </p:tgtEl>
                                        <p:attrNameLst>
                                          <p:attrName>r</p:attrName>
                                        </p:attrNameLst>
                                      </p:cBhvr>
                                    </p:animRot>
                                    <p:animRot by="-240000">
                                      <p:cBhvr>
                                        <p:cTn id="7" dur="1500" fill="hold">
                                          <p:stCondLst>
                                            <p:cond delay="1500"/>
                                          </p:stCondLst>
                                        </p:cTn>
                                        <p:tgtEl>
                                          <p:spTgt spid="12"/>
                                        </p:tgtEl>
                                        <p:attrNameLst>
                                          <p:attrName>r</p:attrName>
                                        </p:attrNameLst>
                                      </p:cBhvr>
                                    </p:animRot>
                                    <p:animRot by="240000">
                                      <p:cBhvr>
                                        <p:cTn id="8" dur="1500" fill="hold">
                                          <p:stCondLst>
                                            <p:cond delay="3000"/>
                                          </p:stCondLst>
                                        </p:cTn>
                                        <p:tgtEl>
                                          <p:spTgt spid="12"/>
                                        </p:tgtEl>
                                        <p:attrNameLst>
                                          <p:attrName>r</p:attrName>
                                        </p:attrNameLst>
                                      </p:cBhvr>
                                    </p:animRot>
                                    <p:animRot by="-240000">
                                      <p:cBhvr>
                                        <p:cTn id="9" dur="1500" fill="hold">
                                          <p:stCondLst>
                                            <p:cond delay="4500"/>
                                          </p:stCondLst>
                                        </p:cTn>
                                        <p:tgtEl>
                                          <p:spTgt spid="12"/>
                                        </p:tgtEl>
                                        <p:attrNameLst>
                                          <p:attrName>r</p:attrName>
                                        </p:attrNameLst>
                                      </p:cBhvr>
                                    </p:animRot>
                                    <p:animRot by="120000">
                                      <p:cBhvr>
                                        <p:cTn id="10" dur="1500" fill="hold">
                                          <p:stCondLst>
                                            <p:cond delay="60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25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2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250"/>
                                        <p:tgtEl>
                                          <p:spTgt spid="16"/>
                                        </p:tgtEl>
                                      </p:cBhvr>
                                    </p:animEffect>
                                  </p:childTnLst>
                                </p:cTn>
                              </p:par>
                            </p:childTnLst>
                          </p:cTn>
                        </p:par>
                        <p:par>
                          <p:cTn id="33" fill="hold">
                            <p:stCondLst>
                              <p:cond delay="25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250"/>
                                        <p:tgtEl>
                                          <p:spTgt spid="28"/>
                                        </p:tgtEl>
                                      </p:cBhvr>
                                    </p:animEffect>
                                  </p:childTnLst>
                                </p:cTn>
                              </p:par>
                            </p:childTnLst>
                          </p:cTn>
                        </p:par>
                        <p:par>
                          <p:cTn id="50" fill="hold">
                            <p:stCondLst>
                              <p:cond delay="250"/>
                            </p:stCondLst>
                            <p:childTnLst>
                              <p:par>
                                <p:cTn id="51" presetID="22" presetClass="entr" presetSubtype="1"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25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6" grpId="0"/>
      <p:bldP spid="16" grpId="1"/>
      <p:bldP spid="19" grpId="0" animBg="1"/>
      <p:bldP spid="19" grpId="1" animBg="1"/>
      <p:bldP spid="28" grpId="0"/>
      <p:bldP spid="28" grpId="1"/>
      <p:bldP spid="29" grpId="0" animBg="1"/>
      <p:bldP spid="2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https://upload.wikimedia.org/wikipedia/commons/a/a3/Cumulus_clouds_panorama.jpg"/>
          <p:cNvPicPr>
            <a:picLocks noChangeAspect="1" noChangeArrowheads="1"/>
          </p:cNvPicPr>
          <p:nvPr/>
        </p:nvPicPr>
        <p:blipFill>
          <a:blip r:embed="rId3" cstate="print"/>
          <a:srcRect l="17636" r="33289" b="7693"/>
          <a:stretch>
            <a:fillRect/>
          </a:stretch>
        </p:blipFill>
        <p:spPr bwMode="auto">
          <a:xfrm>
            <a:off x="0" y="0"/>
            <a:ext cx="9144000" cy="5143500"/>
          </a:xfrm>
          <a:prstGeom prst="rect">
            <a:avLst/>
          </a:prstGeom>
          <a:noFill/>
        </p:spPr>
      </p:pic>
      <p:sp>
        <p:nvSpPr>
          <p:cNvPr id="4" name="3 CuadroTexto"/>
          <p:cNvSpPr txBox="1"/>
          <p:nvPr/>
        </p:nvSpPr>
        <p:spPr>
          <a:xfrm>
            <a:off x="142844" y="4714890"/>
            <a:ext cx="2266967" cy="369332"/>
          </a:xfrm>
          <a:prstGeom prst="rect">
            <a:avLst/>
          </a:prstGeom>
          <a:noFill/>
        </p:spPr>
        <p:txBody>
          <a:bodyPr wrap="none" rtlCol="0">
            <a:spAutoFit/>
          </a:bodyPr>
          <a:lstStyle/>
          <a:p>
            <a:r>
              <a:rPr lang="es-ES" dirty="0" smtClean="0">
                <a:solidFill>
                  <a:schemeClr val="bg1">
                    <a:lumMod val="95000"/>
                  </a:schemeClr>
                </a:solidFill>
              </a:rPr>
              <a:t>Fir0002/</a:t>
            </a:r>
            <a:r>
              <a:rPr lang="es-ES" dirty="0" err="1" smtClean="0">
                <a:solidFill>
                  <a:schemeClr val="bg1">
                    <a:lumMod val="95000"/>
                  </a:schemeClr>
                </a:solidFill>
              </a:rPr>
              <a:t>Flagstaffotos</a:t>
            </a:r>
            <a:endParaRPr lang="en-US" dirty="0">
              <a:solidFill>
                <a:schemeClr val="bg1">
                  <a:lumMod val="95000"/>
                </a:schemeClr>
              </a:solidFill>
            </a:endParaRPr>
          </a:p>
        </p:txBody>
      </p:sp>
      <p:sp>
        <p:nvSpPr>
          <p:cNvPr id="5" name="4 CuadroTexto"/>
          <p:cNvSpPr txBox="1"/>
          <p:nvPr/>
        </p:nvSpPr>
        <p:spPr>
          <a:xfrm rot="20937107">
            <a:off x="361091" y="687160"/>
            <a:ext cx="4985660" cy="523220"/>
          </a:xfrm>
          <a:prstGeom prst="rect">
            <a:avLst/>
          </a:prstGeom>
          <a:noFill/>
        </p:spPr>
        <p:txBody>
          <a:bodyPr wrap="none" rtlCol="0">
            <a:spAutoFit/>
          </a:bodyPr>
          <a:lstStyle/>
          <a:p>
            <a:r>
              <a:rPr lang="en-US" sz="2800" dirty="0" err="1"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Radiative</a:t>
            </a:r>
            <a:r>
              <a:rPr lang="en-US" sz="28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 Transport (RTE)</a:t>
            </a:r>
          </a:p>
        </p:txBody>
      </p:sp>
      <p:pic>
        <p:nvPicPr>
          <p:cNvPr id="19" name="Picture 2" descr="C:\Users\Adrian\Dropbox\Inprogress\2017_Structured_RTE\slides\fastforward\source\g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298" y="0"/>
            <a:ext cx="1392237" cy="1443038"/>
          </a:xfrm>
          <a:prstGeom prst="rect">
            <a:avLst/>
          </a:prstGeom>
          <a:noFill/>
          <a:extLst>
            <a:ext uri="{909E8E84-426E-40DD-AFC4-6F175D3DCCD1}">
              <a14:hiddenFill xmlns:a14="http://schemas.microsoft.com/office/drawing/2010/main">
                <a:solidFill>
                  <a:srgbClr val="FFFFFF"/>
                </a:solidFill>
              </a14:hiddenFill>
            </a:ext>
          </a:extLst>
        </p:spPr>
      </p:pic>
      <p:sp>
        <p:nvSpPr>
          <p:cNvPr id="20" name="19 Elipse"/>
          <p:cNvSpPr/>
          <p:nvPr/>
        </p:nvSpPr>
        <p:spPr>
          <a:xfrm>
            <a:off x="7715272" y="327674"/>
            <a:ext cx="714380" cy="71438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20 Conector recto de flecha"/>
          <p:cNvCxnSpPr/>
          <p:nvPr/>
        </p:nvCxnSpPr>
        <p:spPr>
          <a:xfrm rot="10800000" flipV="1">
            <a:off x="5214942" y="1071552"/>
            <a:ext cx="2428892" cy="1643074"/>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5214942" y="2714626"/>
            <a:ext cx="71438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rot="10800000">
            <a:off x="4143372" y="3357568"/>
            <a:ext cx="715174" cy="7223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rot="10800000" flipV="1">
            <a:off x="1571604" y="3357568"/>
            <a:ext cx="2571768" cy="71438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 descr="C:\Users\Adrian\Dropbox\Inprogress\2017_Structured_RTE\slides\siggraph2018\source\eye.png"/>
          <p:cNvPicPr>
            <a:picLocks noChangeAspect="1" noChangeArrowheads="1"/>
          </p:cNvPicPr>
          <p:nvPr/>
        </p:nvPicPr>
        <p:blipFill>
          <a:blip r:embed="rId5" cstate="print"/>
          <a:srcRect/>
          <a:stretch>
            <a:fillRect/>
          </a:stretch>
        </p:blipFill>
        <p:spPr bwMode="auto">
          <a:xfrm rot="20803046">
            <a:off x="714348" y="3714758"/>
            <a:ext cx="693738" cy="8191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C:\Users\Adrian\Dropbox\Inprogress\2017_Structured_RTE\slides\fastforward\source\clou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709" y="653429"/>
            <a:ext cx="6098992" cy="3643289"/>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rot="483654">
            <a:off x="7234527" y="680870"/>
            <a:ext cx="1433406" cy="461665"/>
          </a:xfrm>
          <a:prstGeom prst="rect">
            <a:avLst/>
          </a:prstGeom>
          <a:noFill/>
        </p:spPr>
        <p:txBody>
          <a:bodyPr wrap="none" rtlCol="0">
            <a:spAutoFit/>
          </a:bodyPr>
          <a:lstStyle/>
          <a:p>
            <a:r>
              <a:rPr lang="en-US" sz="2400" dirty="0" smtClean="0">
                <a:latin typeface="Segoe Print" panose="02000600000000000000" pitchFamily="2" charset="0"/>
              </a:rPr>
              <a:t>Medium</a:t>
            </a:r>
            <a:endParaRPr lang="en-US" sz="2400" dirty="0">
              <a:latin typeface="Segoe Print" panose="02000600000000000000" pitchFamily="2" charset="0"/>
            </a:endParaRPr>
          </a:p>
        </p:txBody>
      </p:sp>
      <p:sp>
        <p:nvSpPr>
          <p:cNvPr id="14" name="13 Forma libre"/>
          <p:cNvSpPr/>
          <p:nvPr/>
        </p:nvSpPr>
        <p:spPr>
          <a:xfrm rot="651456">
            <a:off x="6936931" y="997203"/>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Users\Adrian\Dropbox\Inprogress\2017_Structured_RTE\slides\fastforward\source\g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6" y="285734"/>
            <a:ext cx="1392237" cy="1443038"/>
          </a:xfrm>
          <a:prstGeom prst="rect">
            <a:avLst/>
          </a:prstGeom>
          <a:noFill/>
          <a:extLst>
            <a:ext uri="{909E8E84-426E-40DD-AFC4-6F175D3DCCD1}">
              <a14:hiddenFill xmlns:a14="http://schemas.microsoft.com/office/drawing/2010/main">
                <a:solidFill>
                  <a:srgbClr val="FFFFFF"/>
                </a:solidFill>
              </a14:hiddenFill>
            </a:ext>
          </a:extLst>
        </p:spPr>
      </p:pic>
      <p:sp>
        <p:nvSpPr>
          <p:cNvPr id="15" name="14 Elipse"/>
          <p:cNvSpPr/>
          <p:nvPr/>
        </p:nvSpPr>
        <p:spPr>
          <a:xfrm>
            <a:off x="770570" y="613408"/>
            <a:ext cx="714380" cy="71438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16 Conector recto de flecha"/>
          <p:cNvCxnSpPr/>
          <p:nvPr/>
        </p:nvCxnSpPr>
        <p:spPr>
          <a:xfrm>
            <a:off x="1571604" y="1285866"/>
            <a:ext cx="3643338" cy="142876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16200000" flipV="1">
            <a:off x="4429124" y="3000378"/>
            <a:ext cx="572298" cy="28654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rot="21443699">
            <a:off x="1866742" y="405499"/>
            <a:ext cx="2137124" cy="461665"/>
          </a:xfrm>
          <a:prstGeom prst="rect">
            <a:avLst/>
          </a:prstGeom>
          <a:noFill/>
        </p:spPr>
        <p:txBody>
          <a:bodyPr wrap="none" rtlCol="0">
            <a:spAutoFit/>
          </a:bodyPr>
          <a:lstStyle/>
          <a:p>
            <a:r>
              <a:rPr lang="en-US" sz="2400" dirty="0" smtClean="0">
                <a:latin typeface="Segoe Print" panose="02000600000000000000" pitchFamily="2" charset="0"/>
              </a:rPr>
              <a:t>Light Source</a:t>
            </a:r>
            <a:endParaRPr lang="en-US" sz="2400" dirty="0">
              <a:latin typeface="Segoe Print" panose="02000600000000000000" pitchFamily="2" charset="0"/>
            </a:endParaRPr>
          </a:p>
        </p:txBody>
      </p:sp>
      <p:sp>
        <p:nvSpPr>
          <p:cNvPr id="19" name="18 Forma libre"/>
          <p:cNvSpPr/>
          <p:nvPr/>
        </p:nvSpPr>
        <p:spPr>
          <a:xfrm rot="2014046">
            <a:off x="1909555" y="559538"/>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30 Conector recto de flecha"/>
          <p:cNvCxnSpPr/>
          <p:nvPr/>
        </p:nvCxnSpPr>
        <p:spPr>
          <a:xfrm rot="10800000">
            <a:off x="1428728" y="2857502"/>
            <a:ext cx="314327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rot="21443699">
            <a:off x="1009794" y="1892219"/>
            <a:ext cx="1544012" cy="461665"/>
          </a:xfrm>
          <a:prstGeom prst="rect">
            <a:avLst/>
          </a:prstGeom>
          <a:noFill/>
        </p:spPr>
        <p:txBody>
          <a:bodyPr wrap="none" rtlCol="0">
            <a:spAutoFit/>
          </a:bodyPr>
          <a:lstStyle/>
          <a:p>
            <a:r>
              <a:rPr lang="en-US" sz="2400" dirty="0" smtClean="0">
                <a:latin typeface="Segoe Print" panose="02000600000000000000" pitchFamily="2" charset="0"/>
              </a:rPr>
              <a:t>Observer</a:t>
            </a:r>
            <a:endParaRPr lang="en-US" sz="2400" dirty="0">
              <a:latin typeface="Segoe Print" panose="02000600000000000000" pitchFamily="2" charset="0"/>
            </a:endParaRPr>
          </a:p>
        </p:txBody>
      </p:sp>
      <p:sp>
        <p:nvSpPr>
          <p:cNvPr id="25" name="24 Forma libre"/>
          <p:cNvSpPr/>
          <p:nvPr/>
        </p:nvSpPr>
        <p:spPr>
          <a:xfrm rot="648671">
            <a:off x="1402852" y="2222402"/>
            <a:ext cx="286465" cy="624863"/>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Users\Adrian\Dropbox\Inprogress\2017_Structured_RTE\slides\siggraph2018\source\eye.png"/>
          <p:cNvPicPr>
            <a:picLocks noChangeAspect="1" noChangeArrowheads="1"/>
          </p:cNvPicPr>
          <p:nvPr/>
        </p:nvPicPr>
        <p:blipFill>
          <a:blip r:embed="rId5" cstate="print"/>
          <a:srcRect/>
          <a:stretch>
            <a:fillRect/>
          </a:stretch>
        </p:blipFill>
        <p:spPr bwMode="auto">
          <a:xfrm>
            <a:off x="642910" y="2428874"/>
            <a:ext cx="693738" cy="819150"/>
          </a:xfrm>
          <a:prstGeom prst="rect">
            <a:avLst/>
          </a:prstGeom>
          <a:noFill/>
        </p:spPr>
      </p:pic>
    </p:spTree>
    <p:custDataLst>
      <p:tags r:id="rId1"/>
    </p:custDataLst>
    <p:extLst>
      <p:ext uri="{BB962C8B-B14F-4D97-AF65-F5344CB8AC3E}">
        <p14:creationId xmlns:p14="http://schemas.microsoft.com/office/powerpoint/2010/main" val="9383360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750" fill="hold">
                                          <p:stCondLst>
                                            <p:cond delay="0"/>
                                          </p:stCondLst>
                                        </p:cTn>
                                        <p:tgtEl>
                                          <p:spTgt spid="12"/>
                                        </p:tgtEl>
                                        <p:attrNameLst>
                                          <p:attrName>r</p:attrName>
                                        </p:attrNameLst>
                                      </p:cBhvr>
                                    </p:animRot>
                                    <p:animRot by="-240000">
                                      <p:cBhvr>
                                        <p:cTn id="7" dur="1500" fill="hold">
                                          <p:stCondLst>
                                            <p:cond delay="1500"/>
                                          </p:stCondLst>
                                        </p:cTn>
                                        <p:tgtEl>
                                          <p:spTgt spid="12"/>
                                        </p:tgtEl>
                                        <p:attrNameLst>
                                          <p:attrName>r</p:attrName>
                                        </p:attrNameLst>
                                      </p:cBhvr>
                                    </p:animRot>
                                    <p:animRot by="240000">
                                      <p:cBhvr>
                                        <p:cTn id="8" dur="1500" fill="hold">
                                          <p:stCondLst>
                                            <p:cond delay="3000"/>
                                          </p:stCondLst>
                                        </p:cTn>
                                        <p:tgtEl>
                                          <p:spTgt spid="12"/>
                                        </p:tgtEl>
                                        <p:attrNameLst>
                                          <p:attrName>r</p:attrName>
                                        </p:attrNameLst>
                                      </p:cBhvr>
                                    </p:animRot>
                                    <p:animRot by="-240000">
                                      <p:cBhvr>
                                        <p:cTn id="9" dur="1500" fill="hold">
                                          <p:stCondLst>
                                            <p:cond delay="4500"/>
                                          </p:stCondLst>
                                        </p:cTn>
                                        <p:tgtEl>
                                          <p:spTgt spid="12"/>
                                        </p:tgtEl>
                                        <p:attrNameLst>
                                          <p:attrName>r</p:attrName>
                                        </p:attrNameLst>
                                      </p:cBhvr>
                                    </p:animRot>
                                    <p:animRot by="120000">
                                      <p:cBhvr>
                                        <p:cTn id="10" dur="1500" fill="hold">
                                          <p:stCondLst>
                                            <p:cond delay="60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25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2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250"/>
                                        <p:tgtEl>
                                          <p:spTgt spid="16"/>
                                        </p:tgtEl>
                                      </p:cBhvr>
                                    </p:animEffect>
                                  </p:childTnLst>
                                </p:cTn>
                              </p:par>
                            </p:childTnLst>
                          </p:cTn>
                        </p:par>
                        <p:par>
                          <p:cTn id="54" fill="hold">
                            <p:stCondLst>
                              <p:cond delay="250"/>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250"/>
                                        <p:tgtEl>
                                          <p:spTgt spid="23"/>
                                        </p:tgtEl>
                                      </p:cBhvr>
                                    </p:animEffect>
                                  </p:childTnLst>
                                </p:cTn>
                              </p:par>
                            </p:childTnLst>
                          </p:cTn>
                        </p:par>
                        <p:par>
                          <p:cTn id="75" fill="hold">
                            <p:stCondLst>
                              <p:cond delay="250"/>
                            </p:stCondLst>
                            <p:childTnLst>
                              <p:par>
                                <p:cTn id="76" presetID="22" presetClass="entr" presetSubtype="1"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25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6" grpId="0"/>
      <p:bldP spid="16" grpId="1"/>
      <p:bldP spid="19" grpId="0" animBg="1"/>
      <p:bldP spid="19" grpId="1" animBg="1"/>
      <p:bldP spid="23" grpId="0"/>
      <p:bldP spid="23" grpId="1"/>
      <p:bldP spid="25" grpId="0" animBg="1"/>
      <p:bldP spid="25" grpId="1"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C:\Users\Adrian\Dropbox\Inprogress\2017_Structured_RTE\slides\fastforward\source\clou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709" y="653429"/>
            <a:ext cx="6098992" cy="36432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rian\Dropbox\Inprogress\2017_Structured_RTE\slides\fastforward\source\g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6" y="285734"/>
            <a:ext cx="1392237" cy="1443038"/>
          </a:xfrm>
          <a:prstGeom prst="rect">
            <a:avLst/>
          </a:prstGeom>
          <a:noFill/>
          <a:extLst>
            <a:ext uri="{909E8E84-426E-40DD-AFC4-6F175D3DCCD1}">
              <a14:hiddenFill xmlns:a14="http://schemas.microsoft.com/office/drawing/2010/main">
                <a:solidFill>
                  <a:srgbClr val="FFFFFF"/>
                </a:solidFill>
              </a14:hiddenFill>
            </a:ext>
          </a:extLst>
        </p:spPr>
      </p:pic>
      <p:sp>
        <p:nvSpPr>
          <p:cNvPr id="15" name="14 Elipse"/>
          <p:cNvSpPr/>
          <p:nvPr/>
        </p:nvSpPr>
        <p:spPr>
          <a:xfrm>
            <a:off x="770570" y="613408"/>
            <a:ext cx="714380" cy="71438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16 Conector recto de flecha"/>
          <p:cNvCxnSpPr/>
          <p:nvPr/>
        </p:nvCxnSpPr>
        <p:spPr>
          <a:xfrm>
            <a:off x="1571604" y="1285866"/>
            <a:ext cx="3643338" cy="142876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rot="1332977">
            <a:off x="2566267" y="1398382"/>
            <a:ext cx="2185214" cy="400110"/>
          </a:xfrm>
          <a:prstGeom prst="rect">
            <a:avLst/>
          </a:prstGeom>
          <a:noFill/>
        </p:spPr>
        <p:txBody>
          <a:bodyPr wrap="none" rtlCol="0">
            <a:spAutoFit/>
          </a:bodyPr>
          <a:lstStyle/>
          <a:p>
            <a:r>
              <a:rPr lang="en-US" sz="2000" dirty="0" smtClean="0">
                <a:latin typeface="Segoe Print" panose="02000600000000000000" pitchFamily="2" charset="0"/>
              </a:rPr>
              <a:t>p(s) = </a:t>
            </a:r>
            <a:r>
              <a:rPr lang="en-US" sz="2000" dirty="0" err="1" smtClean="0">
                <a:latin typeface="Segoe Print" panose="02000600000000000000" pitchFamily="2" charset="0"/>
              </a:rPr>
              <a:t>exp</a:t>
            </a:r>
            <a:r>
              <a:rPr lang="en-US" sz="2000" dirty="0" smtClean="0">
                <a:latin typeface="Segoe Print" panose="02000600000000000000" pitchFamily="2" charset="0"/>
              </a:rPr>
              <a:t>(-u s)</a:t>
            </a:r>
            <a:endParaRPr lang="en-US" sz="2000" dirty="0">
              <a:latin typeface="Segoe Print" panose="02000600000000000000" pitchFamily="2" charset="0"/>
            </a:endParaRPr>
          </a:p>
        </p:txBody>
      </p:sp>
      <p:sp>
        <p:nvSpPr>
          <p:cNvPr id="19" name="18 Cerrar llave"/>
          <p:cNvSpPr/>
          <p:nvPr/>
        </p:nvSpPr>
        <p:spPr>
          <a:xfrm rot="17498945">
            <a:off x="3338957" y="-26246"/>
            <a:ext cx="214314" cy="3794761"/>
          </a:xfrm>
          <a:prstGeom prst="rightBrace">
            <a:avLst>
              <a:gd name="adj1" fmla="val 126851"/>
              <a:gd name="adj2" fmla="val 5142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custDataLst>
      <p:tags r:id="rId1"/>
    </p:custDataLst>
    <p:extLst>
      <p:ext uri="{BB962C8B-B14F-4D97-AF65-F5344CB8AC3E}">
        <p14:creationId xmlns:p14="http://schemas.microsoft.com/office/powerpoint/2010/main" val="938336080"/>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descr="C:\Users\Adrian\Dropbox\Inprogress\2017_Structured_RTE\slides\fastforward\source\clou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709" y="653429"/>
            <a:ext cx="6098992" cy="36432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rian\Dropbox\Inprogress\2017_Structured_RTE\slides\fastforward\source\g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6" y="285734"/>
            <a:ext cx="1392237" cy="1443038"/>
          </a:xfrm>
          <a:prstGeom prst="rect">
            <a:avLst/>
          </a:prstGeom>
          <a:noFill/>
          <a:extLst>
            <a:ext uri="{909E8E84-426E-40DD-AFC4-6F175D3DCCD1}">
              <a14:hiddenFill xmlns:a14="http://schemas.microsoft.com/office/drawing/2010/main">
                <a:solidFill>
                  <a:srgbClr val="FFFFFF"/>
                </a:solidFill>
              </a14:hiddenFill>
            </a:ext>
          </a:extLst>
        </p:spPr>
      </p:pic>
      <p:sp>
        <p:nvSpPr>
          <p:cNvPr id="15" name="14 Elipse"/>
          <p:cNvSpPr/>
          <p:nvPr/>
        </p:nvSpPr>
        <p:spPr>
          <a:xfrm>
            <a:off x="770570" y="613408"/>
            <a:ext cx="714380" cy="71438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16 Conector recto de flecha"/>
          <p:cNvCxnSpPr/>
          <p:nvPr/>
        </p:nvCxnSpPr>
        <p:spPr>
          <a:xfrm>
            <a:off x="1571604" y="1285866"/>
            <a:ext cx="3643338" cy="142876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61" name="60 Grupo"/>
          <p:cNvGrpSpPr/>
          <p:nvPr/>
        </p:nvGrpSpPr>
        <p:grpSpPr>
          <a:xfrm>
            <a:off x="3388480" y="1057191"/>
            <a:ext cx="3813119" cy="3767735"/>
            <a:chOff x="3388480" y="1057191"/>
            <a:chExt cx="3813119" cy="3767735"/>
          </a:xfrm>
        </p:grpSpPr>
        <p:cxnSp>
          <p:nvCxnSpPr>
            <p:cNvPr id="18" name="17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12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19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ustDataLst>
      <p:tags r:id="rId1"/>
    </p:custDataLst>
    <p:extLst>
      <p:ext uri="{BB962C8B-B14F-4D97-AF65-F5344CB8AC3E}">
        <p14:creationId xmlns:p14="http://schemas.microsoft.com/office/powerpoint/2010/main" val="938336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Adrian\Dropbox\Inprogress\2017_Structured_RTE\slides\fastforward\source\g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855738"/>
            <a:ext cx="139223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rian\Dropbox\Inprogress\2017_Structured_RTE\slides\fastforward\source\clou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2709" y="653429"/>
            <a:ext cx="6098992" cy="3643289"/>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rot="483654">
            <a:off x="7234527" y="680870"/>
            <a:ext cx="1433406" cy="461665"/>
          </a:xfrm>
          <a:prstGeom prst="rect">
            <a:avLst/>
          </a:prstGeom>
          <a:noFill/>
        </p:spPr>
        <p:txBody>
          <a:bodyPr wrap="none" rtlCol="0">
            <a:spAutoFit/>
          </a:bodyPr>
          <a:lstStyle/>
          <a:p>
            <a:r>
              <a:rPr lang="en-US" sz="2400" dirty="0" smtClean="0">
                <a:latin typeface="Segoe Print" panose="02000600000000000000" pitchFamily="2" charset="0"/>
              </a:rPr>
              <a:t>Medium</a:t>
            </a:r>
            <a:endParaRPr lang="en-US" sz="2400" dirty="0">
              <a:latin typeface="Segoe Print" panose="02000600000000000000" pitchFamily="2" charset="0"/>
            </a:endParaRPr>
          </a:p>
        </p:txBody>
      </p:sp>
      <p:sp>
        <p:nvSpPr>
          <p:cNvPr id="14" name="13 Forma libre"/>
          <p:cNvSpPr/>
          <p:nvPr/>
        </p:nvSpPr>
        <p:spPr>
          <a:xfrm rot="651456">
            <a:off x="6936931" y="997203"/>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tx1">
                <a:lumMod val="95000"/>
                <a:lumOff val="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8336080"/>
      </p:ext>
    </p:extLst>
  </p:cSld>
  <p:clrMapOvr>
    <a:masterClrMapping/>
  </p:clrMapOvr>
  <p:transition spd="slow" advTm="24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50" fill="hold"/>
                                        <p:tgtEl>
                                          <p:spTgt spid="2050"/>
                                        </p:tgtEl>
                                        <p:attrNameLst>
                                          <p:attrName>ppt_w</p:attrName>
                                        </p:attrNameLst>
                                      </p:cBhvr>
                                      <p:tavLst>
                                        <p:tav tm="0">
                                          <p:val>
                                            <p:fltVal val="0"/>
                                          </p:val>
                                        </p:tav>
                                        <p:tav tm="100000">
                                          <p:val>
                                            <p:strVal val="#ppt_w"/>
                                          </p:val>
                                        </p:tav>
                                      </p:tavLst>
                                    </p:anim>
                                    <p:anim calcmode="lin" valueType="num">
                                      <p:cBhvr>
                                        <p:cTn id="8" dur="250" fill="hold"/>
                                        <p:tgtEl>
                                          <p:spTgt spid="2050"/>
                                        </p:tgtEl>
                                        <p:attrNameLst>
                                          <p:attrName>ppt_h</p:attrName>
                                        </p:attrNameLst>
                                      </p:cBhvr>
                                      <p:tavLst>
                                        <p:tav tm="0">
                                          <p:val>
                                            <p:fltVal val="0"/>
                                          </p:val>
                                        </p:tav>
                                        <p:tav tm="100000">
                                          <p:val>
                                            <p:strVal val="#ppt_h"/>
                                          </p:val>
                                        </p:tav>
                                      </p:tavLst>
                                    </p:anim>
                                    <p:animEffect transition="in" filter="fade">
                                      <p:cBhvr>
                                        <p:cTn id="9" dur="25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750" fill="hold">
                                          <p:stCondLst>
                                            <p:cond delay="0"/>
                                          </p:stCondLst>
                                        </p:cTn>
                                        <p:tgtEl>
                                          <p:spTgt spid="2050"/>
                                        </p:tgtEl>
                                        <p:attrNameLst>
                                          <p:attrName>r</p:attrName>
                                        </p:attrNameLst>
                                      </p:cBhvr>
                                    </p:animRot>
                                    <p:animRot by="-240000">
                                      <p:cBhvr>
                                        <p:cTn id="14" dur="1500" fill="hold">
                                          <p:stCondLst>
                                            <p:cond delay="1500"/>
                                          </p:stCondLst>
                                        </p:cTn>
                                        <p:tgtEl>
                                          <p:spTgt spid="2050"/>
                                        </p:tgtEl>
                                        <p:attrNameLst>
                                          <p:attrName>r</p:attrName>
                                        </p:attrNameLst>
                                      </p:cBhvr>
                                    </p:animRot>
                                    <p:animRot by="240000">
                                      <p:cBhvr>
                                        <p:cTn id="15" dur="1500" fill="hold">
                                          <p:stCondLst>
                                            <p:cond delay="3000"/>
                                          </p:stCondLst>
                                        </p:cTn>
                                        <p:tgtEl>
                                          <p:spTgt spid="2050"/>
                                        </p:tgtEl>
                                        <p:attrNameLst>
                                          <p:attrName>r</p:attrName>
                                        </p:attrNameLst>
                                      </p:cBhvr>
                                    </p:animRot>
                                    <p:animRot by="-240000">
                                      <p:cBhvr>
                                        <p:cTn id="16" dur="1500" fill="hold">
                                          <p:stCondLst>
                                            <p:cond delay="4500"/>
                                          </p:stCondLst>
                                        </p:cTn>
                                        <p:tgtEl>
                                          <p:spTgt spid="2050"/>
                                        </p:tgtEl>
                                        <p:attrNameLst>
                                          <p:attrName>r</p:attrName>
                                        </p:attrNameLst>
                                      </p:cBhvr>
                                    </p:animRot>
                                    <p:animRot by="120000">
                                      <p:cBhvr>
                                        <p:cTn id="17" dur="1500" fill="hold">
                                          <p:stCondLst>
                                            <p:cond delay="6000"/>
                                          </p:stCondLst>
                                        </p:cTn>
                                        <p:tgtEl>
                                          <p:spTgt spid="205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129" t="36927" r="13125" b="25000"/>
          <a:stretch/>
        </p:blipFill>
        <p:spPr bwMode="auto">
          <a:xfrm>
            <a:off x="3365500" y="1079500"/>
            <a:ext cx="2658528" cy="2397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errar llave"/>
          <p:cNvSpPr/>
          <p:nvPr/>
        </p:nvSpPr>
        <p:spPr>
          <a:xfrm rot="5400000">
            <a:off x="4394849" y="2334489"/>
            <a:ext cx="599829" cy="2658528"/>
          </a:xfrm>
          <a:prstGeom prst="rightBrace">
            <a:avLst>
              <a:gd name="adj1" fmla="val 7396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22" name="Picture 2" descr="https://latex.codecogs.com/gif.latex?%5Cdpi%7B300%7D%20%5Ctext%7Bd%7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926" y="4039868"/>
            <a:ext cx="447675" cy="3429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1259629" y="1275606"/>
            <a:ext cx="2105870" cy="1944216"/>
            <a:chOff x="1259629" y="1275606"/>
            <a:chExt cx="2105870" cy="1944216"/>
          </a:xfrm>
        </p:grpSpPr>
        <p:cxnSp>
          <p:nvCxnSpPr>
            <p:cNvPr id="7" name="6 Conector recto de flecha"/>
            <p:cNvCxnSpPr/>
            <p:nvPr/>
          </p:nvCxnSpPr>
          <p:spPr>
            <a:xfrm>
              <a:off x="1259632" y="321982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1259632" y="300379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1259631" y="278777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1259631" y="257175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1259632" y="235572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1259632" y="213970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1259630" y="192367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1259630" y="170765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1259629" y="149163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1259629" y="127560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1026" name="Picture 2" descr="https://latex.codecogs.com/gif.latex?%5Cdpi%7B300%7D%20p%28%5Cmu_t%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4700" y="483518"/>
            <a:ext cx="10001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atex.codecogs.com/gif.latex?%5Cdpi%7B300%7D%20%5Cmu_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601" y="654967"/>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atex.codecogs.com/gif.latex?%5Cdpi%7B300%7D%20L%28%5Cmathbf%7Bx%7D%2C%5Comega%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4807" y="2021409"/>
            <a:ext cx="14192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atex.codecogs.com/gif.latex?%5Cdpi%7B300%7D%20L_o%28%5Cmathbf%7Bx%7D%2C%5Comega%29%20%3D%20L_i%20T%28%5Cmathbf%7Bx%7D%2C%5Comega%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9" y="3823692"/>
            <a:ext cx="41719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atex.codecogs.com/gif.latex?%5Cdpi%7B300%7D%20L_o%28%5Cmathbf%7Bx%7D%2C%5Comega%29%20%3D%20L_i%20%5Cint_0%5E%5Cinfty%5Cexp%28-%5Cmu_t%5C%2Cs%29p%28%5Cmu_t%29%20%5Ctext%7Bd%7D%5Cmu_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387" y="3507854"/>
            <a:ext cx="7524750" cy="11049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6024025" y="1275606"/>
            <a:ext cx="2105870" cy="1944216"/>
            <a:chOff x="6024025" y="1275606"/>
            <a:chExt cx="2105870" cy="1944216"/>
          </a:xfrm>
        </p:grpSpPr>
        <p:cxnSp>
          <p:nvCxnSpPr>
            <p:cNvPr id="22" name="21 Conector recto de flecha"/>
            <p:cNvCxnSpPr/>
            <p:nvPr/>
          </p:nvCxnSpPr>
          <p:spPr>
            <a:xfrm>
              <a:off x="6024028" y="321982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6024028" y="300379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6024027" y="278777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6024027" y="257175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6024028" y="235572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6024028" y="2139702"/>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6024026" y="1923678"/>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6024026" y="1707654"/>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6024025" y="1491630"/>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a:off x="6024025" y="1275606"/>
              <a:ext cx="2105867"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1034" name="Picture 10" descr="https://latex.codecogs.com/gif.latex?%5Cdpi%7B300%7D%20L_o%28%5Cmathbf%7Bx%7D%2C%5Comega%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682433" y="2037581"/>
            <a:ext cx="16002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atex.codecogs.com/gif.latex?%5Cdpi%7B300%7D%20L_o%28%5Cmathbf%7Bx%7D%2C%5Comega%29%20%3D%20L_i%20%5Cexp%28-%5Cmu_t%5C%2Cs%2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37314" y="3823692"/>
            <a:ext cx="49149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5122"/>
                                        </p:tgtEl>
                                      </p:cBhvr>
                                    </p:animEffect>
                                    <p:set>
                                      <p:cBhvr>
                                        <p:cTn id="35" dur="1" fill="hold">
                                          <p:stCondLst>
                                            <p:cond delay="499"/>
                                          </p:stCondLst>
                                        </p:cTn>
                                        <p:tgtEl>
                                          <p:spTgt spid="512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5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500"/>
                                        <p:tgtEl>
                                          <p:spTgt spid="1028"/>
                                        </p:tgtEl>
                                      </p:cBhvr>
                                    </p:animEffect>
                                  </p:childTnLst>
                                </p:cTn>
                              </p:par>
                              <p:par>
                                <p:cTn id="44" presetID="10" presetClass="exit" presetSubtype="0" fill="hold" nodeType="withEffect">
                                  <p:stCondLst>
                                    <p:cond delay="0"/>
                                  </p:stCondLst>
                                  <p:childTnLst>
                                    <p:animEffect transition="out" filter="fade">
                                      <p:cBhvr>
                                        <p:cTn id="45" dur="500"/>
                                        <p:tgtEl>
                                          <p:spTgt spid="1032"/>
                                        </p:tgtEl>
                                      </p:cBhvr>
                                    </p:animEffect>
                                    <p:set>
                                      <p:cBhvr>
                                        <p:cTn id="46" dur="1" fill="hold">
                                          <p:stCondLst>
                                            <p:cond delay="499"/>
                                          </p:stCondLst>
                                        </p:cTn>
                                        <p:tgtEl>
                                          <p:spTgt spid="1032"/>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animEffect transition="in" filter="fade">
                                      <p:cBhvr>
                                        <p:cTn id="49" dur="500"/>
                                        <p:tgtEl>
                                          <p:spTgt spid="10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fade">
                                      <p:cBhvr>
                                        <p:cTn id="54" dur="500"/>
                                        <p:tgtEl>
                                          <p:spTgt spid="1026"/>
                                        </p:tgtEl>
                                      </p:cBhvr>
                                    </p:animEffect>
                                  </p:childTnLst>
                                </p:cTn>
                              </p:par>
                              <p:par>
                                <p:cTn id="55" presetID="10" presetClass="exit" presetSubtype="0" fill="hold" nodeType="withEffect">
                                  <p:stCondLst>
                                    <p:cond delay="0"/>
                                  </p:stCondLst>
                                  <p:childTnLst>
                                    <p:animEffect transition="out" filter="fade">
                                      <p:cBhvr>
                                        <p:cTn id="56" dur="500"/>
                                        <p:tgtEl>
                                          <p:spTgt spid="1028"/>
                                        </p:tgtEl>
                                      </p:cBhvr>
                                    </p:animEffect>
                                    <p:set>
                                      <p:cBhvr>
                                        <p:cTn id="57" dur="1" fill="hold">
                                          <p:stCondLst>
                                            <p:cond delay="499"/>
                                          </p:stCondLst>
                                        </p:cTn>
                                        <p:tgtEl>
                                          <p:spTgt spid="10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38"/>
                                        </p:tgtEl>
                                        <p:attrNameLst>
                                          <p:attrName>style.visibility</p:attrName>
                                        </p:attrNameLst>
                                      </p:cBhvr>
                                      <p:to>
                                        <p:strVal val="visible"/>
                                      </p:to>
                                    </p:set>
                                    <p:animEffect transition="in" filter="fade">
                                      <p:cBhvr>
                                        <p:cTn id="62" dur="500"/>
                                        <p:tgtEl>
                                          <p:spTgt spid="1038"/>
                                        </p:tgtEl>
                                      </p:cBhvr>
                                    </p:animEffect>
                                  </p:childTnLst>
                                </p:cTn>
                              </p:par>
                              <p:par>
                                <p:cTn id="63" presetID="10" presetClass="exit" presetSubtype="0" fill="hold" nodeType="withEffect">
                                  <p:stCondLst>
                                    <p:cond delay="0"/>
                                  </p:stCondLst>
                                  <p:childTnLst>
                                    <p:animEffect transition="out" filter="fade">
                                      <p:cBhvr>
                                        <p:cTn id="64" dur="500"/>
                                        <p:tgtEl>
                                          <p:spTgt spid="1036"/>
                                        </p:tgtEl>
                                      </p:cBhvr>
                                    </p:animEffect>
                                    <p:set>
                                      <p:cBhvr>
                                        <p:cTn id="65" dur="1" fill="hold">
                                          <p:stCondLst>
                                            <p:cond delay="499"/>
                                          </p:stCondLst>
                                        </p:cTn>
                                        <p:tgtEl>
                                          <p:spTgt spid="1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https://upload.wikimedia.org/wikipedia/commons/a/a3/Cumulus_clouds_panorama.jpg"/>
          <p:cNvPicPr>
            <a:picLocks noChangeAspect="1" noChangeArrowheads="1"/>
          </p:cNvPicPr>
          <p:nvPr/>
        </p:nvPicPr>
        <p:blipFill>
          <a:blip r:embed="rId3" cstate="print"/>
          <a:srcRect l="17636" r="33289" b="7693"/>
          <a:stretch>
            <a:fillRect/>
          </a:stretch>
        </p:blipFill>
        <p:spPr bwMode="auto">
          <a:xfrm>
            <a:off x="0" y="0"/>
            <a:ext cx="9144000" cy="5143500"/>
          </a:xfrm>
          <a:prstGeom prst="rect">
            <a:avLst/>
          </a:prstGeom>
          <a:noFill/>
        </p:spPr>
      </p:pic>
      <p:sp>
        <p:nvSpPr>
          <p:cNvPr id="4" name="3 CuadroTexto"/>
          <p:cNvSpPr txBox="1"/>
          <p:nvPr/>
        </p:nvSpPr>
        <p:spPr>
          <a:xfrm>
            <a:off x="142844" y="4714890"/>
            <a:ext cx="2266967" cy="369332"/>
          </a:xfrm>
          <a:prstGeom prst="rect">
            <a:avLst/>
          </a:prstGeom>
          <a:noFill/>
        </p:spPr>
        <p:txBody>
          <a:bodyPr wrap="none" rtlCol="0">
            <a:spAutoFit/>
          </a:bodyPr>
          <a:lstStyle/>
          <a:p>
            <a:r>
              <a:rPr lang="es-ES" dirty="0" smtClean="0">
                <a:solidFill>
                  <a:schemeClr val="bg1">
                    <a:lumMod val="95000"/>
                  </a:schemeClr>
                </a:solidFill>
              </a:rPr>
              <a:t>Fir0002/</a:t>
            </a:r>
            <a:r>
              <a:rPr lang="es-ES" dirty="0" err="1" smtClean="0">
                <a:solidFill>
                  <a:schemeClr val="bg1">
                    <a:lumMod val="95000"/>
                  </a:schemeClr>
                </a:solidFill>
              </a:rPr>
              <a:t>Flagstaffotos</a:t>
            </a:r>
            <a:endParaRPr lang="en-US" dirty="0">
              <a:solidFill>
                <a:schemeClr val="bg1">
                  <a:lumMod val="95000"/>
                </a:schemeClr>
              </a:solidFill>
            </a:endParaRPr>
          </a:p>
        </p:txBody>
      </p:sp>
      <p:grpSp>
        <p:nvGrpSpPr>
          <p:cNvPr id="59" name="58 Grupo"/>
          <p:cNvGrpSpPr/>
          <p:nvPr/>
        </p:nvGrpSpPr>
        <p:grpSpPr>
          <a:xfrm>
            <a:off x="3388480" y="1057191"/>
            <a:ext cx="3813119" cy="3767735"/>
            <a:chOff x="3388480" y="1057191"/>
            <a:chExt cx="3813119" cy="3767735"/>
          </a:xfrm>
        </p:grpSpPr>
        <p:sp>
          <p:nvSpPr>
            <p:cNvPr id="10" name="9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Elipse"/>
            <p:cNvSpPr/>
            <p:nvPr/>
          </p:nvSpPr>
          <p:spPr>
            <a:xfrm>
              <a:off x="4786314" y="21431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143504"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4500562"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4643438" y="26431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4214810" y="257175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5000628"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5572132" y="307181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5786446" y="235743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5143504"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5429256"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5072066" y="121442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4500562" y="171449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4071934" y="142874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3643306" y="19288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lipse"/>
            <p:cNvSpPr/>
            <p:nvPr/>
          </p:nvSpPr>
          <p:spPr>
            <a:xfrm>
              <a:off x="350043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3929058" y="285750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Elipse"/>
            <p:cNvSpPr/>
            <p:nvPr/>
          </p:nvSpPr>
          <p:spPr>
            <a:xfrm>
              <a:off x="3643306" y="314325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3643306" y="34290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3428992" y="292894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4357686"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42912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lipse"/>
            <p:cNvSpPr/>
            <p:nvPr/>
          </p:nvSpPr>
          <p:spPr>
            <a:xfrm>
              <a:off x="4857752"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5143504" y="378619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5000628" y="407194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4500562" y="421482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Elipse"/>
            <p:cNvSpPr/>
            <p:nvPr/>
          </p:nvSpPr>
          <p:spPr>
            <a:xfrm>
              <a:off x="4714876" y="44291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5000628" y="450057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Elipse"/>
            <p:cNvSpPr/>
            <p:nvPr/>
          </p:nvSpPr>
          <p:spPr>
            <a:xfrm>
              <a:off x="5857884" y="371475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143636" y="400051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000760" y="335756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286512" y="328613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357950" y="250031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6643702" y="22145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6715140" y="278606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6786578" y="321469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6215074"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a:off x="6072198" y="135730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a:off x="5572132" y="11429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9" name="48 Elipse"/>
          <p:cNvSpPr/>
          <p:nvPr/>
        </p:nvSpPr>
        <p:spPr>
          <a:xfrm>
            <a:off x="2285984" y="3357568"/>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1" name="50 Conector recto"/>
          <p:cNvCxnSpPr>
            <a:stCxn id="49" idx="1"/>
            <a:endCxn id="10" idx="1"/>
          </p:cNvCxnSpPr>
          <p:nvPr/>
        </p:nvCxnSpPr>
        <p:spPr>
          <a:xfrm rot="5400000" flipH="1" flipV="1">
            <a:off x="2242139" y="1663271"/>
            <a:ext cx="1759067" cy="165045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a:stCxn id="49" idx="4"/>
          </p:cNvCxnSpPr>
          <p:nvPr/>
        </p:nvCxnSpPr>
        <p:spPr>
          <a:xfrm rot="16200000" flipH="1">
            <a:off x="2768191" y="2982517"/>
            <a:ext cx="1143008" cy="203598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928662" y="1571618"/>
            <a:ext cx="184731" cy="369332"/>
          </a:xfrm>
          <a:prstGeom prst="rect">
            <a:avLst/>
          </a:prstGeom>
          <a:noFill/>
        </p:spPr>
        <p:txBody>
          <a:bodyPr wrap="none" rtlCol="0">
            <a:spAutoFit/>
          </a:bodyPr>
          <a:lstStyle/>
          <a:p>
            <a:endParaRPr lang="es-ES" dirty="0"/>
          </a:p>
        </p:txBody>
      </p:sp>
      <p:sp>
        <p:nvSpPr>
          <p:cNvPr id="56" name="55 CuadroTexto"/>
          <p:cNvSpPr txBox="1"/>
          <p:nvPr/>
        </p:nvSpPr>
        <p:spPr>
          <a:xfrm rot="20937107">
            <a:off x="361091" y="687160"/>
            <a:ext cx="4985660" cy="523220"/>
          </a:xfrm>
          <a:prstGeom prst="rect">
            <a:avLst/>
          </a:prstGeom>
          <a:noFill/>
        </p:spPr>
        <p:txBody>
          <a:bodyPr wrap="none" rtlCol="0">
            <a:spAutoFit/>
          </a:bodyPr>
          <a:lstStyle/>
          <a:p>
            <a:r>
              <a:rPr lang="en-US" sz="2800" dirty="0" err="1"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Radiative</a:t>
            </a:r>
            <a:r>
              <a:rPr lang="en-US" sz="28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 Transport (RTE)</a:t>
            </a:r>
          </a:p>
        </p:txBody>
      </p:sp>
      <p:sp>
        <p:nvSpPr>
          <p:cNvPr id="60" name="59 CuadroTexto"/>
          <p:cNvSpPr txBox="1"/>
          <p:nvPr/>
        </p:nvSpPr>
        <p:spPr>
          <a:xfrm rot="483654">
            <a:off x="7112734" y="770386"/>
            <a:ext cx="1867819" cy="707886"/>
          </a:xfrm>
          <a:prstGeom prst="rect">
            <a:avLst/>
          </a:prstGeom>
          <a:noFill/>
        </p:spPr>
        <p:txBody>
          <a:bodyPr wrap="non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Perfectly </a:t>
            </a:r>
          </a:p>
          <a:p>
            <a:r>
              <a:rPr lang="en-US" sz="20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Uncorrelated</a:t>
            </a:r>
            <a:endParaRPr lang="en-US" sz="2000" dirty="0">
              <a:solidFill>
                <a:schemeClr val="bg1">
                  <a:lumMod val="95000"/>
                </a:schemeClr>
              </a:solidFill>
              <a:effectLst>
                <a:outerShdw blurRad="38100" dist="38100" dir="2700000" algn="tl">
                  <a:srgbClr val="000000">
                    <a:alpha val="43137"/>
                  </a:srgbClr>
                </a:outerShdw>
              </a:effectLst>
              <a:latin typeface="Segoe Print" panose="02000600000000000000" pitchFamily="2" charset="0"/>
            </a:endParaRPr>
          </a:p>
        </p:txBody>
      </p:sp>
      <p:sp>
        <p:nvSpPr>
          <p:cNvPr id="61" name="60 Forma libre"/>
          <p:cNvSpPr/>
          <p:nvPr/>
        </p:nvSpPr>
        <p:spPr>
          <a:xfrm rot="1443899">
            <a:off x="6990128" y="1297667"/>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bg1"/>
            </a:solidFill>
            <a:headEnd type="none" w="med" len="med"/>
            <a:tailEnd type="arrow"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62 CuadroTexto"/>
          <p:cNvSpPr txBox="1"/>
          <p:nvPr/>
        </p:nvSpPr>
        <p:spPr>
          <a:xfrm rot="21397643">
            <a:off x="2023408" y="3223832"/>
            <a:ext cx="322524"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right)">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https://upload.wikimedia.org/wikipedia/commons/a/a3/Cumulus_clouds_panorama.jpg"/>
          <p:cNvPicPr>
            <a:picLocks noChangeAspect="1" noChangeArrowheads="1"/>
          </p:cNvPicPr>
          <p:nvPr/>
        </p:nvPicPr>
        <p:blipFill>
          <a:blip r:embed="rId3" cstate="print"/>
          <a:srcRect l="17636" r="33289" b="7693"/>
          <a:stretch>
            <a:fillRect/>
          </a:stretch>
        </p:blipFill>
        <p:spPr bwMode="auto">
          <a:xfrm>
            <a:off x="0" y="0"/>
            <a:ext cx="9144000" cy="5143500"/>
          </a:xfrm>
          <a:prstGeom prst="rect">
            <a:avLst/>
          </a:prstGeom>
          <a:noFill/>
        </p:spPr>
      </p:pic>
      <p:sp>
        <p:nvSpPr>
          <p:cNvPr id="4" name="3 CuadroTexto"/>
          <p:cNvSpPr txBox="1"/>
          <p:nvPr/>
        </p:nvSpPr>
        <p:spPr>
          <a:xfrm>
            <a:off x="142844" y="4714890"/>
            <a:ext cx="2266967" cy="369332"/>
          </a:xfrm>
          <a:prstGeom prst="rect">
            <a:avLst/>
          </a:prstGeom>
          <a:noFill/>
        </p:spPr>
        <p:txBody>
          <a:bodyPr wrap="none" rtlCol="0">
            <a:spAutoFit/>
          </a:bodyPr>
          <a:lstStyle/>
          <a:p>
            <a:r>
              <a:rPr lang="es-ES" dirty="0" smtClean="0">
                <a:solidFill>
                  <a:schemeClr val="bg1">
                    <a:lumMod val="95000"/>
                  </a:schemeClr>
                </a:solidFill>
              </a:rPr>
              <a:t>Fir0002/</a:t>
            </a:r>
            <a:r>
              <a:rPr lang="es-ES" dirty="0" err="1" smtClean="0">
                <a:solidFill>
                  <a:schemeClr val="bg1">
                    <a:lumMod val="95000"/>
                  </a:schemeClr>
                </a:solidFill>
              </a:rPr>
              <a:t>Flagstaffotos</a:t>
            </a:r>
            <a:endParaRPr lang="en-US" dirty="0">
              <a:solidFill>
                <a:schemeClr val="bg1">
                  <a:lumMod val="95000"/>
                </a:schemeClr>
              </a:solidFill>
            </a:endParaRPr>
          </a:p>
        </p:txBody>
      </p:sp>
      <p:sp>
        <p:nvSpPr>
          <p:cNvPr id="49" name="48 Elipse"/>
          <p:cNvSpPr/>
          <p:nvPr/>
        </p:nvSpPr>
        <p:spPr>
          <a:xfrm>
            <a:off x="2285984" y="3357568"/>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1" name="50 Conector recto"/>
          <p:cNvCxnSpPr>
            <a:stCxn id="49" idx="1"/>
            <a:endCxn id="10" idx="1"/>
          </p:cNvCxnSpPr>
          <p:nvPr/>
        </p:nvCxnSpPr>
        <p:spPr>
          <a:xfrm rot="5400000" flipH="1" flipV="1">
            <a:off x="2242139" y="1663271"/>
            <a:ext cx="1759067" cy="165045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a:stCxn id="49" idx="4"/>
          </p:cNvCxnSpPr>
          <p:nvPr/>
        </p:nvCxnSpPr>
        <p:spPr>
          <a:xfrm rot="16200000" flipH="1">
            <a:off x="2768191" y="2982517"/>
            <a:ext cx="1143008" cy="203598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928662" y="1571618"/>
            <a:ext cx="184731" cy="369332"/>
          </a:xfrm>
          <a:prstGeom prst="rect">
            <a:avLst/>
          </a:prstGeom>
          <a:noFill/>
        </p:spPr>
        <p:txBody>
          <a:bodyPr wrap="none" rtlCol="0">
            <a:spAutoFit/>
          </a:bodyPr>
          <a:lstStyle/>
          <a:p>
            <a:endParaRPr lang="es-ES" dirty="0"/>
          </a:p>
        </p:txBody>
      </p:sp>
      <p:sp>
        <p:nvSpPr>
          <p:cNvPr id="56" name="55 CuadroTexto"/>
          <p:cNvSpPr txBox="1"/>
          <p:nvPr/>
        </p:nvSpPr>
        <p:spPr>
          <a:xfrm rot="20937107">
            <a:off x="361091" y="687160"/>
            <a:ext cx="4985660" cy="523220"/>
          </a:xfrm>
          <a:prstGeom prst="rect">
            <a:avLst/>
          </a:prstGeom>
          <a:noFill/>
        </p:spPr>
        <p:txBody>
          <a:bodyPr wrap="none" rtlCol="0">
            <a:spAutoFit/>
          </a:bodyPr>
          <a:lstStyle/>
          <a:p>
            <a:r>
              <a:rPr lang="en-US" sz="2800" dirty="0" err="1"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Radiative</a:t>
            </a:r>
            <a:r>
              <a:rPr lang="en-US" sz="28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 Transport (RTE)</a:t>
            </a:r>
            <a:endParaRPr lang="en-US" sz="2800" dirty="0">
              <a:solidFill>
                <a:schemeClr val="bg1">
                  <a:lumMod val="95000"/>
                </a:schemeClr>
              </a:solidFill>
              <a:effectLst>
                <a:outerShdw blurRad="38100" dist="38100" dir="2700000" algn="tl">
                  <a:srgbClr val="000000">
                    <a:alpha val="43137"/>
                  </a:srgbClr>
                </a:outerShdw>
              </a:effectLst>
              <a:latin typeface="Segoe Print" panose="02000600000000000000" pitchFamily="2" charset="0"/>
            </a:endParaRPr>
          </a:p>
        </p:txBody>
      </p:sp>
      <p:cxnSp>
        <p:nvCxnSpPr>
          <p:cNvPr id="57" name="56 Conector recto"/>
          <p:cNvCxnSpPr>
            <a:endCxn id="56" idx="3"/>
          </p:cNvCxnSpPr>
          <p:nvPr/>
        </p:nvCxnSpPr>
        <p:spPr>
          <a:xfrm flipV="1">
            <a:off x="357158" y="471057"/>
            <a:ext cx="4943392" cy="957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2" name="131 Grupo"/>
          <p:cNvGrpSpPr/>
          <p:nvPr/>
        </p:nvGrpSpPr>
        <p:grpSpPr>
          <a:xfrm>
            <a:off x="3388480" y="1057191"/>
            <a:ext cx="3813119" cy="3767735"/>
            <a:chOff x="3388480" y="1057191"/>
            <a:chExt cx="3813119" cy="3767735"/>
          </a:xfrm>
        </p:grpSpPr>
        <p:grpSp>
          <p:nvGrpSpPr>
            <p:cNvPr id="3" name="4 Grupo"/>
            <p:cNvGrpSpPr/>
            <p:nvPr/>
          </p:nvGrpSpPr>
          <p:grpSpPr>
            <a:xfrm>
              <a:off x="3388480" y="1057191"/>
              <a:ext cx="3813119" cy="3767735"/>
              <a:chOff x="3388480" y="1057191"/>
              <a:chExt cx="3813119" cy="3767735"/>
            </a:xfrm>
          </p:grpSpPr>
          <p:cxnSp>
            <p:nvCxnSpPr>
              <p:cNvPr id="6" name="5 Conector recto de flecha"/>
              <p:cNvCxnSpPr/>
              <p:nvPr/>
            </p:nvCxnSpPr>
            <p:spPr>
              <a:xfrm flipV="1">
                <a:off x="5214942" y="2285998"/>
                <a:ext cx="571504" cy="42862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rot="16200000" flipH="1">
                <a:off x="5464975" y="2607469"/>
                <a:ext cx="785818" cy="14287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rot="10800000" flipV="1">
                <a:off x="4857752" y="3071816"/>
                <a:ext cx="1071570" cy="35719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rot="5400000">
                <a:off x="4357686" y="3929072"/>
                <a:ext cx="1000132" cy="158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3388480" y="1057191"/>
                <a:ext cx="3813119" cy="3767735"/>
              </a:xfrm>
              <a:prstGeom prst="ellipse">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66 Elipse"/>
            <p:cNvSpPr/>
            <p:nvPr/>
          </p:nvSpPr>
          <p:spPr>
            <a:xfrm rot="5099654">
              <a:off x="4838716" y="216940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Elipse"/>
            <p:cNvSpPr/>
            <p:nvPr/>
          </p:nvSpPr>
          <p:spPr>
            <a:xfrm rot="5099654">
              <a:off x="5195906"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Elipse"/>
            <p:cNvSpPr/>
            <p:nvPr/>
          </p:nvSpPr>
          <p:spPr>
            <a:xfrm rot="5099654">
              <a:off x="4552964" y="238372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Elipse"/>
            <p:cNvSpPr/>
            <p:nvPr/>
          </p:nvSpPr>
          <p:spPr>
            <a:xfrm rot="5099654">
              <a:off x="4869642" y="251223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Elipse"/>
            <p:cNvSpPr/>
            <p:nvPr/>
          </p:nvSpPr>
          <p:spPr>
            <a:xfrm rot="5099654">
              <a:off x="5226832" y="122635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Elipse"/>
            <p:cNvSpPr/>
            <p:nvPr/>
          </p:nvSpPr>
          <p:spPr>
            <a:xfrm rot="5099654">
              <a:off x="5369740" y="422674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Elipse"/>
            <p:cNvSpPr/>
            <p:nvPr/>
          </p:nvSpPr>
          <p:spPr>
            <a:xfrm rot="5099654">
              <a:off x="5869774"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rot="5099654">
              <a:off x="4726797" y="151210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Elipse"/>
            <p:cNvSpPr/>
            <p:nvPr/>
          </p:nvSpPr>
          <p:spPr>
            <a:xfrm rot="5099654">
              <a:off x="5155394" y="208360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Elipse"/>
            <p:cNvSpPr/>
            <p:nvPr/>
          </p:nvSpPr>
          <p:spPr>
            <a:xfrm rot="5099654">
              <a:off x="5512616" y="201216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Elipse"/>
            <p:cNvSpPr/>
            <p:nvPr/>
          </p:nvSpPr>
          <p:spPr>
            <a:xfrm rot="5099654">
              <a:off x="5655492"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77 Elipse"/>
            <p:cNvSpPr/>
            <p:nvPr/>
          </p:nvSpPr>
          <p:spPr>
            <a:xfrm rot="5099654">
              <a:off x="4869642" y="186929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78 Elipse"/>
            <p:cNvSpPr/>
            <p:nvPr/>
          </p:nvSpPr>
          <p:spPr>
            <a:xfrm rot="5099654">
              <a:off x="5512616" y="144066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rot="5099654">
              <a:off x="3583758" y="265511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a:off x="5072066" y="15001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rot="5099654">
              <a:off x="6155526" y="222648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rot="5099654">
              <a:off x="3695708" y="316953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Elipse"/>
            <p:cNvSpPr/>
            <p:nvPr/>
          </p:nvSpPr>
          <p:spPr>
            <a:xfrm rot="5099654">
              <a:off x="3695708" y="345529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84 Elipse"/>
            <p:cNvSpPr/>
            <p:nvPr/>
          </p:nvSpPr>
          <p:spPr>
            <a:xfrm rot="5099654">
              <a:off x="3798072" y="286942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85 Elipse"/>
            <p:cNvSpPr/>
            <p:nvPr/>
          </p:nvSpPr>
          <p:spPr>
            <a:xfrm rot="5099654">
              <a:off x="5512616"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86 Elipse"/>
            <p:cNvSpPr/>
            <p:nvPr/>
          </p:nvSpPr>
          <p:spPr>
            <a:xfrm rot="5099654">
              <a:off x="5655492" y="3298053"/>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87 Elipse"/>
            <p:cNvSpPr/>
            <p:nvPr/>
          </p:nvSpPr>
          <p:spPr>
            <a:xfrm rot="5099654">
              <a:off x="4910154" y="381248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Elipse"/>
            <p:cNvSpPr/>
            <p:nvPr/>
          </p:nvSpPr>
          <p:spPr>
            <a:xfrm rot="5099654">
              <a:off x="5226832"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Elipse"/>
            <p:cNvSpPr/>
            <p:nvPr/>
          </p:nvSpPr>
          <p:spPr>
            <a:xfrm rot="5099654">
              <a:off x="4941080" y="415530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90 Elipse"/>
            <p:cNvSpPr/>
            <p:nvPr/>
          </p:nvSpPr>
          <p:spPr>
            <a:xfrm rot="5099654">
              <a:off x="4552964" y="424110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Elipse"/>
            <p:cNvSpPr/>
            <p:nvPr/>
          </p:nvSpPr>
          <p:spPr>
            <a:xfrm rot="5099654">
              <a:off x="4767278" y="4455422"/>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rot="5099654">
              <a:off x="5053030" y="4526860"/>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rot="5099654">
              <a:off x="5512616" y="301230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rot="5099654">
              <a:off x="4583890" y="394099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rot="5099654">
              <a:off x="5369740" y="172641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rot="5099654">
              <a:off x="6155526" y="2797987"/>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rot="5099654">
              <a:off x="5798336" y="215504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98 Elipse"/>
            <p:cNvSpPr/>
            <p:nvPr/>
          </p:nvSpPr>
          <p:spPr>
            <a:xfrm>
              <a:off x="6286512" y="1643056"/>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99 Elipse"/>
            <p:cNvSpPr/>
            <p:nvPr/>
          </p:nvSpPr>
          <p:spPr>
            <a:xfrm rot="5099654">
              <a:off x="5941212" y="3369491"/>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100 Elipse"/>
            <p:cNvSpPr/>
            <p:nvPr/>
          </p:nvSpPr>
          <p:spPr>
            <a:xfrm rot="5099654">
              <a:off x="6226964" y="3083739"/>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101 Elipse"/>
            <p:cNvSpPr/>
            <p:nvPr/>
          </p:nvSpPr>
          <p:spPr>
            <a:xfrm rot="5099654">
              <a:off x="6012650" y="1797855"/>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102 Elipse"/>
            <p:cNvSpPr/>
            <p:nvPr/>
          </p:nvSpPr>
          <p:spPr>
            <a:xfrm rot="5099654">
              <a:off x="6124600" y="1383588"/>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103 Elipse"/>
            <p:cNvSpPr/>
            <p:nvPr/>
          </p:nvSpPr>
          <p:spPr>
            <a:xfrm rot="5099654">
              <a:off x="5624534" y="1169274"/>
              <a:ext cx="285752" cy="285752"/>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9" name="108 CuadroTexto"/>
          <p:cNvSpPr txBox="1"/>
          <p:nvPr/>
        </p:nvSpPr>
        <p:spPr>
          <a:xfrm rot="483654">
            <a:off x="7112734" y="770386"/>
            <a:ext cx="1867819" cy="707886"/>
          </a:xfrm>
          <a:prstGeom prst="rect">
            <a:avLst/>
          </a:prstGeom>
          <a:noFill/>
        </p:spPr>
        <p:txBody>
          <a:bodyPr wrap="non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Perfectly </a:t>
            </a:r>
          </a:p>
          <a:p>
            <a:r>
              <a:rPr lang="en-US" sz="2000" dirty="0" smtClean="0">
                <a:solidFill>
                  <a:schemeClr val="bg1">
                    <a:lumMod val="95000"/>
                  </a:schemeClr>
                </a:solidFill>
                <a:effectLst>
                  <a:outerShdw blurRad="38100" dist="38100" dir="2700000" algn="tl">
                    <a:srgbClr val="000000">
                      <a:alpha val="43137"/>
                    </a:srgbClr>
                  </a:outerShdw>
                </a:effectLst>
                <a:latin typeface="Segoe Print" panose="02000600000000000000" pitchFamily="2" charset="0"/>
              </a:rPr>
              <a:t>Uncorrelated</a:t>
            </a:r>
            <a:endParaRPr lang="en-US" sz="2000" dirty="0">
              <a:solidFill>
                <a:schemeClr val="bg1">
                  <a:lumMod val="95000"/>
                </a:schemeClr>
              </a:solidFill>
              <a:effectLst>
                <a:outerShdw blurRad="38100" dist="38100" dir="2700000" algn="tl">
                  <a:srgbClr val="000000">
                    <a:alpha val="43137"/>
                  </a:srgbClr>
                </a:outerShdw>
              </a:effectLst>
              <a:latin typeface="Segoe Print" panose="02000600000000000000" pitchFamily="2" charset="0"/>
            </a:endParaRPr>
          </a:p>
        </p:txBody>
      </p:sp>
      <p:sp>
        <p:nvSpPr>
          <p:cNvPr id="110" name="109 Forma libre"/>
          <p:cNvSpPr/>
          <p:nvPr/>
        </p:nvSpPr>
        <p:spPr>
          <a:xfrm rot="1443899">
            <a:off x="6990128" y="1297667"/>
            <a:ext cx="953624" cy="734837"/>
          </a:xfrm>
          <a:custGeom>
            <a:avLst/>
            <a:gdLst>
              <a:gd name="connsiteX0" fmla="*/ 254000 w 278440"/>
              <a:gd name="connsiteY0" fmla="*/ 0 h 838200"/>
              <a:gd name="connsiteX1" fmla="*/ 254000 w 278440"/>
              <a:gd name="connsiteY1" fmla="*/ 516467 h 838200"/>
              <a:gd name="connsiteX2" fmla="*/ 0 w 278440"/>
              <a:gd name="connsiteY2" fmla="*/ 838200 h 838200"/>
            </a:gdLst>
            <a:ahLst/>
            <a:cxnLst>
              <a:cxn ang="0">
                <a:pos x="connsiteX0" y="connsiteY0"/>
              </a:cxn>
              <a:cxn ang="0">
                <a:pos x="connsiteX1" y="connsiteY1"/>
              </a:cxn>
              <a:cxn ang="0">
                <a:pos x="connsiteX2" y="connsiteY2"/>
              </a:cxn>
            </a:cxnLst>
            <a:rect l="l" t="t" r="r" b="b"/>
            <a:pathLst>
              <a:path w="278440" h="838200">
                <a:moveTo>
                  <a:pt x="254000" y="0"/>
                </a:moveTo>
                <a:cubicBezTo>
                  <a:pt x="275166" y="188383"/>
                  <a:pt x="296333" y="376767"/>
                  <a:pt x="254000" y="516467"/>
                </a:cubicBezTo>
                <a:cubicBezTo>
                  <a:pt x="211667" y="656167"/>
                  <a:pt x="105833" y="747183"/>
                  <a:pt x="0" y="838200"/>
                </a:cubicBezTo>
              </a:path>
            </a:pathLst>
          </a:custGeom>
          <a:noFill/>
          <a:ln>
            <a:solidFill>
              <a:schemeClr val="bg1"/>
            </a:solidFill>
            <a:headEnd type="none" w="med" len="med"/>
            <a:tailEnd type="arrow"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116 Conector recto"/>
          <p:cNvCxnSpPr/>
          <p:nvPr/>
        </p:nvCxnSpPr>
        <p:spPr>
          <a:xfrm>
            <a:off x="7215206" y="714362"/>
            <a:ext cx="1643074" cy="7858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0" name="129 CuadroTexto"/>
          <p:cNvSpPr txBox="1"/>
          <p:nvPr/>
        </p:nvSpPr>
        <p:spPr>
          <a:xfrm rot="21397643">
            <a:off x="2023408" y="3223832"/>
            <a:ext cx="322524"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Segoe Print" panose="02000600000000000000" pitchFamily="2" charset="0"/>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up)">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 name="Picture 2" descr="https://www.energytherapy.biz/wp-content/uploads/2017/05/how-to-inhale-himalayan-pink-salt-opti-4779883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57" b="11038"/>
          <a:stretch/>
        </p:blipFill>
        <p:spPr bwMode="auto">
          <a:xfrm>
            <a:off x="4572000" y="2571750"/>
            <a:ext cx="4572000" cy="2571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drian\Downloads\forest-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
            <a:ext cx="4571999" cy="2571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srcRect l="26563" t="25282" r="6249" b="7529"/>
          <a:stretch>
            <a:fillRect/>
          </a:stretch>
        </p:blipFill>
        <p:spPr bwMode="auto">
          <a:xfrm>
            <a:off x="0" y="2571750"/>
            <a:ext cx="4572000" cy="2571750"/>
          </a:xfrm>
          <a:prstGeom prst="rect">
            <a:avLst/>
          </a:prstGeom>
          <a:noFill/>
          <a:ln w="9525">
            <a:noFill/>
            <a:miter lim="800000"/>
            <a:headEnd/>
            <a:tailEnd/>
          </a:ln>
          <a:effectLst/>
        </p:spPr>
      </p:pic>
      <p:pic>
        <p:nvPicPr>
          <p:cNvPr id="103" name="Picture 2" descr="https://upload.wikimedia.org/wikipedia/commons/a/a3/Cumulus_clouds_panorama.jpg"/>
          <p:cNvPicPr>
            <a:picLocks noChangeAspect="1" noChangeArrowheads="1"/>
          </p:cNvPicPr>
          <p:nvPr/>
        </p:nvPicPr>
        <p:blipFill>
          <a:blip r:embed="rId6" cstate="print"/>
          <a:srcRect l="17636" r="33289" b="7693"/>
          <a:stretch>
            <a:fillRect/>
          </a:stretch>
        </p:blipFill>
        <p:spPr bwMode="auto">
          <a:xfrm>
            <a:off x="0" y="0"/>
            <a:ext cx="4572000" cy="2571750"/>
          </a:xfrm>
          <a:prstGeom prst="rect">
            <a:avLst/>
          </a:prstGeom>
          <a:noFill/>
        </p:spPr>
      </p:pic>
      <p:grpSp>
        <p:nvGrpSpPr>
          <p:cNvPr id="402" name="401 Grupo"/>
          <p:cNvGrpSpPr/>
          <p:nvPr/>
        </p:nvGrpSpPr>
        <p:grpSpPr>
          <a:xfrm>
            <a:off x="1142992" y="528596"/>
            <a:ext cx="2457808" cy="1883868"/>
            <a:chOff x="1142992" y="528596"/>
            <a:chExt cx="2457808" cy="1883868"/>
          </a:xfrm>
        </p:grpSpPr>
        <p:grpSp>
          <p:nvGrpSpPr>
            <p:cNvPr id="105" name="4 Grupo"/>
            <p:cNvGrpSpPr/>
            <p:nvPr/>
          </p:nvGrpSpPr>
          <p:grpSpPr>
            <a:xfrm>
              <a:off x="1694240" y="528596"/>
              <a:ext cx="1906560" cy="1883868"/>
              <a:chOff x="3388480" y="1057191"/>
              <a:chExt cx="3813119" cy="3767735"/>
            </a:xfrm>
          </p:grpSpPr>
          <p:cxnSp>
            <p:nvCxnSpPr>
              <p:cNvPr id="106" name="105 Conector recto de flecha"/>
              <p:cNvCxnSpPr/>
              <p:nvPr/>
            </p:nvCxnSpPr>
            <p:spPr>
              <a:xfrm flipV="1">
                <a:off x="5214942" y="2285998"/>
                <a:ext cx="571504" cy="42862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106 Conector recto de flecha"/>
              <p:cNvCxnSpPr/>
              <p:nvPr/>
            </p:nvCxnSpPr>
            <p:spPr>
              <a:xfrm rot="16200000" flipH="1">
                <a:off x="5464975" y="2607469"/>
                <a:ext cx="785818" cy="14287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107 Conector recto de flecha"/>
              <p:cNvCxnSpPr/>
              <p:nvPr/>
            </p:nvCxnSpPr>
            <p:spPr>
              <a:xfrm rot="10800000" flipV="1">
                <a:off x="4857752" y="3071816"/>
                <a:ext cx="1071570" cy="35719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108 Conector recto de flecha"/>
              <p:cNvCxnSpPr/>
              <p:nvPr/>
            </p:nvCxnSpPr>
            <p:spPr>
              <a:xfrm rot="5400000">
                <a:off x="4357686" y="3929072"/>
                <a:ext cx="1000132" cy="158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0" name="109 Elipse"/>
              <p:cNvSpPr/>
              <p:nvPr/>
            </p:nvSpPr>
            <p:spPr>
              <a:xfrm>
                <a:off x="3388480" y="1057191"/>
                <a:ext cx="3813119" cy="3767735"/>
              </a:xfrm>
              <a:prstGeom prst="ellipse">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110 Elipse"/>
            <p:cNvSpPr/>
            <p:nvPr/>
          </p:nvSpPr>
          <p:spPr>
            <a:xfrm>
              <a:off x="1142992" y="1678784"/>
              <a:ext cx="35719" cy="3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2" name="111 Conector recto"/>
            <p:cNvCxnSpPr>
              <a:stCxn id="111" idx="1"/>
            </p:cNvCxnSpPr>
            <p:nvPr/>
          </p:nvCxnSpPr>
          <p:spPr>
            <a:xfrm rot="5400000" flipH="1" flipV="1">
              <a:off x="1121070" y="831636"/>
              <a:ext cx="879534" cy="82522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a:stCxn id="111" idx="4"/>
            </p:cNvCxnSpPr>
            <p:nvPr/>
          </p:nvCxnSpPr>
          <p:spPr>
            <a:xfrm rot="16200000" flipH="1">
              <a:off x="1384096" y="1491259"/>
              <a:ext cx="571504" cy="1017993"/>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116 Elipse"/>
            <p:cNvSpPr/>
            <p:nvPr/>
          </p:nvSpPr>
          <p:spPr>
            <a:xfrm rot="5099654">
              <a:off x="2419358" y="1084703"/>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117 Elipse"/>
            <p:cNvSpPr/>
            <p:nvPr/>
          </p:nvSpPr>
          <p:spPr>
            <a:xfrm rot="5099654">
              <a:off x="2597953" y="119186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Elipse"/>
            <p:cNvSpPr/>
            <p:nvPr/>
          </p:nvSpPr>
          <p:spPr>
            <a:xfrm rot="5099654">
              <a:off x="2276482" y="119186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119 Elipse"/>
            <p:cNvSpPr/>
            <p:nvPr/>
          </p:nvSpPr>
          <p:spPr>
            <a:xfrm rot="5099654">
              <a:off x="2434821" y="125611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Elipse"/>
            <p:cNvSpPr/>
            <p:nvPr/>
          </p:nvSpPr>
          <p:spPr>
            <a:xfrm rot="5099654">
              <a:off x="2613416" y="613176"/>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Elipse"/>
            <p:cNvSpPr/>
            <p:nvPr/>
          </p:nvSpPr>
          <p:spPr>
            <a:xfrm rot="5099654">
              <a:off x="2684870" y="2113374"/>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rot="5099654">
              <a:off x="2934887" y="1506151"/>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Elipse"/>
            <p:cNvSpPr/>
            <p:nvPr/>
          </p:nvSpPr>
          <p:spPr>
            <a:xfrm rot="5099654">
              <a:off x="2363399" y="756052"/>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Elipse"/>
            <p:cNvSpPr/>
            <p:nvPr/>
          </p:nvSpPr>
          <p:spPr>
            <a:xfrm rot="5099654">
              <a:off x="2577697" y="1041804"/>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Elipse"/>
            <p:cNvSpPr/>
            <p:nvPr/>
          </p:nvSpPr>
          <p:spPr>
            <a:xfrm rot="5099654">
              <a:off x="2756308" y="1006085"/>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126 Elipse"/>
            <p:cNvSpPr/>
            <p:nvPr/>
          </p:nvSpPr>
          <p:spPr>
            <a:xfrm rot="5099654">
              <a:off x="2827746" y="863209"/>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127 Elipse"/>
            <p:cNvSpPr/>
            <p:nvPr/>
          </p:nvSpPr>
          <p:spPr>
            <a:xfrm rot="5099654">
              <a:off x="2434821" y="934647"/>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128 Elipse"/>
            <p:cNvSpPr/>
            <p:nvPr/>
          </p:nvSpPr>
          <p:spPr>
            <a:xfrm rot="5099654">
              <a:off x="2756308" y="720333"/>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129 Elipse"/>
            <p:cNvSpPr/>
            <p:nvPr/>
          </p:nvSpPr>
          <p:spPr>
            <a:xfrm rot="5099654">
              <a:off x="1791879" y="1327556"/>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 name="130 Elipse"/>
            <p:cNvSpPr/>
            <p:nvPr/>
          </p:nvSpPr>
          <p:spPr>
            <a:xfrm>
              <a:off x="2536033" y="75009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131 Elipse"/>
            <p:cNvSpPr/>
            <p:nvPr/>
          </p:nvSpPr>
          <p:spPr>
            <a:xfrm rot="5099654">
              <a:off x="3077763" y="1113242"/>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132 Elipse"/>
            <p:cNvSpPr/>
            <p:nvPr/>
          </p:nvSpPr>
          <p:spPr>
            <a:xfrm rot="5099654">
              <a:off x="1847854" y="1584769"/>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133 Elipse"/>
            <p:cNvSpPr/>
            <p:nvPr/>
          </p:nvSpPr>
          <p:spPr>
            <a:xfrm rot="5099654">
              <a:off x="1847854" y="1727645"/>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5" name="134 Elipse"/>
            <p:cNvSpPr/>
            <p:nvPr/>
          </p:nvSpPr>
          <p:spPr>
            <a:xfrm rot="5099654">
              <a:off x="1899036" y="1434713"/>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135 Elipse"/>
            <p:cNvSpPr/>
            <p:nvPr/>
          </p:nvSpPr>
          <p:spPr>
            <a:xfrm rot="5099654">
              <a:off x="2756308" y="197049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7" name="136 Elipse"/>
            <p:cNvSpPr/>
            <p:nvPr/>
          </p:nvSpPr>
          <p:spPr>
            <a:xfrm rot="5099654">
              <a:off x="2827746" y="1649027"/>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137 Elipse"/>
            <p:cNvSpPr/>
            <p:nvPr/>
          </p:nvSpPr>
          <p:spPr>
            <a:xfrm rot="5099654">
              <a:off x="2455077" y="190624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138 Elipse"/>
            <p:cNvSpPr/>
            <p:nvPr/>
          </p:nvSpPr>
          <p:spPr>
            <a:xfrm rot="5099654">
              <a:off x="2613416" y="197049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139 Elipse"/>
            <p:cNvSpPr/>
            <p:nvPr/>
          </p:nvSpPr>
          <p:spPr>
            <a:xfrm rot="5099654">
              <a:off x="2470540" y="2077655"/>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1" name="140 Elipse"/>
            <p:cNvSpPr/>
            <p:nvPr/>
          </p:nvSpPr>
          <p:spPr>
            <a:xfrm rot="5099654">
              <a:off x="2276482" y="2120554"/>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 name="141 Elipse"/>
            <p:cNvSpPr/>
            <p:nvPr/>
          </p:nvSpPr>
          <p:spPr>
            <a:xfrm rot="5099654">
              <a:off x="2383639" y="2227711"/>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 name="142 Elipse"/>
            <p:cNvSpPr/>
            <p:nvPr/>
          </p:nvSpPr>
          <p:spPr>
            <a:xfrm rot="5099654">
              <a:off x="2526515" y="226343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4" name="143 Elipse"/>
            <p:cNvSpPr/>
            <p:nvPr/>
          </p:nvSpPr>
          <p:spPr>
            <a:xfrm rot="5099654">
              <a:off x="2756308" y="1506151"/>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5" name="144 Elipse"/>
            <p:cNvSpPr/>
            <p:nvPr/>
          </p:nvSpPr>
          <p:spPr>
            <a:xfrm rot="5099654">
              <a:off x="2291945" y="197049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6" name="145 Elipse"/>
            <p:cNvSpPr/>
            <p:nvPr/>
          </p:nvSpPr>
          <p:spPr>
            <a:xfrm rot="5099654">
              <a:off x="2684870" y="863209"/>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7" name="146 Elipse"/>
            <p:cNvSpPr/>
            <p:nvPr/>
          </p:nvSpPr>
          <p:spPr>
            <a:xfrm rot="5099654">
              <a:off x="3077763" y="1398994"/>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8" name="147 Elipse"/>
            <p:cNvSpPr/>
            <p:nvPr/>
          </p:nvSpPr>
          <p:spPr>
            <a:xfrm rot="5099654">
              <a:off x="2899168" y="1077523"/>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9" name="148 Elipse"/>
            <p:cNvSpPr/>
            <p:nvPr/>
          </p:nvSpPr>
          <p:spPr>
            <a:xfrm>
              <a:off x="3143256" y="82152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0" name="149 Elipse"/>
            <p:cNvSpPr/>
            <p:nvPr/>
          </p:nvSpPr>
          <p:spPr>
            <a:xfrm rot="5099654">
              <a:off x="2970606" y="1684746"/>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1" name="150 Elipse"/>
            <p:cNvSpPr/>
            <p:nvPr/>
          </p:nvSpPr>
          <p:spPr>
            <a:xfrm rot="5099654">
              <a:off x="3113482" y="1541870"/>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2" name="151 Elipse"/>
            <p:cNvSpPr/>
            <p:nvPr/>
          </p:nvSpPr>
          <p:spPr>
            <a:xfrm rot="5099654">
              <a:off x="3006325" y="898928"/>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3" name="152 Elipse"/>
            <p:cNvSpPr/>
            <p:nvPr/>
          </p:nvSpPr>
          <p:spPr>
            <a:xfrm rot="5099654">
              <a:off x="3062300" y="691794"/>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153 Elipse"/>
            <p:cNvSpPr/>
            <p:nvPr/>
          </p:nvSpPr>
          <p:spPr>
            <a:xfrm rot="5099654">
              <a:off x="2812267" y="584637"/>
              <a:ext cx="142876" cy="142876"/>
            </a:xfrm>
            <a:prstGeom prst="ellipse">
              <a:avLst/>
            </a:prstGeom>
            <a:gradFill flip="none" rotWithShape="1">
              <a:gsLst>
                <a:gs pos="0">
                  <a:schemeClr val="bg1"/>
                </a:gs>
                <a:gs pos="6000">
                  <a:schemeClr val="bg1"/>
                </a:gs>
                <a:gs pos="34000">
                  <a:srgbClr val="59B3CB"/>
                </a:gs>
                <a:gs pos="100000">
                  <a:schemeClr val="accent1">
                    <a:tint val="23500"/>
                    <a:satMod val="160000"/>
                  </a:schemeClr>
                </a:gs>
              </a:gsLst>
              <a:lin ang="270000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9" name="398 Grupo"/>
          <p:cNvGrpSpPr/>
          <p:nvPr/>
        </p:nvGrpSpPr>
        <p:grpSpPr>
          <a:xfrm>
            <a:off x="1663298" y="3000378"/>
            <a:ext cx="2457808" cy="1883868"/>
            <a:chOff x="1663298" y="3000378"/>
            <a:chExt cx="2457808" cy="1883868"/>
          </a:xfrm>
        </p:grpSpPr>
        <p:grpSp>
          <p:nvGrpSpPr>
            <p:cNvPr id="156" name="4 Grupo"/>
            <p:cNvGrpSpPr/>
            <p:nvPr/>
          </p:nvGrpSpPr>
          <p:grpSpPr>
            <a:xfrm>
              <a:off x="2214546" y="3000378"/>
              <a:ext cx="1906560" cy="1883868"/>
              <a:chOff x="3388480" y="1057191"/>
              <a:chExt cx="3813119" cy="3767735"/>
            </a:xfrm>
          </p:grpSpPr>
          <p:cxnSp>
            <p:nvCxnSpPr>
              <p:cNvPr id="157" name="156 Conector recto de flecha"/>
              <p:cNvCxnSpPr/>
              <p:nvPr/>
            </p:nvCxnSpPr>
            <p:spPr>
              <a:xfrm flipV="1">
                <a:off x="5214942" y="2285998"/>
                <a:ext cx="571504" cy="428628"/>
              </a:xfrm>
              <a:prstGeom prst="straightConnector1">
                <a:avLst/>
              </a:prstGeom>
              <a:ln w="190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8" name="157 Conector recto de flecha"/>
              <p:cNvCxnSpPr/>
              <p:nvPr/>
            </p:nvCxnSpPr>
            <p:spPr>
              <a:xfrm rot="16200000" flipH="1">
                <a:off x="5464975" y="2607469"/>
                <a:ext cx="785818" cy="142876"/>
              </a:xfrm>
              <a:prstGeom prst="straightConnector1">
                <a:avLst/>
              </a:prstGeom>
              <a:ln w="190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9" name="158 Conector recto de flecha"/>
              <p:cNvCxnSpPr/>
              <p:nvPr/>
            </p:nvCxnSpPr>
            <p:spPr>
              <a:xfrm rot="10800000" flipV="1">
                <a:off x="4857752" y="3071816"/>
                <a:ext cx="1071570" cy="357190"/>
              </a:xfrm>
              <a:prstGeom prst="straightConnector1">
                <a:avLst/>
              </a:prstGeom>
              <a:ln w="190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0" name="159 Conector recto de flecha"/>
              <p:cNvCxnSpPr/>
              <p:nvPr/>
            </p:nvCxnSpPr>
            <p:spPr>
              <a:xfrm rot="5400000">
                <a:off x="4357686" y="3929072"/>
                <a:ext cx="1000132" cy="1588"/>
              </a:xfrm>
              <a:prstGeom prst="straightConnector1">
                <a:avLst/>
              </a:prstGeom>
              <a:ln w="190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1" name="160 Elipse"/>
              <p:cNvSpPr/>
              <p:nvPr/>
            </p:nvSpPr>
            <p:spPr>
              <a:xfrm>
                <a:off x="3388480" y="1057191"/>
                <a:ext cx="3813119" cy="3767735"/>
              </a:xfrm>
              <a:prstGeom prst="ellipse">
                <a:avLst/>
              </a:prstGeom>
              <a:solidFill>
                <a:schemeClr val="accent5">
                  <a:lumMod val="20000"/>
                  <a:lumOff val="80000"/>
                </a:schemeClr>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161 Elipse"/>
            <p:cNvSpPr/>
            <p:nvPr/>
          </p:nvSpPr>
          <p:spPr>
            <a:xfrm>
              <a:off x="1663298" y="4150566"/>
              <a:ext cx="35719" cy="35719"/>
            </a:xfrm>
            <a:prstGeom prst="ellipse">
              <a:avLst/>
            </a:prstGeom>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3" name="162 Conector recto"/>
            <p:cNvCxnSpPr>
              <a:stCxn id="162" idx="1"/>
            </p:cNvCxnSpPr>
            <p:nvPr/>
          </p:nvCxnSpPr>
          <p:spPr>
            <a:xfrm rot="5400000" flipH="1" flipV="1">
              <a:off x="1641376" y="3303418"/>
              <a:ext cx="879534" cy="825227"/>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4" name="163 Conector recto"/>
            <p:cNvCxnSpPr>
              <a:stCxn id="162" idx="4"/>
            </p:cNvCxnSpPr>
            <p:nvPr/>
          </p:nvCxnSpPr>
          <p:spPr>
            <a:xfrm rot="16200000" flipH="1">
              <a:off x="1904402" y="3963041"/>
              <a:ext cx="571504" cy="1017993"/>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3" name="202 Elipse"/>
            <p:cNvSpPr/>
            <p:nvPr/>
          </p:nvSpPr>
          <p:spPr>
            <a:xfrm rot="6591090">
              <a:off x="2350711" y="4233857"/>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4" name="203 Elipse"/>
            <p:cNvSpPr/>
            <p:nvPr/>
          </p:nvSpPr>
          <p:spPr>
            <a:xfrm rot="6591090">
              <a:off x="2493586" y="4090982"/>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5" name="204 Elipse"/>
            <p:cNvSpPr/>
            <p:nvPr/>
          </p:nvSpPr>
          <p:spPr>
            <a:xfrm rot="6591090">
              <a:off x="2636464" y="3948105"/>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6" name="205 Elipse"/>
            <p:cNvSpPr/>
            <p:nvPr/>
          </p:nvSpPr>
          <p:spPr>
            <a:xfrm rot="6591090">
              <a:off x="2779339" y="3805229"/>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7" name="206 Elipse"/>
            <p:cNvSpPr/>
            <p:nvPr/>
          </p:nvSpPr>
          <p:spPr>
            <a:xfrm rot="6591090">
              <a:off x="2922215" y="3662352"/>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8" name="207 Elipse"/>
            <p:cNvSpPr/>
            <p:nvPr/>
          </p:nvSpPr>
          <p:spPr>
            <a:xfrm rot="6591090">
              <a:off x="3065091" y="3519478"/>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9" name="208 Elipse"/>
            <p:cNvSpPr/>
            <p:nvPr/>
          </p:nvSpPr>
          <p:spPr>
            <a:xfrm rot="6591090">
              <a:off x="3207967" y="3376602"/>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0" name="209 Elipse"/>
            <p:cNvSpPr/>
            <p:nvPr/>
          </p:nvSpPr>
          <p:spPr>
            <a:xfrm rot="10337535">
              <a:off x="3502008" y="4322081"/>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3" name="212 Elipse"/>
            <p:cNvSpPr/>
            <p:nvPr/>
          </p:nvSpPr>
          <p:spPr>
            <a:xfrm rot="10337535">
              <a:off x="3359132" y="4250642"/>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4" name="213 Elipse"/>
            <p:cNvSpPr/>
            <p:nvPr/>
          </p:nvSpPr>
          <p:spPr>
            <a:xfrm rot="10337535">
              <a:off x="3216256" y="4179204"/>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5" name="214 Elipse"/>
            <p:cNvSpPr/>
            <p:nvPr/>
          </p:nvSpPr>
          <p:spPr>
            <a:xfrm rot="10337535">
              <a:off x="3073381" y="4107766"/>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6" name="215 Elipse"/>
            <p:cNvSpPr/>
            <p:nvPr/>
          </p:nvSpPr>
          <p:spPr>
            <a:xfrm rot="10337535">
              <a:off x="2930505" y="4036327"/>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7" name="216 Elipse"/>
            <p:cNvSpPr/>
            <p:nvPr/>
          </p:nvSpPr>
          <p:spPr>
            <a:xfrm rot="10337535">
              <a:off x="2787629" y="3964889"/>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8" name="217 Elipse"/>
            <p:cNvSpPr/>
            <p:nvPr/>
          </p:nvSpPr>
          <p:spPr>
            <a:xfrm rot="10337535">
              <a:off x="2716190" y="3893453"/>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9" name="218 Elipse"/>
            <p:cNvSpPr/>
            <p:nvPr/>
          </p:nvSpPr>
          <p:spPr>
            <a:xfrm rot="10337535">
              <a:off x="2573314" y="3822014"/>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0" name="219 Elipse"/>
            <p:cNvSpPr/>
            <p:nvPr/>
          </p:nvSpPr>
          <p:spPr>
            <a:xfrm rot="10337535">
              <a:off x="2430438" y="3750576"/>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220 Elipse"/>
            <p:cNvSpPr/>
            <p:nvPr/>
          </p:nvSpPr>
          <p:spPr>
            <a:xfrm rot="10337535">
              <a:off x="2287562" y="3679138"/>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2" name="221 Elipse"/>
            <p:cNvSpPr/>
            <p:nvPr/>
          </p:nvSpPr>
          <p:spPr>
            <a:xfrm rot="10337535">
              <a:off x="3644868" y="4405919"/>
              <a:ext cx="354063" cy="47175"/>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3" name="222 Elipse"/>
            <p:cNvSpPr/>
            <p:nvPr/>
          </p:nvSpPr>
          <p:spPr>
            <a:xfrm rot="10337535">
              <a:off x="3788622" y="4467139"/>
              <a:ext cx="138373"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4" name="223 Elipse"/>
            <p:cNvSpPr/>
            <p:nvPr/>
          </p:nvSpPr>
          <p:spPr>
            <a:xfrm rot="10337535">
              <a:off x="2287549" y="3595413"/>
              <a:ext cx="354063" cy="47175"/>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5" name="224 Elipse"/>
            <p:cNvSpPr/>
            <p:nvPr/>
          </p:nvSpPr>
          <p:spPr>
            <a:xfrm rot="10337535">
              <a:off x="2359863" y="3509517"/>
              <a:ext cx="138373"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9" name="228 Elipse"/>
            <p:cNvSpPr/>
            <p:nvPr/>
          </p:nvSpPr>
          <p:spPr>
            <a:xfrm rot="6591090">
              <a:off x="3393074" y="3307937"/>
              <a:ext cx="390232"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0" name="229 Elipse"/>
            <p:cNvSpPr/>
            <p:nvPr/>
          </p:nvSpPr>
          <p:spPr>
            <a:xfrm rot="6591090">
              <a:off x="3609360" y="3273356"/>
              <a:ext cx="167913"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1" name="230 Elipse"/>
            <p:cNvSpPr/>
            <p:nvPr/>
          </p:nvSpPr>
          <p:spPr>
            <a:xfrm rot="6591090">
              <a:off x="2321503" y="4240373"/>
              <a:ext cx="390232"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2" name="231 Elipse"/>
            <p:cNvSpPr/>
            <p:nvPr/>
          </p:nvSpPr>
          <p:spPr>
            <a:xfrm rot="6591090">
              <a:off x="2323477" y="4278695"/>
              <a:ext cx="167913"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5" name="234 Elipse"/>
            <p:cNvSpPr/>
            <p:nvPr/>
          </p:nvSpPr>
          <p:spPr>
            <a:xfrm rot="10337535">
              <a:off x="3574077" y="3610521"/>
              <a:ext cx="495647" cy="66336"/>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6" name="235 Elipse"/>
            <p:cNvSpPr/>
            <p:nvPr/>
          </p:nvSpPr>
          <p:spPr>
            <a:xfrm rot="10337535">
              <a:off x="3430571" y="3536263"/>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7" name="236 Elipse"/>
            <p:cNvSpPr/>
            <p:nvPr/>
          </p:nvSpPr>
          <p:spPr>
            <a:xfrm rot="10337535">
              <a:off x="3287695" y="3464824"/>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8" name="237 Elipse"/>
            <p:cNvSpPr/>
            <p:nvPr/>
          </p:nvSpPr>
          <p:spPr>
            <a:xfrm rot="10337535">
              <a:off x="3144819" y="3393386"/>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9" name="238 Elipse"/>
            <p:cNvSpPr/>
            <p:nvPr/>
          </p:nvSpPr>
          <p:spPr>
            <a:xfrm rot="10337535">
              <a:off x="3073380" y="3321950"/>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0" name="239 Elipse"/>
            <p:cNvSpPr/>
            <p:nvPr/>
          </p:nvSpPr>
          <p:spPr>
            <a:xfrm rot="10337535">
              <a:off x="2930504" y="3250511"/>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1" name="240 Elipse"/>
            <p:cNvSpPr/>
            <p:nvPr/>
          </p:nvSpPr>
          <p:spPr>
            <a:xfrm rot="10337535">
              <a:off x="2787628" y="3179073"/>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2" name="241 Elipse"/>
            <p:cNvSpPr/>
            <p:nvPr/>
          </p:nvSpPr>
          <p:spPr>
            <a:xfrm rot="10337535">
              <a:off x="2644752" y="3107635"/>
              <a:ext cx="538158" cy="59787"/>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3" name="242 Elipse"/>
            <p:cNvSpPr/>
            <p:nvPr/>
          </p:nvSpPr>
          <p:spPr>
            <a:xfrm rot="10337535">
              <a:off x="3748062" y="3690813"/>
              <a:ext cx="354063" cy="47175"/>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4" name="243 Elipse"/>
            <p:cNvSpPr/>
            <p:nvPr/>
          </p:nvSpPr>
          <p:spPr>
            <a:xfrm rot="10337535">
              <a:off x="3891816" y="3752033"/>
              <a:ext cx="138373" cy="45719"/>
            </a:xfrm>
            <a:prstGeom prst="ellipse">
              <a:avLst/>
            </a:prstGeom>
            <a:gradFill flip="none" rotWithShape="1">
              <a:gsLst>
                <a:gs pos="0">
                  <a:schemeClr val="accent4">
                    <a:lumMod val="75000"/>
                  </a:schemeClr>
                </a:gs>
                <a:gs pos="100000">
                  <a:schemeClr val="accent1">
                    <a:tint val="23500"/>
                    <a:satMod val="160000"/>
                  </a:schemeClr>
                </a:gs>
              </a:gsLst>
              <a:lin ang="81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0" name="399 Grupo"/>
          <p:cNvGrpSpPr/>
          <p:nvPr/>
        </p:nvGrpSpPr>
        <p:grpSpPr>
          <a:xfrm>
            <a:off x="6357950" y="214296"/>
            <a:ext cx="2406626" cy="1883868"/>
            <a:chOff x="6357950" y="214296"/>
            <a:chExt cx="2406626" cy="1883868"/>
          </a:xfrm>
        </p:grpSpPr>
        <p:grpSp>
          <p:nvGrpSpPr>
            <p:cNvPr id="247" name="4 Grupo"/>
            <p:cNvGrpSpPr/>
            <p:nvPr/>
          </p:nvGrpSpPr>
          <p:grpSpPr>
            <a:xfrm>
              <a:off x="6858016" y="214296"/>
              <a:ext cx="1906560" cy="1883868"/>
              <a:chOff x="3388480" y="1057191"/>
              <a:chExt cx="3813119" cy="3767735"/>
            </a:xfrm>
          </p:grpSpPr>
          <p:cxnSp>
            <p:nvCxnSpPr>
              <p:cNvPr id="248" name="247 Conector recto de flecha"/>
              <p:cNvCxnSpPr/>
              <p:nvPr/>
            </p:nvCxnSpPr>
            <p:spPr>
              <a:xfrm flipV="1">
                <a:off x="5214942" y="2285998"/>
                <a:ext cx="571504" cy="428628"/>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49" name="248 Conector recto de flecha"/>
              <p:cNvCxnSpPr/>
              <p:nvPr/>
            </p:nvCxnSpPr>
            <p:spPr>
              <a:xfrm rot="16200000" flipH="1">
                <a:off x="5464975" y="2607469"/>
                <a:ext cx="785818" cy="142876"/>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50" name="249 Conector recto de flecha"/>
              <p:cNvCxnSpPr/>
              <p:nvPr/>
            </p:nvCxnSpPr>
            <p:spPr>
              <a:xfrm rot="10800000" flipV="1">
                <a:off x="4857752" y="3071816"/>
                <a:ext cx="1071570" cy="357190"/>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51" name="250 Conector recto de flecha"/>
              <p:cNvCxnSpPr/>
              <p:nvPr/>
            </p:nvCxnSpPr>
            <p:spPr>
              <a:xfrm rot="5400000">
                <a:off x="4357686" y="3929072"/>
                <a:ext cx="1000132" cy="1588"/>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52" name="251 Elipse"/>
              <p:cNvSpPr/>
              <p:nvPr/>
            </p:nvSpPr>
            <p:spPr>
              <a:xfrm>
                <a:off x="3388480" y="1057191"/>
                <a:ext cx="3813119" cy="3767735"/>
              </a:xfrm>
              <a:prstGeom prst="ellipse">
                <a:avLst/>
              </a:prstGeom>
              <a:solidFill>
                <a:schemeClr val="accent5">
                  <a:lumMod val="20000"/>
                  <a:lumOff val="8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3" name="252 Elipse"/>
            <p:cNvSpPr/>
            <p:nvPr/>
          </p:nvSpPr>
          <p:spPr>
            <a:xfrm>
              <a:off x="6357950" y="1214428"/>
              <a:ext cx="35719" cy="35719"/>
            </a:xfrm>
            <a:prstGeom prst="ellipse">
              <a:avLst/>
            </a:prstGeom>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54" name="253 Conector recto"/>
            <p:cNvCxnSpPr>
              <a:stCxn id="253" idx="1"/>
            </p:cNvCxnSpPr>
            <p:nvPr/>
          </p:nvCxnSpPr>
          <p:spPr>
            <a:xfrm rot="5400000" flipH="1" flipV="1">
              <a:off x="6393670" y="326684"/>
              <a:ext cx="862487" cy="92346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 name="254 Conector recto"/>
            <p:cNvCxnSpPr>
              <a:stCxn id="253" idx="4"/>
              <a:endCxn id="252" idx="3"/>
            </p:cNvCxnSpPr>
            <p:nvPr/>
          </p:nvCxnSpPr>
          <p:spPr>
            <a:xfrm rot="16200000" flipH="1">
              <a:off x="6470452" y="1155504"/>
              <a:ext cx="572131" cy="76141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2" name="291 Forma libre"/>
            <p:cNvSpPr/>
            <p:nvPr/>
          </p:nvSpPr>
          <p:spPr>
            <a:xfrm rot="12414828">
              <a:off x="8012208" y="295852"/>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7" name="296 Forma libre"/>
            <p:cNvSpPr/>
            <p:nvPr/>
          </p:nvSpPr>
          <p:spPr>
            <a:xfrm rot="15126643">
              <a:off x="8006871" y="489338"/>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8" name="297 Forma libre"/>
            <p:cNvSpPr/>
            <p:nvPr/>
          </p:nvSpPr>
          <p:spPr>
            <a:xfrm rot="11048488">
              <a:off x="7797895" y="367288"/>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9" name="298 Forma libre"/>
            <p:cNvSpPr/>
            <p:nvPr/>
          </p:nvSpPr>
          <p:spPr>
            <a:xfrm rot="16537331">
              <a:off x="7769016" y="605059"/>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0" name="299 Forma libre"/>
            <p:cNvSpPr/>
            <p:nvPr/>
          </p:nvSpPr>
          <p:spPr>
            <a:xfrm rot="12088079">
              <a:off x="7620889" y="470879"/>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2" name="311 Forma libre"/>
            <p:cNvSpPr/>
            <p:nvPr/>
          </p:nvSpPr>
          <p:spPr>
            <a:xfrm rot="12414828">
              <a:off x="8343471" y="83447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3" name="312 Forma libre"/>
            <p:cNvSpPr/>
            <p:nvPr/>
          </p:nvSpPr>
          <p:spPr>
            <a:xfrm rot="15126643">
              <a:off x="8338134" y="102796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4" name="313 Forma libre"/>
            <p:cNvSpPr/>
            <p:nvPr/>
          </p:nvSpPr>
          <p:spPr>
            <a:xfrm rot="11048488">
              <a:off x="8129158" y="90591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5" name="314 Forma libre"/>
            <p:cNvSpPr/>
            <p:nvPr/>
          </p:nvSpPr>
          <p:spPr>
            <a:xfrm rot="16537331">
              <a:off x="8100279" y="1143681"/>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6" name="315 Forma libre"/>
            <p:cNvSpPr/>
            <p:nvPr/>
          </p:nvSpPr>
          <p:spPr>
            <a:xfrm rot="12088079">
              <a:off x="7978080" y="97094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22" name="321 Grupo"/>
            <p:cNvGrpSpPr/>
            <p:nvPr/>
          </p:nvGrpSpPr>
          <p:grpSpPr>
            <a:xfrm rot="1857138">
              <a:off x="7683180" y="1199032"/>
              <a:ext cx="666056" cy="615209"/>
              <a:chOff x="8130480" y="986874"/>
              <a:chExt cx="666056" cy="615209"/>
            </a:xfrm>
          </p:grpSpPr>
          <p:sp>
            <p:nvSpPr>
              <p:cNvPr id="317" name="316 Forma libre"/>
              <p:cNvSpPr/>
              <p:nvPr/>
            </p:nvSpPr>
            <p:spPr>
              <a:xfrm rot="12414828">
                <a:off x="8495871" y="98687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8" name="317 Forma libre"/>
              <p:cNvSpPr/>
              <p:nvPr/>
            </p:nvSpPr>
            <p:spPr>
              <a:xfrm rot="15126643">
                <a:off x="8490534" y="118036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9" name="318 Forma libre"/>
              <p:cNvSpPr/>
              <p:nvPr/>
            </p:nvSpPr>
            <p:spPr>
              <a:xfrm rot="11048488">
                <a:off x="8281558" y="105831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0" name="319 Forma libre"/>
              <p:cNvSpPr/>
              <p:nvPr/>
            </p:nvSpPr>
            <p:spPr>
              <a:xfrm rot="16537331">
                <a:off x="8252679" y="1296081"/>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1" name="320 Forma libre"/>
              <p:cNvSpPr/>
              <p:nvPr/>
            </p:nvSpPr>
            <p:spPr>
              <a:xfrm rot="12088079">
                <a:off x="8130480" y="112334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3" name="322 Grupo"/>
            <p:cNvGrpSpPr/>
            <p:nvPr/>
          </p:nvGrpSpPr>
          <p:grpSpPr>
            <a:xfrm rot="17840210">
              <a:off x="6808298" y="915290"/>
              <a:ext cx="666056" cy="615209"/>
              <a:chOff x="8130480" y="986874"/>
              <a:chExt cx="666056" cy="615209"/>
            </a:xfrm>
          </p:grpSpPr>
          <p:sp>
            <p:nvSpPr>
              <p:cNvPr id="324" name="323 Forma libre"/>
              <p:cNvSpPr/>
              <p:nvPr/>
            </p:nvSpPr>
            <p:spPr>
              <a:xfrm rot="12414828">
                <a:off x="8495871" y="98687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5" name="324 Forma libre"/>
              <p:cNvSpPr/>
              <p:nvPr/>
            </p:nvSpPr>
            <p:spPr>
              <a:xfrm rot="15126643">
                <a:off x="8490534" y="118036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6" name="325 Forma libre"/>
              <p:cNvSpPr/>
              <p:nvPr/>
            </p:nvSpPr>
            <p:spPr>
              <a:xfrm rot="11048488">
                <a:off x="8281558" y="105831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7" name="326 Forma libre"/>
              <p:cNvSpPr/>
              <p:nvPr/>
            </p:nvSpPr>
            <p:spPr>
              <a:xfrm rot="16537331">
                <a:off x="8252679" y="1296081"/>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8" name="327 Forma libre"/>
              <p:cNvSpPr/>
              <p:nvPr/>
            </p:nvSpPr>
            <p:spPr>
              <a:xfrm rot="12088079">
                <a:off x="8130480" y="112334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9" name="328 Grupo"/>
            <p:cNvGrpSpPr/>
            <p:nvPr/>
          </p:nvGrpSpPr>
          <p:grpSpPr>
            <a:xfrm rot="19783084">
              <a:off x="6967687" y="554569"/>
              <a:ext cx="666056" cy="615209"/>
              <a:chOff x="8130480" y="986874"/>
              <a:chExt cx="666056" cy="615209"/>
            </a:xfrm>
          </p:grpSpPr>
          <p:sp>
            <p:nvSpPr>
              <p:cNvPr id="330" name="329 Forma libre"/>
              <p:cNvSpPr/>
              <p:nvPr/>
            </p:nvSpPr>
            <p:spPr>
              <a:xfrm rot="12414828">
                <a:off x="8495871" y="98687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1" name="330 Forma libre"/>
              <p:cNvSpPr/>
              <p:nvPr/>
            </p:nvSpPr>
            <p:spPr>
              <a:xfrm rot="15126643">
                <a:off x="8490534" y="118036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2" name="331 Forma libre"/>
              <p:cNvSpPr/>
              <p:nvPr/>
            </p:nvSpPr>
            <p:spPr>
              <a:xfrm rot="11048488">
                <a:off x="8281558" y="105831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3" name="332 Forma libre"/>
              <p:cNvSpPr/>
              <p:nvPr/>
            </p:nvSpPr>
            <p:spPr>
              <a:xfrm rot="16537331">
                <a:off x="8252679" y="1296081"/>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4" name="333 Forma libre"/>
              <p:cNvSpPr/>
              <p:nvPr/>
            </p:nvSpPr>
            <p:spPr>
              <a:xfrm rot="12088079">
                <a:off x="8130480" y="112334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35" name="334 Grupo"/>
            <p:cNvGrpSpPr/>
            <p:nvPr/>
          </p:nvGrpSpPr>
          <p:grpSpPr>
            <a:xfrm rot="1857138">
              <a:off x="7141435" y="1564464"/>
              <a:ext cx="666056" cy="499488"/>
              <a:chOff x="8130480" y="986874"/>
              <a:chExt cx="666056" cy="499488"/>
            </a:xfrm>
          </p:grpSpPr>
          <p:sp>
            <p:nvSpPr>
              <p:cNvPr id="336" name="335 Forma libre"/>
              <p:cNvSpPr/>
              <p:nvPr/>
            </p:nvSpPr>
            <p:spPr>
              <a:xfrm rot="12414828">
                <a:off x="8495871" y="98687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7" name="336 Forma libre"/>
              <p:cNvSpPr/>
              <p:nvPr/>
            </p:nvSpPr>
            <p:spPr>
              <a:xfrm rot="15126643">
                <a:off x="8490534" y="118036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8" name="337 Forma libre"/>
              <p:cNvSpPr/>
              <p:nvPr/>
            </p:nvSpPr>
            <p:spPr>
              <a:xfrm rot="11048488">
                <a:off x="8281558" y="1058310"/>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0" name="339 Forma libre"/>
              <p:cNvSpPr/>
              <p:nvPr/>
            </p:nvSpPr>
            <p:spPr>
              <a:xfrm rot="12088079">
                <a:off x="8130480" y="1123344"/>
                <a:ext cx="291706" cy="320298"/>
              </a:xfrm>
              <a:custGeom>
                <a:avLst/>
                <a:gdLst>
                  <a:gd name="connsiteX0" fmla="*/ 71438 w 142876"/>
                  <a:gd name="connsiteY0" fmla="*/ 69879 h 279516"/>
                  <a:gd name="connsiteX1" fmla="*/ 71438 w 142876"/>
                  <a:gd name="connsiteY1" fmla="*/ 279516 h 279516"/>
                  <a:gd name="connsiteX2" fmla="*/ 71438 w 142876"/>
                  <a:gd name="connsiteY2" fmla="*/ 69879 h 279516"/>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163051 h 442568"/>
                  <a:gd name="connsiteX1" fmla="*/ 145853 w 291706"/>
                  <a:gd name="connsiteY1" fmla="*/ 442568 h 442568"/>
                  <a:gd name="connsiteX2" fmla="*/ 158093 w 291706"/>
                  <a:gd name="connsiteY2" fmla="*/ 163051 h 442568"/>
                  <a:gd name="connsiteX0" fmla="*/ 158093 w 291706"/>
                  <a:gd name="connsiteY0" fmla="*/ 40781 h 320298"/>
                  <a:gd name="connsiteX1" fmla="*/ 145853 w 291706"/>
                  <a:gd name="connsiteY1" fmla="*/ 320298 h 320298"/>
                  <a:gd name="connsiteX2" fmla="*/ 158093 w 291706"/>
                  <a:gd name="connsiteY2" fmla="*/ 40781 h 320298"/>
                </a:gdLst>
                <a:ahLst/>
                <a:cxnLst>
                  <a:cxn ang="0">
                    <a:pos x="connsiteX0" y="connsiteY0"/>
                  </a:cxn>
                  <a:cxn ang="0">
                    <a:pos x="connsiteX1" y="connsiteY1"/>
                  </a:cxn>
                  <a:cxn ang="0">
                    <a:pos x="connsiteX2" y="connsiteY2"/>
                  </a:cxn>
                </a:cxnLst>
                <a:rect l="l" t="t" r="r" b="b"/>
                <a:pathLst>
                  <a:path w="291706" h="320298">
                    <a:moveTo>
                      <a:pt x="158093" y="40781"/>
                    </a:moveTo>
                    <a:cubicBezTo>
                      <a:pt x="193907" y="8958"/>
                      <a:pt x="291706" y="110661"/>
                      <a:pt x="145853" y="320298"/>
                    </a:cubicBezTo>
                    <a:cubicBezTo>
                      <a:pt x="0" y="110661"/>
                      <a:pt x="104883" y="0"/>
                      <a:pt x="158093" y="40781"/>
                    </a:cubicBezTo>
                    <a:close/>
                  </a:path>
                </a:pathLst>
              </a:custGeom>
              <a:gradFill flip="none" rotWithShape="1">
                <a:gsLst>
                  <a:gs pos="0">
                    <a:srgbClr val="00B050"/>
                  </a:gs>
                  <a:gs pos="100000">
                    <a:schemeClr val="accent1">
                      <a:tint val="23500"/>
                      <a:satMod val="160000"/>
                    </a:schemeClr>
                  </a:gs>
                </a:gsLst>
                <a:lin ang="8100000" scaled="1"/>
                <a:tileRect/>
              </a:gra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401" name="400 Grupo"/>
          <p:cNvGrpSpPr/>
          <p:nvPr/>
        </p:nvGrpSpPr>
        <p:grpSpPr>
          <a:xfrm>
            <a:off x="6143636" y="2714626"/>
            <a:ext cx="2406626" cy="1883868"/>
            <a:chOff x="6143636" y="2714626"/>
            <a:chExt cx="2406626" cy="1883868"/>
          </a:xfrm>
        </p:grpSpPr>
        <p:grpSp>
          <p:nvGrpSpPr>
            <p:cNvPr id="341" name="4 Grupo"/>
            <p:cNvGrpSpPr/>
            <p:nvPr/>
          </p:nvGrpSpPr>
          <p:grpSpPr>
            <a:xfrm>
              <a:off x="6643702" y="2714626"/>
              <a:ext cx="1906560" cy="1883868"/>
              <a:chOff x="3388480" y="1057191"/>
              <a:chExt cx="3813119" cy="3767735"/>
            </a:xfrm>
          </p:grpSpPr>
          <p:cxnSp>
            <p:nvCxnSpPr>
              <p:cNvPr id="342" name="341 Conector recto de flecha"/>
              <p:cNvCxnSpPr/>
              <p:nvPr/>
            </p:nvCxnSpPr>
            <p:spPr>
              <a:xfrm flipV="1">
                <a:off x="5214942" y="2285998"/>
                <a:ext cx="571504" cy="42862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3" name="342 Conector recto de flecha"/>
              <p:cNvCxnSpPr/>
              <p:nvPr/>
            </p:nvCxnSpPr>
            <p:spPr>
              <a:xfrm rot="16200000" flipH="1">
                <a:off x="5464975" y="2607469"/>
                <a:ext cx="785818" cy="14287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4" name="343 Conector recto de flecha"/>
              <p:cNvCxnSpPr/>
              <p:nvPr/>
            </p:nvCxnSpPr>
            <p:spPr>
              <a:xfrm rot="10800000" flipV="1">
                <a:off x="4857752" y="3071816"/>
                <a:ext cx="1071570" cy="35719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5" name="344 Conector recto de flecha"/>
              <p:cNvCxnSpPr/>
              <p:nvPr/>
            </p:nvCxnSpPr>
            <p:spPr>
              <a:xfrm rot="5400000">
                <a:off x="4357686" y="3929072"/>
                <a:ext cx="1000132" cy="158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46" name="345 Elipse"/>
              <p:cNvSpPr/>
              <p:nvPr/>
            </p:nvSpPr>
            <p:spPr>
              <a:xfrm>
                <a:off x="3388480" y="1057191"/>
                <a:ext cx="3813119" cy="3767735"/>
              </a:xfrm>
              <a:prstGeom prst="ellipse">
                <a:avLst/>
              </a:prstGeom>
              <a:solidFill>
                <a:schemeClr val="accent5">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346 Elipse"/>
            <p:cNvSpPr/>
            <p:nvPr/>
          </p:nvSpPr>
          <p:spPr>
            <a:xfrm>
              <a:off x="6143636" y="3714758"/>
              <a:ext cx="35719" cy="35719"/>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8" name="347 Conector recto"/>
            <p:cNvCxnSpPr>
              <a:stCxn id="347" idx="1"/>
            </p:cNvCxnSpPr>
            <p:nvPr/>
          </p:nvCxnSpPr>
          <p:spPr>
            <a:xfrm rot="5400000" flipH="1" flipV="1">
              <a:off x="6179356" y="2827014"/>
              <a:ext cx="862487" cy="92346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9" name="348 Conector recto"/>
            <p:cNvCxnSpPr>
              <a:stCxn id="347" idx="4"/>
            </p:cNvCxnSpPr>
            <p:nvPr/>
          </p:nvCxnSpPr>
          <p:spPr>
            <a:xfrm rot="16200000" flipH="1">
              <a:off x="6256138" y="3655834"/>
              <a:ext cx="572131" cy="76141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3" name="382 Estrella de 7 puntas"/>
            <p:cNvSpPr/>
            <p:nvPr/>
          </p:nvSpPr>
          <p:spPr>
            <a:xfrm rot="5099654">
              <a:off x="7102201" y="284820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4" name="383 Estrella de 7 puntas"/>
            <p:cNvSpPr/>
            <p:nvPr/>
          </p:nvSpPr>
          <p:spPr>
            <a:xfrm rot="5099654">
              <a:off x="7530828" y="284820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5" name="384 Estrella de 7 puntas"/>
            <p:cNvSpPr/>
            <p:nvPr/>
          </p:nvSpPr>
          <p:spPr>
            <a:xfrm rot="5099654">
              <a:off x="7959456" y="2919641"/>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6" name="385 Estrella de 7 puntas"/>
            <p:cNvSpPr/>
            <p:nvPr/>
          </p:nvSpPr>
          <p:spPr>
            <a:xfrm rot="5811014">
              <a:off x="7459391" y="320539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7" name="386 Estrella de 7 puntas"/>
            <p:cNvSpPr/>
            <p:nvPr/>
          </p:nvSpPr>
          <p:spPr>
            <a:xfrm rot="5099654">
              <a:off x="7030762" y="3276831"/>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8" name="387 Estrella de 7 puntas"/>
            <p:cNvSpPr/>
            <p:nvPr/>
          </p:nvSpPr>
          <p:spPr>
            <a:xfrm rot="3371143">
              <a:off x="7418902" y="3535116"/>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9" name="388 Estrella de 7 puntas"/>
            <p:cNvSpPr/>
            <p:nvPr/>
          </p:nvSpPr>
          <p:spPr>
            <a:xfrm rot="5099654">
              <a:off x="7888018" y="3348269"/>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0" name="389 Estrella de 7 puntas"/>
            <p:cNvSpPr/>
            <p:nvPr/>
          </p:nvSpPr>
          <p:spPr>
            <a:xfrm rot="5099654">
              <a:off x="8245208" y="3348268"/>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1" name="390 Estrella de 7 puntas"/>
            <p:cNvSpPr/>
            <p:nvPr/>
          </p:nvSpPr>
          <p:spPr>
            <a:xfrm rot="5099654">
              <a:off x="7959456" y="3705459"/>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2" name="391 Estrella de 7 puntas"/>
            <p:cNvSpPr/>
            <p:nvPr/>
          </p:nvSpPr>
          <p:spPr>
            <a:xfrm rot="5099654">
              <a:off x="7530827" y="3991210"/>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3" name="392 Estrella de 7 puntas"/>
            <p:cNvSpPr/>
            <p:nvPr/>
          </p:nvSpPr>
          <p:spPr>
            <a:xfrm rot="6563912">
              <a:off x="7122802" y="3803609"/>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4" name="393 Estrella de 7 puntas"/>
            <p:cNvSpPr/>
            <p:nvPr/>
          </p:nvSpPr>
          <p:spPr>
            <a:xfrm rot="5099654">
              <a:off x="6745010" y="356258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5" name="394 Estrella de 7 puntas"/>
            <p:cNvSpPr/>
            <p:nvPr/>
          </p:nvSpPr>
          <p:spPr>
            <a:xfrm rot="5099654">
              <a:off x="7245076" y="427696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6" name="395 Estrella de 7 puntas"/>
            <p:cNvSpPr/>
            <p:nvPr/>
          </p:nvSpPr>
          <p:spPr>
            <a:xfrm rot="5099654">
              <a:off x="7816580" y="4276963"/>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7" name="396 Estrella de 7 puntas"/>
            <p:cNvSpPr/>
            <p:nvPr/>
          </p:nvSpPr>
          <p:spPr>
            <a:xfrm rot="3341460">
              <a:off x="8133446" y="4035591"/>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8" name="397 Estrella de 7 puntas"/>
            <p:cNvSpPr/>
            <p:nvPr/>
          </p:nvSpPr>
          <p:spPr>
            <a:xfrm rot="7057482">
              <a:off x="6915712" y="4100459"/>
              <a:ext cx="226012" cy="267050"/>
            </a:xfrm>
            <a:prstGeom prst="star7">
              <a:avLst/>
            </a:prstGeom>
            <a:gradFill flip="none" rotWithShape="1">
              <a:gsLst>
                <a:gs pos="0">
                  <a:schemeClr val="bg1"/>
                </a:gs>
                <a:gs pos="6000">
                  <a:schemeClr val="bg1"/>
                </a:gs>
                <a:gs pos="34000">
                  <a:schemeClr val="accent2">
                    <a:lumMod val="60000"/>
                    <a:lumOff val="40000"/>
                  </a:schemeClr>
                </a:gs>
                <a:gs pos="100000">
                  <a:schemeClr val="accent1">
                    <a:tint val="23500"/>
                    <a:satMod val="160000"/>
                  </a:schemeClr>
                </a:gs>
              </a:gsLst>
              <a:lin ang="2700000" scaled="1"/>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0"/>
                                        </p:tgtEl>
                                        <p:attrNameLst>
                                          <p:attrName>style.visibility</p:attrName>
                                        </p:attrNameLst>
                                      </p:cBhvr>
                                      <p:to>
                                        <p:strVal val="visible"/>
                                      </p:to>
                                    </p:set>
                                    <p:animEffect transition="in" filter="fade">
                                      <p:cBhvr>
                                        <p:cTn id="11" dur="500"/>
                                        <p:tgtEl>
                                          <p:spTgt spid="4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99"/>
                                        </p:tgtEl>
                                        <p:attrNameLst>
                                          <p:attrName>style.visibility</p:attrName>
                                        </p:attrNameLst>
                                      </p:cBhvr>
                                      <p:to>
                                        <p:strVal val="visible"/>
                                      </p:to>
                                    </p:set>
                                    <p:animEffect transition="in" filter="fade">
                                      <p:cBhvr>
                                        <p:cTn id="20" dur="500"/>
                                        <p:tgtEl>
                                          <p:spTgt spid="3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01"/>
                                        </p:tgtEl>
                                        <p:attrNameLst>
                                          <p:attrName>style.visibility</p:attrName>
                                        </p:attrNameLst>
                                      </p:cBhvr>
                                      <p:to>
                                        <p:strVal val="visible"/>
                                      </p:to>
                                    </p:set>
                                    <p:animEffect transition="in" filter="fade">
                                      <p:cBhvr>
                                        <p:cTn id="29"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5266</TotalTime>
  <Words>3016</Words>
  <Application>Microsoft Office PowerPoint</Application>
  <PresentationFormat>Presentación en pantalla (16:9)</PresentationFormat>
  <Paragraphs>331</Paragraphs>
  <Slides>64</Slides>
  <Notes>48</Notes>
  <HiddenSlides>6</HiddenSlides>
  <MMClips>0</MMClips>
  <ScaleCrop>false</ScaleCrop>
  <HeadingPairs>
    <vt:vector size="4" baseType="variant">
      <vt:variant>
        <vt:lpstr>Tema</vt:lpstr>
      </vt:variant>
      <vt:variant>
        <vt:i4>1</vt:i4>
      </vt:variant>
      <vt:variant>
        <vt:lpstr>Títulos de diapositiva</vt:lpstr>
      </vt:variant>
      <vt:variant>
        <vt:i4>64</vt:i4>
      </vt:variant>
    </vt:vector>
  </HeadingPairs>
  <TitlesOfParts>
    <vt:vector size="65" baseType="lpstr">
      <vt:lpstr>Tema de Office</vt:lpstr>
      <vt:lpstr>A Radiative Transfer Framework for Spatially-Correlated Materials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 the following…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Sources vs Scatterers</vt:lpstr>
      <vt:lpstr>Presentación de PowerPoint</vt:lpstr>
      <vt:lpstr>Presentación de PowerPoint</vt:lpstr>
      <vt:lpstr>Presentación de PowerPoint</vt:lpstr>
      <vt:lpstr>Boundary Analysis</vt:lpstr>
      <vt:lpstr>Boundary Analysis</vt:lpstr>
      <vt:lpstr>Boundary Analysis</vt:lpstr>
      <vt:lpstr>Presentación de PowerPoint</vt:lpstr>
      <vt:lpstr>Presentación de PowerPoint</vt:lpstr>
      <vt:lpstr>Presentación de PowerPoint</vt:lpstr>
      <vt:lpstr>Results</vt:lpstr>
      <vt:lpstr>Presentación de PowerPoint</vt:lpstr>
      <vt:lpstr>Presentación de PowerPoint</vt:lpstr>
      <vt:lpstr>Intuitive modeling of  Positively-Correlated Media</vt:lpstr>
      <vt:lpstr>Presentación de PowerPoint</vt:lpstr>
      <vt:lpstr>Presentación de PowerPoint</vt:lpstr>
      <vt:lpstr>Presentación de PowerPoint</vt:lpstr>
      <vt:lpstr>Results</vt:lpstr>
      <vt:lpstr>Presentación de PowerPoint</vt:lpstr>
      <vt:lpstr>Anisotropic Correlation</vt:lpstr>
      <vt:lpstr>Presentación de PowerPoint</vt:lpstr>
      <vt:lpstr>In summary…</vt:lpstr>
      <vt:lpstr>Limitations &amp; Future Work</vt:lpstr>
      <vt:lpstr>A Radiative Transfer Framework for Spatially-Correlated Materials</vt:lpstr>
      <vt:lpstr>Presentación de PowerPoint</vt:lpstr>
      <vt:lpstr>Is there any “similarity” theory between RTE and E-GBE?</vt:lpstr>
      <vt:lpstr>Presentación de PowerPoint</vt:lpstr>
      <vt:lpstr>Effect of Albedo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Radiative Transfer Framework for Spatially-Correlated Materials</dc:title>
  <dc:creator>Adrian</dc:creator>
  <cp:lastModifiedBy>Adrian</cp:lastModifiedBy>
  <cp:revision>287</cp:revision>
  <dcterms:created xsi:type="dcterms:W3CDTF">2018-06-22T12:52:35Z</dcterms:created>
  <dcterms:modified xsi:type="dcterms:W3CDTF">2018-08-14T21:25:15Z</dcterms:modified>
</cp:coreProperties>
</file>